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48" r:id="rId1"/>
  </p:sldMasterIdLst>
  <p:notesMasterIdLst>
    <p:notesMasterId r:id="rId40"/>
  </p:notesMasterIdLst>
  <p:sldIdLst>
    <p:sldId id="349" r:id="rId2"/>
    <p:sldId id="2569" r:id="rId3"/>
    <p:sldId id="2621" r:id="rId4"/>
    <p:sldId id="2598" r:id="rId5"/>
    <p:sldId id="2560" r:id="rId6"/>
    <p:sldId id="2588" r:id="rId7"/>
    <p:sldId id="2589" r:id="rId8"/>
    <p:sldId id="2590" r:id="rId9"/>
    <p:sldId id="2591" r:id="rId10"/>
    <p:sldId id="2592" r:id="rId11"/>
    <p:sldId id="2593" r:id="rId12"/>
    <p:sldId id="2594" r:id="rId13"/>
    <p:sldId id="2595" r:id="rId14"/>
    <p:sldId id="2596" r:id="rId15"/>
    <p:sldId id="2599" r:id="rId16"/>
    <p:sldId id="2597" r:id="rId17"/>
    <p:sldId id="2600" r:id="rId18"/>
    <p:sldId id="2601" r:id="rId19"/>
    <p:sldId id="2602" r:id="rId20"/>
    <p:sldId id="2603" r:id="rId21"/>
    <p:sldId id="2604" r:id="rId22"/>
    <p:sldId id="2605" r:id="rId23"/>
    <p:sldId id="2606" r:id="rId24"/>
    <p:sldId id="2607" r:id="rId25"/>
    <p:sldId id="2620" r:id="rId26"/>
    <p:sldId id="2608" r:id="rId27"/>
    <p:sldId id="2609" r:id="rId28"/>
    <p:sldId id="2610" r:id="rId29"/>
    <p:sldId id="2611" r:id="rId30"/>
    <p:sldId id="2612" r:id="rId31"/>
    <p:sldId id="2613" r:id="rId32"/>
    <p:sldId id="2614" r:id="rId33"/>
    <p:sldId id="2615" r:id="rId34"/>
    <p:sldId id="2616" r:id="rId35"/>
    <p:sldId id="2617" r:id="rId36"/>
    <p:sldId id="2618" r:id="rId37"/>
    <p:sldId id="2619" r:id="rId38"/>
    <p:sldId id="312"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480A7"/>
    <a:srgbClr val="D8573C"/>
    <a:srgbClr val="047461"/>
    <a:srgbClr val="F19A14"/>
    <a:srgbClr val="F2F2F2"/>
    <a:srgbClr val="007774"/>
    <a:srgbClr val="117931"/>
    <a:srgbClr val="FFC000"/>
    <a:srgbClr val="44BE9B"/>
    <a:srgbClr val="00808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3647" autoAdjust="0"/>
    <p:restoredTop sz="99420" autoAdjust="0"/>
  </p:normalViewPr>
  <p:slideViewPr>
    <p:cSldViewPr>
      <p:cViewPr>
        <p:scale>
          <a:sx n="64" d="100"/>
          <a:sy n="64" d="100"/>
        </p:scale>
        <p:origin x="-1560" y="-600"/>
      </p:cViewPr>
      <p:guideLst>
        <p:guide orient="horz" pos="2160"/>
        <p:guide pos="3840"/>
      </p:guideLst>
    </p:cSldViewPr>
  </p:slideViewPr>
  <p:notesTextViewPr>
    <p:cViewPr>
      <p:scale>
        <a:sx n="1" d="1"/>
        <a:sy n="1" d="1"/>
      </p:scale>
      <p:origin x="0" y="0"/>
    </p:cViewPr>
  </p:notesTextViewPr>
  <p:sorterViewPr>
    <p:cViewPr>
      <p:scale>
        <a:sx n="66" d="100"/>
        <a:sy n="66" d="100"/>
      </p:scale>
      <p:origin x="0" y="241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945B1D-1881-4856-9A0B-B3F81D26275A}" type="datetimeFigureOut">
              <a:rPr lang="en-US" smtClean="0"/>
              <a:pPr/>
              <a:t>10/8/2020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F2EB04-A5F5-4960-ADEC-02146FE8C8E6}" type="slidenum">
              <a:rPr lang="en-US" smtClean="0"/>
              <a:pPr/>
              <a:t>‹#›</a:t>
            </a:fld>
            <a:endParaRPr lang="en-US"/>
          </a:p>
        </p:txBody>
      </p:sp>
    </p:spTree>
    <p:extLst>
      <p:ext uri="{BB962C8B-B14F-4D97-AF65-F5344CB8AC3E}">
        <p14:creationId xmlns="" xmlns:p14="http://schemas.microsoft.com/office/powerpoint/2010/main" val="964333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7F2EB04-A5F5-4960-ADEC-02146FE8C8E6}" type="slidenum">
              <a:rPr lang="en-US" smtClean="0"/>
              <a:pPr/>
              <a:t>1</a:t>
            </a:fld>
            <a:endParaRPr lang="en-US"/>
          </a:p>
        </p:txBody>
      </p:sp>
    </p:spTree>
    <p:extLst>
      <p:ext uri="{BB962C8B-B14F-4D97-AF65-F5344CB8AC3E}">
        <p14:creationId xmlns="" xmlns:p14="http://schemas.microsoft.com/office/powerpoint/2010/main" val="25432712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5</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6</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7</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8</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9</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10</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11</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12</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13</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14</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16</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17</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18</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19</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20</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21</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22</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23</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24</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25</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27</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28</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29</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30</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31</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32</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33</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35</a:t>
            </a:fld>
            <a:endParaRPr lang="en-US"/>
          </a:p>
        </p:txBody>
      </p:sp>
    </p:spTree>
    <p:extLst>
      <p:ext uri="{BB962C8B-B14F-4D97-AF65-F5344CB8AC3E}">
        <p14:creationId xmlns="" xmlns:p14="http://schemas.microsoft.com/office/powerpoint/2010/main" val="1733618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a:latin typeface="Lato" panose="020F0502020204030203" pitchFamily="34" charset="0"/>
              <a:cs typeface="Lato" panose="020F0502020204030203" pitchFamily="34" charset="0"/>
            </a:endParaRPr>
          </a:p>
        </p:txBody>
      </p:sp>
      <p:sp>
        <p:nvSpPr>
          <p:cNvPr id="4" name="Slide Number Placeholder 3"/>
          <p:cNvSpPr>
            <a:spLocks noGrp="1"/>
          </p:cNvSpPr>
          <p:nvPr>
            <p:ph type="sldNum" sz="quarter" idx="5"/>
          </p:nvPr>
        </p:nvSpPr>
        <p:spPr/>
        <p:txBody>
          <a:bodyPr/>
          <a:lstStyle/>
          <a:p>
            <a:fld id="{07F2EB04-A5F5-4960-ADEC-02146FE8C8E6}" type="slidenum">
              <a:rPr lang="en-US" smtClean="0"/>
              <a:pPr/>
              <a:t>37</a:t>
            </a:fld>
            <a:endParaRPr lang="en-US"/>
          </a:p>
        </p:txBody>
      </p:sp>
    </p:spTree>
    <p:extLst>
      <p:ext uri="{BB962C8B-B14F-4D97-AF65-F5344CB8AC3E}">
        <p14:creationId xmlns="" xmlns:p14="http://schemas.microsoft.com/office/powerpoint/2010/main" val="1733618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04DC68-5646-44F2-B968-1CC2217C4E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56E6700C-9F9A-4A5F-9963-10ACE17B5C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F63E1C3C-3D81-4AC2-BE55-38E85B8594E2}"/>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5" name="Footer Placeholder 4">
            <a:extLst>
              <a:ext uri="{FF2B5EF4-FFF2-40B4-BE49-F238E27FC236}">
                <a16:creationId xmlns:a16="http://schemas.microsoft.com/office/drawing/2014/main" xmlns="" id="{EDD71EA7-6557-44C4-A951-736DCD4C56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4F96E1E-4CF9-4337-993E-AF1F20491D95}"/>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424435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F3D2CC-7713-4E05-81DC-18B960EBEE0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DCEA7CA3-665A-45EF-A2D9-397CCA5E4F7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E5891BA-86FB-485B-BB82-1927197B296F}"/>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5" name="Footer Placeholder 4">
            <a:extLst>
              <a:ext uri="{FF2B5EF4-FFF2-40B4-BE49-F238E27FC236}">
                <a16:creationId xmlns:a16="http://schemas.microsoft.com/office/drawing/2014/main" xmlns="" id="{319CF47F-5BB5-4654-9455-61B8DF0B8E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A398A0B-46CB-4DC4-A365-F959A7313D12}"/>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3094565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019BC6-046B-4CF3-AE73-5F64471E678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18DFC3B-D423-4C01-B3C5-F528E47AC9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46FAC4E1-4D50-4D86-BF3A-8E8DAF80CA4D}"/>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5" name="Footer Placeholder 4">
            <a:extLst>
              <a:ext uri="{FF2B5EF4-FFF2-40B4-BE49-F238E27FC236}">
                <a16:creationId xmlns:a16="http://schemas.microsoft.com/office/drawing/2014/main" xmlns="" id="{DA17E6D6-1DC0-4007-801C-1F7F197423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B031FAE-30CB-44AD-A7B0-FB3E1C0D2F29}"/>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3097712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86E08A-F16D-46B5-B681-4E6780E06D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F977904-D387-4894-B531-8A6CB00FBB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FAECE9B9-35DE-4BF6-B91D-9E34F6D3E0B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BAA9067E-4D20-4086-A217-C33F2366E7F1}"/>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6" name="Footer Placeholder 5">
            <a:extLst>
              <a:ext uri="{FF2B5EF4-FFF2-40B4-BE49-F238E27FC236}">
                <a16:creationId xmlns:a16="http://schemas.microsoft.com/office/drawing/2014/main" xmlns="" id="{C38926CC-D654-4B8B-A9D7-957D1C054F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23B9EAD-872F-4029-8FF1-AE6DF905BB90}"/>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1309722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136FB9-8840-4DB5-9740-B095A87708B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346BE567-A2D7-4784-9600-04CE3D42F1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B4DDE825-D2F7-46AE-BB85-AF9166924C7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DD8C7BCC-8B04-4ED0-854C-9D57F7B432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8F36BBA3-D3BD-48A0-BC6A-8EACF97A3E4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071FAD7F-16E3-49B7-AEF9-342A04D04AAC}"/>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8" name="Footer Placeholder 7">
            <a:extLst>
              <a:ext uri="{FF2B5EF4-FFF2-40B4-BE49-F238E27FC236}">
                <a16:creationId xmlns:a16="http://schemas.microsoft.com/office/drawing/2014/main" xmlns="" id="{6414682A-C7D5-4653-9CFD-2D0B910844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2DD64463-BA8C-4BD7-B535-9723BB7B68E0}"/>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18695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154900-4BD3-4012-8400-F563246372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C5A5D34-31C6-4A14-A2D8-C52771BDD78D}"/>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4" name="Footer Placeholder 3">
            <a:extLst>
              <a:ext uri="{FF2B5EF4-FFF2-40B4-BE49-F238E27FC236}">
                <a16:creationId xmlns:a16="http://schemas.microsoft.com/office/drawing/2014/main" xmlns="" id="{E66D1822-2729-46E9-A0A8-C7666A0F9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3D0B7A10-43EA-4CD3-8715-F9BDE83FD906}"/>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644273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56AD230-8708-4D23-B917-5D4A3D4779A2}"/>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3" name="Footer Placeholder 2">
            <a:extLst>
              <a:ext uri="{FF2B5EF4-FFF2-40B4-BE49-F238E27FC236}">
                <a16:creationId xmlns:a16="http://schemas.microsoft.com/office/drawing/2014/main" xmlns="" id="{97D6230B-8A10-42BB-B720-AD1B542864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480C00DA-389A-4594-A566-356072389B0C}"/>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3419575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9A72EA-9E13-46C4-A4CC-76A4A867C2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D3585650-F0BB-4201-ABC8-7950AEE390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E67938DD-2C4F-4859-8F1F-937AD4985F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18DB7EE4-CB72-4AD5-82C0-81428BDF9C90}"/>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6" name="Footer Placeholder 5">
            <a:extLst>
              <a:ext uri="{FF2B5EF4-FFF2-40B4-BE49-F238E27FC236}">
                <a16:creationId xmlns:a16="http://schemas.microsoft.com/office/drawing/2014/main" xmlns="" id="{3ED4A1B8-4259-43AB-8179-1484FB18897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6FE3D6C7-9CCD-4052-A95C-41088B195A01}"/>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2789022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8EC8A3-DA3C-4F80-8F8C-5072A81801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D029D47B-A430-4816-B0A0-90E428D38C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0B1A685B-86DA-46FB-8A9D-37C9DE237C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01FDF37-29E5-47BF-A367-680030384867}"/>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6" name="Footer Placeholder 5">
            <a:extLst>
              <a:ext uri="{FF2B5EF4-FFF2-40B4-BE49-F238E27FC236}">
                <a16:creationId xmlns:a16="http://schemas.microsoft.com/office/drawing/2014/main" xmlns="" id="{742979A8-EA2B-44EF-AF0F-0DDEB9E033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BC232EC-FC14-46A8-A786-6CDC57F36CA9}"/>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31254009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FDCAD4C-AFB9-4425-B8AF-18D66B4636E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E163C338-4035-41F9-AFC7-89A057BDDCA8}"/>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4180610-DDF8-4C99-84E7-0170A760508B}"/>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5" name="Footer Placeholder 4">
            <a:extLst>
              <a:ext uri="{FF2B5EF4-FFF2-40B4-BE49-F238E27FC236}">
                <a16:creationId xmlns:a16="http://schemas.microsoft.com/office/drawing/2014/main" xmlns="" id="{C8BAC0E6-9FF4-4E13-8FD8-3DE2747748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25E510-4582-4625-A465-2D5F0A6592DE}"/>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1010069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3F546A2A-FD21-4B99-9400-2E8884A714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04459670-C28F-4732-826D-BDCAB7F548E2}"/>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F99E4E6-741A-4AF1-8450-4AE8834247C1}"/>
              </a:ext>
            </a:extLst>
          </p:cNvPr>
          <p:cNvSpPr>
            <a:spLocks noGrp="1"/>
          </p:cNvSpPr>
          <p:nvPr>
            <p:ph type="dt" sz="half" idx="10"/>
          </p:nvPr>
        </p:nvSpPr>
        <p:spPr/>
        <p:txBody>
          <a:bodyPr/>
          <a:lstStyle/>
          <a:p>
            <a:fld id="{F6E4A0B0-30B6-4ED8-8D94-CD201B128FAE}" type="datetimeFigureOut">
              <a:rPr lang="en-US" smtClean="0"/>
              <a:pPr/>
              <a:t>10/8/2020</a:t>
            </a:fld>
            <a:endParaRPr lang="en-US"/>
          </a:p>
        </p:txBody>
      </p:sp>
      <p:sp>
        <p:nvSpPr>
          <p:cNvPr id="5" name="Footer Placeholder 4">
            <a:extLst>
              <a:ext uri="{FF2B5EF4-FFF2-40B4-BE49-F238E27FC236}">
                <a16:creationId xmlns:a16="http://schemas.microsoft.com/office/drawing/2014/main" xmlns="" id="{69A1B6C7-38C9-464C-8D9F-741440D380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04E0BA34-8E1B-4381-8D5E-99FF8E06E0DE}"/>
              </a:ext>
            </a:extLst>
          </p:cNvPr>
          <p:cNvSpPr>
            <a:spLocks noGrp="1"/>
          </p:cNvSpPr>
          <p:nvPr>
            <p:ph type="sldNum" sz="quarter" idx="12"/>
          </p:nvPr>
        </p:nvSpPr>
        <p:spPr/>
        <p:txBody>
          <a:body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1953250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AB9B5880-FADE-4183-BA0E-0FA2478A41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E1EACC9E-BD52-4704-ABDE-BD13178917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45D82E8-B8B2-4940-A6AE-5D550B16072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E4A0B0-30B6-4ED8-8D94-CD201B128FAE}" type="datetimeFigureOut">
              <a:rPr lang="en-US" smtClean="0"/>
              <a:pPr/>
              <a:t>10/8/2020</a:t>
            </a:fld>
            <a:endParaRPr lang="en-US"/>
          </a:p>
        </p:txBody>
      </p:sp>
      <p:sp>
        <p:nvSpPr>
          <p:cNvPr id="5" name="Footer Placeholder 4">
            <a:extLst>
              <a:ext uri="{FF2B5EF4-FFF2-40B4-BE49-F238E27FC236}">
                <a16:creationId xmlns:a16="http://schemas.microsoft.com/office/drawing/2014/main" xmlns="" id="{593ACE21-6079-47A2-8957-867771AFA6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EFB209CE-C648-4D6D-B139-2FAE2E1CE19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AAD21D-DF1D-489D-9109-39A9CFFED8B7}" type="slidenum">
              <a:rPr lang="en-US" smtClean="0"/>
              <a:pPr/>
              <a:t>‹#›</a:t>
            </a:fld>
            <a:endParaRPr lang="en-US"/>
          </a:p>
        </p:txBody>
      </p:sp>
    </p:spTree>
    <p:extLst>
      <p:ext uri="{BB962C8B-B14F-4D97-AF65-F5344CB8AC3E}">
        <p14:creationId xmlns="" xmlns:p14="http://schemas.microsoft.com/office/powerpoint/2010/main" val="35576844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117" name="TextBox 116"/>
          <p:cNvSpPr txBox="1"/>
          <p:nvPr/>
        </p:nvSpPr>
        <p:spPr>
          <a:xfrm>
            <a:off x="587807" y="1538266"/>
            <a:ext cx="7987746" cy="1938992"/>
          </a:xfrm>
          <a:prstGeom prst="rect">
            <a:avLst/>
          </a:prstGeom>
          <a:noFill/>
        </p:spPr>
        <p:txBody>
          <a:bodyPr wrap="square" rtlCol="0">
            <a:spAutoFit/>
          </a:bodyPr>
          <a:lstStyle/>
          <a:p>
            <a:r>
              <a:rPr lang="en-US" sz="3200" b="1" dirty="0" smtClean="0">
                <a:solidFill>
                  <a:schemeClr val="accent1">
                    <a:lumMod val="75000"/>
                  </a:schemeClr>
                </a:solidFill>
                <a:latin typeface="Times New Roman" pitchFamily="18" charset="0"/>
                <a:ea typeface="Roboto Condensed" panose="02000000000000000000" pitchFamily="2" charset="0"/>
                <a:cs typeface="Times New Roman" pitchFamily="18" charset="0"/>
              </a:rPr>
              <a:t>NGHỊ ĐỊNH 117/2020/NĐ-CP</a:t>
            </a:r>
          </a:p>
          <a:p>
            <a:r>
              <a:rPr lang="vi-VN" sz="3200" b="1" dirty="0">
                <a:solidFill>
                  <a:schemeClr val="bg2">
                    <a:lumMod val="50000"/>
                  </a:schemeClr>
                </a:solidFill>
                <a:latin typeface="+mj-lt"/>
                <a:ea typeface="Roboto Condensed" panose="02000000000000000000" pitchFamily="2" charset="0"/>
                <a:cs typeface="Calibri" pitchFamily="34" charset="0"/>
              </a:rPr>
              <a:t>Quy định xử phạt vi phạm hành chính trong lĩnh vực y </a:t>
            </a:r>
            <a:r>
              <a:rPr lang="vi-VN" sz="3200" b="1" dirty="0" smtClean="0">
                <a:solidFill>
                  <a:schemeClr val="bg2">
                    <a:lumMod val="50000"/>
                  </a:schemeClr>
                </a:solidFill>
                <a:latin typeface="+mj-lt"/>
                <a:ea typeface="Roboto Condensed" panose="02000000000000000000" pitchFamily="2" charset="0"/>
                <a:cs typeface="Calibri" pitchFamily="34" charset="0"/>
              </a:rPr>
              <a:t>tế</a:t>
            </a:r>
            <a:endParaRPr lang="en-US" sz="3200" b="1" dirty="0">
              <a:solidFill>
                <a:schemeClr val="bg2">
                  <a:lumMod val="50000"/>
                </a:schemeClr>
              </a:solidFill>
              <a:latin typeface="+mj-lt"/>
              <a:ea typeface="Roboto Condensed" panose="02000000000000000000" pitchFamily="2" charset="0"/>
              <a:cs typeface="Calibri" pitchFamily="34" charset="0"/>
            </a:endParaRPr>
          </a:p>
          <a:p>
            <a:r>
              <a:rPr lang="en-US" sz="2400" b="1" i="1" dirty="0" smtClean="0">
                <a:solidFill>
                  <a:schemeClr val="accent1">
                    <a:lumMod val="75000"/>
                  </a:schemeClr>
                </a:solidFill>
                <a:latin typeface="Times New Roman" pitchFamily="18" charset="0"/>
                <a:ea typeface="Roboto Condensed" panose="02000000000000000000" pitchFamily="2" charset="0"/>
                <a:cs typeface="Times New Roman" pitchFamily="18" charset="0"/>
              </a:rPr>
              <a:t>(</a:t>
            </a:r>
            <a:r>
              <a:rPr lang="en-US" sz="2400" b="1" i="1" dirty="0" err="1" smtClean="0">
                <a:solidFill>
                  <a:schemeClr val="accent1">
                    <a:lumMod val="75000"/>
                  </a:schemeClr>
                </a:solidFill>
                <a:latin typeface="Times New Roman" pitchFamily="18" charset="0"/>
                <a:ea typeface="Roboto Condensed" panose="02000000000000000000" pitchFamily="2" charset="0"/>
                <a:cs typeface="Times New Roman" pitchFamily="18" charset="0"/>
              </a:rPr>
              <a:t>thay</a:t>
            </a:r>
            <a:r>
              <a:rPr lang="en-US" sz="2400" b="1" i="1" dirty="0" smtClean="0">
                <a:solidFill>
                  <a:schemeClr val="accent1">
                    <a:lumMod val="75000"/>
                  </a:schemeClr>
                </a:solidFill>
                <a:latin typeface="Times New Roman" pitchFamily="18" charset="0"/>
                <a:ea typeface="Roboto Condensed" panose="02000000000000000000" pitchFamily="2" charset="0"/>
                <a:cs typeface="Times New Roman" pitchFamily="18" charset="0"/>
              </a:rPr>
              <a:t> </a:t>
            </a:r>
            <a:r>
              <a:rPr lang="en-US" sz="2400" b="1" i="1" dirty="0" err="1" smtClean="0">
                <a:solidFill>
                  <a:schemeClr val="accent1">
                    <a:lumMod val="75000"/>
                  </a:schemeClr>
                </a:solidFill>
                <a:latin typeface="Times New Roman" pitchFamily="18" charset="0"/>
                <a:ea typeface="Roboto Condensed" panose="02000000000000000000" pitchFamily="2" charset="0"/>
                <a:cs typeface="Times New Roman" pitchFamily="18" charset="0"/>
              </a:rPr>
              <a:t>thế</a:t>
            </a:r>
            <a:r>
              <a:rPr lang="en-US" sz="2400" b="1" i="1" dirty="0" smtClean="0">
                <a:solidFill>
                  <a:schemeClr val="accent1">
                    <a:lumMod val="75000"/>
                  </a:schemeClr>
                </a:solidFill>
                <a:latin typeface="Times New Roman" pitchFamily="18" charset="0"/>
                <a:ea typeface="Roboto Condensed" panose="02000000000000000000" pitchFamily="2" charset="0"/>
                <a:cs typeface="Times New Roman" pitchFamily="18" charset="0"/>
              </a:rPr>
              <a:t> NĐ 176/2013/NĐ-CP)</a:t>
            </a:r>
            <a:endParaRPr lang="vi-VN" sz="2400" b="1" i="1" dirty="0">
              <a:solidFill>
                <a:schemeClr val="accent1">
                  <a:lumMod val="75000"/>
                </a:schemeClr>
              </a:solidFill>
              <a:latin typeface="Times New Roman" pitchFamily="18" charset="0"/>
              <a:ea typeface="Roboto Condensed" panose="02000000000000000000" pitchFamily="2" charset="0"/>
              <a:cs typeface="Times New Roman" pitchFamily="18" charset="0"/>
            </a:endParaRPr>
          </a:p>
        </p:txBody>
      </p:sp>
      <p:sp>
        <p:nvSpPr>
          <p:cNvPr id="119" name="Title 1"/>
          <p:cNvSpPr txBox="1">
            <a:spLocks/>
          </p:cNvSpPr>
          <p:nvPr/>
        </p:nvSpPr>
        <p:spPr>
          <a:xfrm>
            <a:off x="681749" y="5625882"/>
            <a:ext cx="3585451" cy="10668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en-US" sz="2000" dirty="0" err="1">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Hà</a:t>
            </a:r>
            <a:r>
              <a:rPr lang="en-US" sz="2000" dirty="0">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 </a:t>
            </a:r>
            <a:r>
              <a:rPr lang="en-US" sz="2000" dirty="0" err="1">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Nội</a:t>
            </a:r>
            <a:r>
              <a:rPr lang="en-US" sz="2000" dirty="0">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 </a:t>
            </a:r>
            <a:r>
              <a:rPr lang="en-US" sz="2000" err="1">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tháng</a:t>
            </a:r>
            <a:r>
              <a:rPr lang="en-US" sz="2000">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 </a:t>
            </a:r>
            <a:r>
              <a:rPr lang="en-US" sz="2000" smtClean="0">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10 </a:t>
            </a:r>
            <a:r>
              <a:rPr lang="en-US" sz="2000" dirty="0" err="1">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năm</a:t>
            </a:r>
            <a:r>
              <a:rPr lang="en-US" sz="2000" dirty="0">
                <a:solidFill>
                  <a:schemeClr val="tx1">
                    <a:lumMod val="75000"/>
                    <a:lumOff val="25000"/>
                  </a:schemeClr>
                </a:solidFill>
                <a:latin typeface="Times New Roman" panose="02020603050405020304" pitchFamily="18" charset="0"/>
                <a:ea typeface="Roboto Condensed" panose="02000000000000000000" pitchFamily="2" charset="0"/>
                <a:cs typeface="Times New Roman" panose="02020603050405020304" pitchFamily="18" charset="0"/>
              </a:rPr>
              <a:t> 2020</a:t>
            </a:r>
          </a:p>
        </p:txBody>
      </p:sp>
      <p:sp>
        <p:nvSpPr>
          <p:cNvPr id="120" name="Rectangle 119"/>
          <p:cNvSpPr/>
          <p:nvPr/>
        </p:nvSpPr>
        <p:spPr>
          <a:xfrm flipV="1">
            <a:off x="751330" y="5862736"/>
            <a:ext cx="2688636" cy="45719"/>
          </a:xfrm>
          <a:prstGeom prst="rect">
            <a:avLst/>
          </a:prstGeom>
          <a:solidFill>
            <a:srgbClr val="4480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highlight>
                <a:srgbClr val="4480A7"/>
              </a:highlight>
            </a:endParaRPr>
          </a:p>
        </p:txBody>
      </p:sp>
      <p:sp>
        <p:nvSpPr>
          <p:cNvPr id="121" name="TextBox 120"/>
          <p:cNvSpPr txBox="1"/>
          <p:nvPr/>
        </p:nvSpPr>
        <p:spPr>
          <a:xfrm>
            <a:off x="756327" y="4095833"/>
            <a:ext cx="7344896" cy="461665"/>
          </a:xfrm>
          <a:prstGeom prst="rect">
            <a:avLst/>
          </a:prstGeom>
          <a:noFill/>
        </p:spPr>
        <p:txBody>
          <a:bodyPr wrap="none" rtlCol="0">
            <a:spAutoFit/>
          </a:bodyPr>
          <a:lstStyle/>
          <a:p>
            <a:r>
              <a:rPr lang="en-US" sz="2400" b="1" dirty="0" err="1">
                <a:solidFill>
                  <a:schemeClr val="accent2">
                    <a:lumMod val="75000"/>
                  </a:schemeClr>
                </a:solidFill>
                <a:latin typeface="Times New Roman" panose="02020603050405020304" pitchFamily="18" charset="0"/>
                <a:ea typeface="Roboto" charset="0"/>
                <a:cs typeface="Times New Roman" panose="02020603050405020304" pitchFamily="18" charset="0"/>
              </a:rPr>
              <a:t>Trình</a:t>
            </a:r>
            <a:r>
              <a:rPr lang="en-US" sz="2400" b="1" dirty="0">
                <a:solidFill>
                  <a:schemeClr val="accent2">
                    <a:lumMod val="75000"/>
                  </a:schemeClr>
                </a:solidFill>
                <a:latin typeface="Times New Roman" panose="02020603050405020304" pitchFamily="18" charset="0"/>
                <a:ea typeface="Roboto" charset="0"/>
                <a:cs typeface="Times New Roman" panose="02020603050405020304" pitchFamily="18" charset="0"/>
              </a:rPr>
              <a:t> </a:t>
            </a:r>
            <a:r>
              <a:rPr lang="en-US" sz="2400" b="1" dirty="0" err="1">
                <a:solidFill>
                  <a:schemeClr val="accent2">
                    <a:lumMod val="75000"/>
                  </a:schemeClr>
                </a:solidFill>
                <a:latin typeface="Times New Roman" panose="02020603050405020304" pitchFamily="18" charset="0"/>
                <a:ea typeface="Roboto" charset="0"/>
                <a:cs typeface="Times New Roman" panose="02020603050405020304" pitchFamily="18" charset="0"/>
              </a:rPr>
              <a:t>bày</a:t>
            </a:r>
            <a:r>
              <a:rPr lang="en-US" sz="2400" b="1" dirty="0">
                <a:solidFill>
                  <a:schemeClr val="accent2">
                    <a:lumMod val="75000"/>
                  </a:schemeClr>
                </a:solidFill>
                <a:latin typeface="Times New Roman" panose="02020603050405020304" pitchFamily="18" charset="0"/>
                <a:ea typeface="Roboto" charset="0"/>
                <a:cs typeface="Times New Roman" panose="02020603050405020304" pitchFamily="18" charset="0"/>
              </a:rPr>
              <a:t>: </a:t>
            </a:r>
            <a:r>
              <a:rPr lang="en-US" sz="2400" b="1" dirty="0" err="1" smtClean="0">
                <a:solidFill>
                  <a:schemeClr val="accent2">
                    <a:lumMod val="75000"/>
                  </a:schemeClr>
                </a:solidFill>
                <a:latin typeface="Times New Roman" panose="02020603050405020304" pitchFamily="18" charset="0"/>
                <a:ea typeface="Roboto" charset="0"/>
                <a:cs typeface="Times New Roman" panose="02020603050405020304" pitchFamily="18" charset="0"/>
              </a:rPr>
              <a:t>Phòng</a:t>
            </a:r>
            <a:r>
              <a:rPr lang="en-US" sz="2400" b="1" dirty="0" smtClean="0">
                <a:solidFill>
                  <a:schemeClr val="accent2">
                    <a:lumMod val="75000"/>
                  </a:schemeClr>
                </a:solidFill>
                <a:latin typeface="Times New Roman" panose="02020603050405020304" pitchFamily="18" charset="0"/>
                <a:ea typeface="Roboto" charset="0"/>
                <a:cs typeface="Times New Roman" panose="02020603050405020304" pitchFamily="18" charset="0"/>
              </a:rPr>
              <a:t> </a:t>
            </a:r>
            <a:r>
              <a:rPr lang="en-US" sz="2400" b="1" dirty="0" err="1" smtClean="0">
                <a:solidFill>
                  <a:schemeClr val="accent2">
                    <a:lumMod val="75000"/>
                  </a:schemeClr>
                </a:solidFill>
                <a:latin typeface="Times New Roman" panose="02020603050405020304" pitchFamily="18" charset="0"/>
                <a:ea typeface="Roboto" charset="0"/>
                <a:cs typeface="Times New Roman" panose="02020603050405020304" pitchFamily="18" charset="0"/>
              </a:rPr>
              <a:t>Nghiệp</a:t>
            </a:r>
            <a:r>
              <a:rPr lang="en-US" sz="2400" b="1" dirty="0" smtClean="0">
                <a:solidFill>
                  <a:schemeClr val="accent2">
                    <a:lumMod val="75000"/>
                  </a:schemeClr>
                </a:solidFill>
                <a:latin typeface="Times New Roman" panose="02020603050405020304" pitchFamily="18" charset="0"/>
                <a:ea typeface="Roboto" charset="0"/>
                <a:cs typeface="Times New Roman" panose="02020603050405020304" pitchFamily="18" charset="0"/>
              </a:rPr>
              <a:t> </a:t>
            </a:r>
            <a:r>
              <a:rPr lang="en-US" sz="2400" b="1" dirty="0" err="1" smtClean="0">
                <a:solidFill>
                  <a:schemeClr val="accent2">
                    <a:lumMod val="75000"/>
                  </a:schemeClr>
                </a:solidFill>
                <a:latin typeface="Times New Roman" panose="02020603050405020304" pitchFamily="18" charset="0"/>
                <a:ea typeface="Roboto" charset="0"/>
                <a:cs typeface="Times New Roman" panose="02020603050405020304" pitchFamily="18" charset="0"/>
              </a:rPr>
              <a:t>vụ</a:t>
            </a:r>
            <a:r>
              <a:rPr lang="en-US" sz="2400" b="1" dirty="0" smtClean="0">
                <a:solidFill>
                  <a:schemeClr val="accent2">
                    <a:lumMod val="75000"/>
                  </a:schemeClr>
                </a:solidFill>
                <a:latin typeface="Times New Roman" panose="02020603050405020304" pitchFamily="18" charset="0"/>
                <a:ea typeface="Roboto" charset="0"/>
                <a:cs typeface="Times New Roman" panose="02020603050405020304" pitchFamily="18" charset="0"/>
              </a:rPr>
              <a:t> - </a:t>
            </a:r>
            <a:r>
              <a:rPr lang="en-US" sz="2400" b="1" dirty="0" err="1" smtClean="0">
                <a:solidFill>
                  <a:schemeClr val="accent2">
                    <a:lumMod val="75000"/>
                  </a:schemeClr>
                </a:solidFill>
                <a:latin typeface="Times New Roman" panose="02020603050405020304" pitchFamily="18" charset="0"/>
                <a:ea typeface="Roboto" charset="0"/>
                <a:cs typeface="Times New Roman" panose="02020603050405020304" pitchFamily="18" charset="0"/>
              </a:rPr>
              <a:t>Quỹ</a:t>
            </a:r>
            <a:r>
              <a:rPr lang="en-US" sz="2400" b="1" dirty="0" smtClean="0">
                <a:solidFill>
                  <a:schemeClr val="accent2">
                    <a:lumMod val="75000"/>
                  </a:schemeClr>
                </a:solidFill>
                <a:latin typeface="Times New Roman" panose="02020603050405020304" pitchFamily="18" charset="0"/>
                <a:ea typeface="Roboto" charset="0"/>
                <a:cs typeface="Times New Roman" panose="02020603050405020304" pitchFamily="18" charset="0"/>
              </a:rPr>
              <a:t> PCTH </a:t>
            </a:r>
            <a:r>
              <a:rPr lang="en-US" sz="2400" b="1" dirty="0" err="1" smtClean="0">
                <a:solidFill>
                  <a:schemeClr val="accent2">
                    <a:lumMod val="75000"/>
                  </a:schemeClr>
                </a:solidFill>
                <a:latin typeface="Times New Roman" panose="02020603050405020304" pitchFamily="18" charset="0"/>
                <a:ea typeface="Roboto" charset="0"/>
                <a:cs typeface="Times New Roman" panose="02020603050405020304" pitchFamily="18" charset="0"/>
              </a:rPr>
              <a:t>của</a:t>
            </a:r>
            <a:r>
              <a:rPr lang="en-US" sz="2400" b="1" dirty="0" smtClean="0">
                <a:solidFill>
                  <a:schemeClr val="accent2">
                    <a:lumMod val="75000"/>
                  </a:schemeClr>
                </a:solidFill>
                <a:latin typeface="Times New Roman" panose="02020603050405020304" pitchFamily="18" charset="0"/>
                <a:ea typeface="Roboto" charset="0"/>
                <a:cs typeface="Times New Roman" panose="02020603050405020304" pitchFamily="18" charset="0"/>
              </a:rPr>
              <a:t> </a:t>
            </a:r>
            <a:r>
              <a:rPr lang="en-US" sz="2400" b="1" dirty="0" err="1" smtClean="0">
                <a:solidFill>
                  <a:schemeClr val="accent2">
                    <a:lumMod val="75000"/>
                  </a:schemeClr>
                </a:solidFill>
                <a:latin typeface="Times New Roman" panose="02020603050405020304" pitchFamily="18" charset="0"/>
                <a:ea typeface="Roboto" charset="0"/>
                <a:cs typeface="Times New Roman" panose="02020603050405020304" pitchFamily="18" charset="0"/>
              </a:rPr>
              <a:t>thuốc</a:t>
            </a:r>
            <a:r>
              <a:rPr lang="en-US" sz="2400" b="1" dirty="0" smtClean="0">
                <a:solidFill>
                  <a:schemeClr val="accent2">
                    <a:lumMod val="75000"/>
                  </a:schemeClr>
                </a:solidFill>
                <a:latin typeface="Times New Roman" panose="02020603050405020304" pitchFamily="18" charset="0"/>
                <a:ea typeface="Roboto" charset="0"/>
                <a:cs typeface="Times New Roman" panose="02020603050405020304" pitchFamily="18" charset="0"/>
              </a:rPr>
              <a:t> </a:t>
            </a:r>
            <a:r>
              <a:rPr lang="en-US" sz="2400" b="1" dirty="0" err="1" smtClean="0">
                <a:solidFill>
                  <a:schemeClr val="accent2">
                    <a:lumMod val="75000"/>
                  </a:schemeClr>
                </a:solidFill>
                <a:latin typeface="Times New Roman" panose="02020603050405020304" pitchFamily="18" charset="0"/>
                <a:ea typeface="Roboto" charset="0"/>
                <a:cs typeface="Times New Roman" panose="02020603050405020304" pitchFamily="18" charset="0"/>
              </a:rPr>
              <a:t>lá</a:t>
            </a:r>
            <a:endParaRPr lang="en-US" sz="2400" b="1" dirty="0">
              <a:solidFill>
                <a:schemeClr val="accent2">
                  <a:lumMod val="75000"/>
                </a:schemeClr>
              </a:solidFill>
              <a:latin typeface="Times New Roman" panose="02020603050405020304" pitchFamily="18" charset="0"/>
              <a:ea typeface="Roboto" charset="0"/>
              <a:cs typeface="Times New Roman" panose="02020603050405020304" pitchFamily="18" charset="0"/>
            </a:endParaRPr>
          </a:p>
        </p:txBody>
      </p:sp>
      <p:sp>
        <p:nvSpPr>
          <p:cNvPr id="122" name="Rectangle 121"/>
          <p:cNvSpPr/>
          <p:nvPr/>
        </p:nvSpPr>
        <p:spPr>
          <a:xfrm>
            <a:off x="466233" y="1599821"/>
            <a:ext cx="121574" cy="1938992"/>
          </a:xfrm>
          <a:prstGeom prst="rect">
            <a:avLst/>
          </a:prstGeom>
          <a:solidFill>
            <a:srgbClr val="F182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a:extLst>
              <a:ext uri="{FF2B5EF4-FFF2-40B4-BE49-F238E27FC236}">
                <a16:creationId xmlns:a16="http://schemas.microsoft.com/office/drawing/2014/main" xmlns="" id="{CB6AEDEE-972F-AA45-801C-469C1D363EB4}"/>
              </a:ext>
            </a:extLst>
          </p:cNvPr>
          <p:cNvPicPr>
            <a:picLocks noChangeAspect="1"/>
          </p:cNvPicPr>
          <p:nvPr/>
        </p:nvPicPr>
        <p:blipFill rotWithShape="1">
          <a:blip r:embed="rId3" cstate="print">
            <a:extLst>
              <a:ext uri="{28A0092B-C50C-407E-A947-70E740481C1C}">
                <a14:useLocalDpi xmlns="" xmlns:a14="http://schemas.microsoft.com/office/drawing/2010/main" val="0"/>
              </a:ext>
            </a:extLst>
          </a:blip>
          <a:srcRect l="13348" r="-6591"/>
          <a:stretch/>
        </p:blipFill>
        <p:spPr>
          <a:xfrm>
            <a:off x="8471801" y="1201711"/>
            <a:ext cx="3481570" cy="4406682"/>
          </a:xfrm>
          <a:prstGeom prst="flowChartInputOutput">
            <a:avLst/>
          </a:prstGeom>
          <a:effectLst>
            <a:outerShdw blurRad="50800" dist="38100" dir="10800000" algn="r" rotWithShape="0">
              <a:prstClr val="black">
                <a:alpha val="40000"/>
              </a:prstClr>
            </a:outerShdw>
          </a:effectLst>
        </p:spPr>
      </p:pic>
      <p:sp>
        <p:nvSpPr>
          <p:cNvPr id="33" name="Parallelogram 32">
            <a:extLst>
              <a:ext uri="{FF2B5EF4-FFF2-40B4-BE49-F238E27FC236}">
                <a16:creationId xmlns:a16="http://schemas.microsoft.com/office/drawing/2014/main" xmlns="" id="{79C130BB-A557-8A45-A25B-E9447A815A87}"/>
              </a:ext>
            </a:extLst>
          </p:cNvPr>
          <p:cNvSpPr/>
          <p:nvPr/>
        </p:nvSpPr>
        <p:spPr>
          <a:xfrm>
            <a:off x="8821676" y="1431710"/>
            <a:ext cx="3235447" cy="4936703"/>
          </a:xfrm>
          <a:prstGeom prst="parallelogram">
            <a:avLst>
              <a:gd name="adj" fmla="val 26827"/>
            </a:avLst>
          </a:prstGeom>
          <a:solidFill>
            <a:schemeClr val="bg1">
              <a:alpha val="74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 xmlns:p14="http://schemas.microsoft.com/office/powerpoint/2010/main" val="42677275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914400"/>
            <a:ext cx="9262329" cy="3046988"/>
          </a:xfrm>
          <a:prstGeom prst="rect">
            <a:avLst/>
          </a:prstGeom>
          <a:noFill/>
        </p:spPr>
        <p:txBody>
          <a:bodyPr wrap="square" rtlCol="0">
            <a:spAutoFit/>
          </a:bodyPr>
          <a:lstStyle/>
          <a:p>
            <a:r>
              <a:rPr lang="en-US" sz="4800" b="1" dirty="0" smtClean="0">
                <a:solidFill>
                  <a:schemeClr val="tx1">
                    <a:lumMod val="75000"/>
                    <a:lumOff val="25000"/>
                  </a:schemeClr>
                </a:solidFill>
                <a:latin typeface="Cambria" panose="02040503050406030204" pitchFamily="18" charset="0"/>
                <a:cs typeface="Lato" panose="020F0502020204030203" pitchFamily="34" charset="0"/>
              </a:rPr>
              <a:t>PHẦN CÁC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QUY ĐỊNH XỬ PHẠT </a:t>
            </a:r>
          </a:p>
          <a:p>
            <a:r>
              <a:rPr lang="en-US" sz="4800" b="1" dirty="0" smtClean="0">
                <a:solidFill>
                  <a:schemeClr val="tx1">
                    <a:lumMod val="75000"/>
                    <a:lumOff val="25000"/>
                  </a:schemeClr>
                </a:solidFill>
                <a:latin typeface="Cambria" panose="02040503050406030204" pitchFamily="18" charset="0"/>
                <a:cs typeface="Lato" panose="020F0502020204030203" pitchFamily="34" charset="0"/>
              </a:rPr>
              <a:t>VI PHẠM HÀNH CHÍNH </a:t>
            </a:r>
          </a:p>
          <a:p>
            <a:r>
              <a:rPr lang="en-US" sz="4800" b="1" dirty="0" smtClean="0">
                <a:solidFill>
                  <a:schemeClr val="tx1">
                    <a:lumMod val="75000"/>
                    <a:lumOff val="25000"/>
                  </a:schemeClr>
                </a:solidFill>
                <a:latin typeface="Cambria" panose="02040503050406030204" pitchFamily="18" charset="0"/>
                <a:cs typeface="Lato" panose="020F0502020204030203" pitchFamily="34" charset="0"/>
              </a:rPr>
              <a:t>TRONG PHÒNG, CHỐNG TÁC HẠI</a:t>
            </a:r>
          </a:p>
          <a:p>
            <a:r>
              <a:rPr lang="en-US" sz="4800" b="1" dirty="0" smtClean="0">
                <a:solidFill>
                  <a:schemeClr val="tx1">
                    <a:lumMod val="75000"/>
                    <a:lumOff val="25000"/>
                  </a:schemeClr>
                </a:solidFill>
                <a:latin typeface="Cambria" panose="02040503050406030204" pitchFamily="18" charset="0"/>
                <a:cs typeface="Lato" panose="020F0502020204030203" pitchFamily="34" charset="0"/>
              </a:rPr>
              <a:t> CỦA THUỐC LÁ</a:t>
            </a:r>
            <a:endParaRPr lang="es-ES_tradnl" sz="4800" b="1" dirty="0">
              <a:solidFill>
                <a:schemeClr val="tx1">
                  <a:lumMod val="75000"/>
                  <a:lumOff val="25000"/>
                </a:schemeClr>
              </a:solidFill>
              <a:latin typeface="Cambria" panose="02040503050406030204" pitchFamily="18" charset="0"/>
              <a:cs typeface="Lato" panose="020F0502020204030203" pitchFamily="34" charset="0"/>
            </a:endParaRPr>
          </a:p>
        </p:txBody>
      </p:sp>
      <p:cxnSp>
        <p:nvCxnSpPr>
          <p:cNvPr id="5" name="Straight Connector 4"/>
          <p:cNvCxnSpPr>
            <a:cxnSpLocks/>
          </p:cNvCxnSpPr>
          <p:nvPr/>
        </p:nvCxnSpPr>
        <p:spPr>
          <a:xfrm flipH="1">
            <a:off x="10744200" y="797023"/>
            <a:ext cx="1" cy="44329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xmlns="" id="{5C73D90C-2C03-E542-805A-DD2FFABB59A1}"/>
              </a:ext>
            </a:extLst>
          </p:cNvPr>
          <p:cNvGrpSpPr/>
          <p:nvPr/>
        </p:nvGrpSpPr>
        <p:grpSpPr>
          <a:xfrm>
            <a:off x="-71372" y="5486400"/>
            <a:ext cx="12263372" cy="1804622"/>
            <a:chOff x="-71372" y="5358178"/>
            <a:chExt cx="12263372" cy="1804622"/>
          </a:xfrm>
        </p:grpSpPr>
        <p:pic>
          <p:nvPicPr>
            <p:cNvPr id="17" name="Picture 16">
              <a:extLst>
                <a:ext uri="{FF2B5EF4-FFF2-40B4-BE49-F238E27FC236}">
                  <a16:creationId xmlns:a16="http://schemas.microsoft.com/office/drawing/2014/main" xmlns="" id="{CF9A7387-E934-AF4B-9FA4-3317303D4AE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8" name="Rectangle 17">
              <a:extLst>
                <a:ext uri="{FF2B5EF4-FFF2-40B4-BE49-F238E27FC236}">
                  <a16:creationId xmlns:a16="http://schemas.microsoft.com/office/drawing/2014/main" xmlns="" id="{40F5AA1E-7493-B54B-86E0-EFAABEF8D0B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Tree>
    <p:extLst>
      <p:ext uri="{BB962C8B-B14F-4D97-AF65-F5344CB8AC3E}">
        <p14:creationId xmlns="" xmlns:p14="http://schemas.microsoft.com/office/powerpoint/2010/main" val="178019271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914400"/>
            <a:ext cx="10210800" cy="4401205"/>
          </a:xfrm>
          <a:prstGeom prst="rect">
            <a:avLst/>
          </a:prstGeom>
          <a:noFill/>
        </p:spPr>
        <p:txBody>
          <a:bodyPr wrap="square" rtlCol="0">
            <a:spAutoFit/>
          </a:bodyPr>
          <a:lstStyle/>
          <a:p>
            <a:r>
              <a:rPr lang="en-US" sz="4000" b="1" dirty="0" smtClean="0">
                <a:solidFill>
                  <a:schemeClr val="tx1">
                    <a:lumMod val="75000"/>
                    <a:lumOff val="25000"/>
                  </a:schemeClr>
                </a:solidFill>
                <a:latin typeface="Cambria" panose="02040503050406030204" pitchFamily="18" charset="0"/>
                <a:cs typeface="Lato" panose="020F0502020204030203" pitchFamily="34" charset="0"/>
              </a:rPr>
              <a:t>NỘI DUNG TRÌNH BÀY</a:t>
            </a:r>
          </a:p>
          <a:p>
            <a:pPr marL="914400" indent="-914400">
              <a:buAutoNum type="arabicPeriod"/>
            </a:pP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Các</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hành</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vi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vi</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phạm</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và</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mức</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xử</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phạt</a:t>
            </a:r>
            <a:endParaRPr lang="en-US" sz="4000" b="1" dirty="0" smtClean="0">
              <a:solidFill>
                <a:schemeClr val="tx1">
                  <a:lumMod val="75000"/>
                  <a:lumOff val="25000"/>
                </a:schemeClr>
              </a:solidFill>
              <a:latin typeface="Cambria" panose="02040503050406030204" pitchFamily="18" charset="0"/>
              <a:cs typeface="Lato" panose="020F0502020204030203" pitchFamily="34" charset="0"/>
            </a:endParaRPr>
          </a:p>
          <a:p>
            <a:pPr marL="914400" indent="-914400">
              <a:buAutoNum type="arabicPeriod"/>
            </a:pP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Thẩm</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quyền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xử</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phạt</a:t>
            </a:r>
            <a:endParaRPr lang="en-US" sz="4000" b="1" dirty="0" smtClean="0">
              <a:solidFill>
                <a:schemeClr val="tx1">
                  <a:lumMod val="75000"/>
                  <a:lumOff val="25000"/>
                </a:schemeClr>
              </a:solidFill>
              <a:latin typeface="Cambria" panose="02040503050406030204" pitchFamily="18" charset="0"/>
              <a:cs typeface="Lato" panose="020F0502020204030203" pitchFamily="34" charset="0"/>
            </a:endParaRPr>
          </a:p>
          <a:p>
            <a:pPr marL="914400" indent="-914400">
              <a:buAutoNum type="arabicPeriod"/>
            </a:pP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Phân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định</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thẩm</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quyền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xử</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phạt</a:t>
            </a:r>
            <a:endParaRPr lang="en-US" sz="4000" b="1" dirty="0" smtClean="0">
              <a:solidFill>
                <a:schemeClr val="tx1">
                  <a:lumMod val="75000"/>
                  <a:lumOff val="25000"/>
                </a:schemeClr>
              </a:solidFill>
              <a:latin typeface="Cambria" panose="02040503050406030204" pitchFamily="18" charset="0"/>
              <a:cs typeface="Lato" panose="020F0502020204030203" pitchFamily="34" charset="0"/>
            </a:endParaRPr>
          </a:p>
          <a:p>
            <a:pPr marL="914400" indent="-914400">
              <a:buAutoNum type="arabicPeriod"/>
            </a:pP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Thẩm</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quyền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lập</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biên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bản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VPHC</a:t>
            </a:r>
          </a:p>
          <a:p>
            <a:pPr marL="914400" indent="-914400">
              <a:buAutoNum type="arabicPeriod"/>
            </a:pP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Sử</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dụng</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phương</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tiện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kỹ</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thuật</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nghiệp</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vụ</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trong</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việc</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phát</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hiện</a:t>
            </a:r>
            <a:r>
              <a:rPr lang="en-US" sz="4000" b="1" dirty="0" smtClean="0">
                <a:solidFill>
                  <a:schemeClr val="tx1">
                    <a:lumMod val="75000"/>
                    <a:lumOff val="25000"/>
                  </a:schemeClr>
                </a:solidFill>
                <a:latin typeface="Cambria" panose="02040503050406030204" pitchFamily="18" charset="0"/>
                <a:cs typeface="Lato" panose="020F0502020204030203" pitchFamily="34" charset="0"/>
              </a:rPr>
              <a:t> vi </a:t>
            </a:r>
            <a:r>
              <a:rPr lang="en-US" sz="4000" b="1" dirty="0" err="1" smtClean="0">
                <a:solidFill>
                  <a:schemeClr val="tx1">
                    <a:lumMod val="75000"/>
                    <a:lumOff val="25000"/>
                  </a:schemeClr>
                </a:solidFill>
                <a:latin typeface="Cambria" panose="02040503050406030204" pitchFamily="18" charset="0"/>
                <a:cs typeface="Lato" panose="020F0502020204030203" pitchFamily="34" charset="0"/>
              </a:rPr>
              <a:t>phạm</a:t>
            </a:r>
            <a:endParaRPr lang="es-ES_tradnl" sz="4000" b="1" dirty="0">
              <a:solidFill>
                <a:schemeClr val="tx1">
                  <a:lumMod val="75000"/>
                  <a:lumOff val="25000"/>
                </a:schemeClr>
              </a:solidFill>
              <a:latin typeface="Cambria" panose="02040503050406030204" pitchFamily="18" charset="0"/>
              <a:cs typeface="Lato" panose="020F0502020204030203" pitchFamily="34" charset="0"/>
            </a:endParaRPr>
          </a:p>
        </p:txBody>
      </p:sp>
      <p:cxnSp>
        <p:nvCxnSpPr>
          <p:cNvPr id="5" name="Straight Connector 4"/>
          <p:cNvCxnSpPr>
            <a:cxnSpLocks/>
          </p:cNvCxnSpPr>
          <p:nvPr/>
        </p:nvCxnSpPr>
        <p:spPr>
          <a:xfrm flipH="1">
            <a:off x="10744200" y="797023"/>
            <a:ext cx="1" cy="44329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Group 15">
            <a:extLst>
              <a:ext uri="{FF2B5EF4-FFF2-40B4-BE49-F238E27FC236}">
                <a16:creationId xmlns:a16="http://schemas.microsoft.com/office/drawing/2014/main" xmlns="" id="{5C73D90C-2C03-E542-805A-DD2FFABB59A1}"/>
              </a:ext>
            </a:extLst>
          </p:cNvPr>
          <p:cNvGrpSpPr/>
          <p:nvPr/>
        </p:nvGrpSpPr>
        <p:grpSpPr>
          <a:xfrm>
            <a:off x="-71372" y="5486400"/>
            <a:ext cx="12263372" cy="1804622"/>
            <a:chOff x="-71372" y="5358178"/>
            <a:chExt cx="12263372" cy="1804622"/>
          </a:xfrm>
        </p:grpSpPr>
        <p:pic>
          <p:nvPicPr>
            <p:cNvPr id="17" name="Picture 16">
              <a:extLst>
                <a:ext uri="{FF2B5EF4-FFF2-40B4-BE49-F238E27FC236}">
                  <a16:creationId xmlns:a16="http://schemas.microsoft.com/office/drawing/2014/main" xmlns="" id="{CF9A7387-E934-AF4B-9FA4-3317303D4AE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8" name="Rectangle 17">
              <a:extLst>
                <a:ext uri="{FF2B5EF4-FFF2-40B4-BE49-F238E27FC236}">
                  <a16:creationId xmlns:a16="http://schemas.microsoft.com/office/drawing/2014/main" xmlns="" id="{40F5AA1E-7493-B54B-86E0-EFAABEF8D0B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Tree>
    <p:extLst>
      <p:ext uri="{BB962C8B-B14F-4D97-AF65-F5344CB8AC3E}">
        <p14:creationId xmlns="" xmlns:p14="http://schemas.microsoft.com/office/powerpoint/2010/main" val="178019271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1600200"/>
            <a:ext cx="9262329" cy="1569660"/>
          </a:xfrm>
          <a:prstGeom prst="rect">
            <a:avLst/>
          </a:prstGeom>
          <a:noFill/>
        </p:spPr>
        <p:txBody>
          <a:bodyPr wrap="square" rtlCol="0">
            <a:spAutoFit/>
          </a:bodyPr>
          <a:lstStyle/>
          <a:p>
            <a:pPr algn="ctr"/>
            <a:r>
              <a:rPr lang="en-US" sz="4800" b="1" dirty="0" smtClean="0">
                <a:solidFill>
                  <a:schemeClr val="tx1">
                    <a:lumMod val="75000"/>
                    <a:lumOff val="25000"/>
                  </a:schemeClr>
                </a:solidFill>
                <a:latin typeface="Cambria" panose="02040503050406030204" pitchFamily="18" charset="0"/>
                <a:cs typeface="Lato" panose="020F0502020204030203" pitchFamily="34" charset="0"/>
              </a:rPr>
              <a:t>I.CÁC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HÀNH VI PHẠM HÀNH CHÍNH VÀ MỨC XỬ PHẠT</a:t>
            </a:r>
            <a:endParaRPr lang="es-ES_tradnl" sz="4800" b="1" dirty="0">
              <a:solidFill>
                <a:schemeClr val="tx1">
                  <a:lumMod val="75000"/>
                  <a:lumOff val="25000"/>
                </a:schemeClr>
              </a:solidFill>
              <a:latin typeface="Cambria" panose="02040503050406030204" pitchFamily="18" charset="0"/>
              <a:cs typeface="Lato" panose="020F0502020204030203" pitchFamily="34" charset="0"/>
            </a:endParaRPr>
          </a:p>
        </p:txBody>
      </p:sp>
      <p:cxnSp>
        <p:nvCxnSpPr>
          <p:cNvPr id="5" name="Straight Connector 4"/>
          <p:cNvCxnSpPr>
            <a:cxnSpLocks/>
          </p:cNvCxnSpPr>
          <p:nvPr/>
        </p:nvCxnSpPr>
        <p:spPr>
          <a:xfrm flipH="1">
            <a:off x="10744200" y="797023"/>
            <a:ext cx="1" cy="44329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Group 15">
            <a:extLst>
              <a:ext uri="{FF2B5EF4-FFF2-40B4-BE49-F238E27FC236}">
                <a16:creationId xmlns:a16="http://schemas.microsoft.com/office/drawing/2014/main" xmlns="" id="{5C73D90C-2C03-E542-805A-DD2FFABB59A1}"/>
              </a:ext>
            </a:extLst>
          </p:cNvPr>
          <p:cNvGrpSpPr/>
          <p:nvPr/>
        </p:nvGrpSpPr>
        <p:grpSpPr>
          <a:xfrm>
            <a:off x="-71372" y="5486400"/>
            <a:ext cx="12263372" cy="1804622"/>
            <a:chOff x="-71372" y="5358178"/>
            <a:chExt cx="12263372" cy="1804622"/>
          </a:xfrm>
        </p:grpSpPr>
        <p:pic>
          <p:nvPicPr>
            <p:cNvPr id="17" name="Picture 16">
              <a:extLst>
                <a:ext uri="{FF2B5EF4-FFF2-40B4-BE49-F238E27FC236}">
                  <a16:creationId xmlns:a16="http://schemas.microsoft.com/office/drawing/2014/main" xmlns="" id="{CF9A7387-E934-AF4B-9FA4-3317303D4AE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8" name="Rectangle 17">
              <a:extLst>
                <a:ext uri="{FF2B5EF4-FFF2-40B4-BE49-F238E27FC236}">
                  <a16:creationId xmlns:a16="http://schemas.microsoft.com/office/drawing/2014/main" xmlns="" id="{40F5AA1E-7493-B54B-86E0-EFAABEF8D0B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Tree>
    <p:extLst>
      <p:ext uri="{BB962C8B-B14F-4D97-AF65-F5344CB8AC3E}">
        <p14:creationId xmlns="" xmlns:p14="http://schemas.microsoft.com/office/powerpoint/2010/main" val="178019271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400" b="1">
                <a:solidFill>
                  <a:schemeClr val="tx1">
                    <a:lumMod val="75000"/>
                    <a:lumOff val="25000"/>
                  </a:schemeClr>
                </a:solidFill>
                <a:latin typeface="Cambria" panose="02040503050406030204" pitchFamily="18" charset="0"/>
                <a:cs typeface="Lato" panose="020F0502020204030203" pitchFamily="34" charset="0"/>
              </a:rPr>
              <a:t>Điều 25. Vi phạm quy định về địa điểm cấm hút thuốc lá</a:t>
            </a:r>
            <a:endParaRPr lang="vi-VN" sz="24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936142"/>
            <a:ext cx="10879666" cy="5509200"/>
          </a:xfrm>
          <a:prstGeom prst="rect">
            <a:avLst/>
          </a:prstGeom>
          <a:noFill/>
        </p:spPr>
        <p:txBody>
          <a:bodyPr wrap="square" rtlCol="0">
            <a:spAutoFit/>
          </a:bodyPr>
          <a:lstStyle/>
          <a:p>
            <a:pPr marL="457200" indent="-457200">
              <a:buAutoNum type="arabicPeriod"/>
            </a:pPr>
            <a:r>
              <a:rPr lang="en-US" sz="2200" dirty="0" err="1" smtClean="0">
                <a:latin typeface="Times New Roman" pitchFamily="18" charset="0"/>
                <a:cs typeface="Times New Roman" pitchFamily="18" charset="0"/>
              </a:rPr>
              <a:t>Cảnh</a:t>
            </a:r>
            <a:r>
              <a:rPr lang="en-US" sz="2200" dirty="0" smtClean="0">
                <a:latin typeface="Times New Roman" pitchFamily="18" charset="0"/>
                <a:cs typeface="Times New Roman" pitchFamily="18" charset="0"/>
              </a:rPr>
              <a:t> </a:t>
            </a:r>
            <a:r>
              <a:rPr lang="en-US" sz="2200" dirty="0" err="1">
                <a:latin typeface="Times New Roman" pitchFamily="18" charset="0"/>
                <a:cs typeface="Times New Roman" pitchFamily="18" charset="0"/>
              </a:rPr>
              <a:t>cáo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hoặc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b="1" dirty="0">
                <a:solidFill>
                  <a:srgbClr val="FF0000"/>
                </a:solidFill>
                <a:latin typeface="Times New Roman" pitchFamily="18" charset="0"/>
                <a:cs typeface="Times New Roman" pitchFamily="18" charset="0"/>
              </a:rPr>
              <a:t>200.000 </a:t>
            </a:r>
            <a:r>
              <a:rPr lang="en-US" sz="2200" b="1" dirty="0" err="1">
                <a:solidFill>
                  <a:srgbClr val="FF0000"/>
                </a:solidFill>
                <a:latin typeface="Times New Roman" pitchFamily="18" charset="0"/>
                <a:cs typeface="Times New Roman" pitchFamily="18" charset="0"/>
              </a:rPr>
              <a:t>đồng</a:t>
            </a:r>
            <a:r>
              <a:rPr lang="en-US" sz="2200" b="1" dirty="0">
                <a:solidFill>
                  <a:srgbClr val="FF0000"/>
                </a:solidFill>
                <a:latin typeface="Times New Roman" pitchFamily="18" charset="0"/>
                <a:cs typeface="Times New Roman" pitchFamily="18" charset="0"/>
              </a:rPr>
              <a:t> </a:t>
            </a:r>
            <a:r>
              <a:rPr lang="en-US" sz="2200" b="1" dirty="0" err="1">
                <a:solidFill>
                  <a:srgbClr val="FF0000"/>
                </a:solidFill>
                <a:latin typeface="Times New Roman" pitchFamily="18" charset="0"/>
                <a:cs typeface="Times New Roman" pitchFamily="18" charset="0"/>
              </a:rPr>
              <a:t>đến</a:t>
            </a:r>
            <a:r>
              <a:rPr lang="en-US" sz="2200" b="1" dirty="0">
                <a:solidFill>
                  <a:srgbClr val="FF0000"/>
                </a:solidFill>
                <a:latin typeface="Times New Roman" pitchFamily="18" charset="0"/>
                <a:cs typeface="Times New Roman" pitchFamily="18" charset="0"/>
              </a:rPr>
              <a:t> 500.000 </a:t>
            </a:r>
            <a:r>
              <a:rPr lang="en-US" sz="2200" b="1" dirty="0" err="1">
                <a:solidFill>
                  <a:srgbClr val="FF0000"/>
                </a:solidFill>
                <a:latin typeface="Times New Roman" pitchFamily="18" charset="0"/>
                <a:cs typeface="Times New Roman" pitchFamily="18" charset="0"/>
              </a:rPr>
              <a:t>đồng</a:t>
            </a:r>
            <a:r>
              <a:rPr lang="en-US" sz="2200" b="1" dirty="0">
                <a:solidFill>
                  <a:srgbClr val="FF0000"/>
                </a:solidFill>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Trường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hợp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tàu</a:t>
            </a:r>
            <a:r>
              <a:rPr lang="en-US" sz="2200" dirty="0">
                <a:latin typeface="Times New Roman" pitchFamily="18" charset="0"/>
                <a:cs typeface="Times New Roman" pitchFamily="18" charset="0"/>
              </a:rPr>
              <a:t> bay </a:t>
            </a:r>
            <a:r>
              <a:rPr lang="en-US" sz="2200" dirty="0" err="1">
                <a:latin typeface="Times New Roman" pitchFamily="18" charset="0"/>
                <a:cs typeface="Times New Roman" pitchFamily="18" charset="0"/>
              </a:rPr>
              <a:t>thực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về</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phạt</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phạm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chính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lĩnh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dân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smtClean="0">
                <a:latin typeface="Times New Roman" pitchFamily="18" charset="0"/>
                <a:cs typeface="Times New Roman" pitchFamily="18" charset="0"/>
              </a:rPr>
              <a:t>.</a:t>
            </a:r>
          </a:p>
          <a:p>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2. </a:t>
            </a:r>
            <a:r>
              <a:rPr lang="en-US" sz="2200" dirty="0" err="1">
                <a:latin typeface="Times New Roman" pitchFamily="18" charset="0"/>
                <a:cs typeface="Times New Roman" pitchFamily="18" charset="0"/>
              </a:rPr>
              <a:t>Phạt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b="1" dirty="0">
                <a:latin typeface="Times New Roman" pitchFamily="18" charset="0"/>
                <a:cs typeface="Times New Roman" pitchFamily="18" charset="0"/>
              </a:rPr>
              <a:t>3.000.000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đến</a:t>
            </a:r>
            <a:r>
              <a:rPr lang="en-US" sz="2200" b="1" dirty="0">
                <a:latin typeface="Times New Roman" pitchFamily="18" charset="0"/>
                <a:cs typeface="Times New Roman" pitchFamily="18" charset="0"/>
              </a:rPr>
              <a:t> 5.000.000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sau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đây</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a)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chữ</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hoặc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biểu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luật</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tổ</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hướng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dẫn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kiểm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đôn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đúng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về</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cấm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thuộc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quản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điều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smtClean="0">
                <a:latin typeface="Times New Roman" pitchFamily="18" charset="0"/>
                <a:cs typeface="Times New Roman" pitchFamily="18" charset="0"/>
              </a:rPr>
              <a:t>.</a:t>
            </a:r>
          </a:p>
          <a:p>
            <a:pPr lvl="1"/>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3. </a:t>
            </a:r>
            <a:r>
              <a:rPr lang="en-US" sz="2200" dirty="0" err="1">
                <a:latin typeface="Times New Roman" pitchFamily="18" charset="0"/>
                <a:cs typeface="Times New Roman" pitchFamily="18" charset="0"/>
              </a:rPr>
              <a:t>Phạt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b="1" dirty="0">
                <a:latin typeface="Times New Roman" pitchFamily="18" charset="0"/>
                <a:cs typeface="Times New Roman" pitchFamily="18" charset="0"/>
              </a:rPr>
              <a:t>5.000.000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đến</a:t>
            </a:r>
            <a:r>
              <a:rPr lang="en-US" sz="2200" b="1" dirty="0">
                <a:latin typeface="Times New Roman" pitchFamily="18" charset="0"/>
                <a:cs typeface="Times New Roman" pitchFamily="18" charset="0"/>
              </a:rPr>
              <a:t> 10.000.000 </a:t>
            </a:r>
            <a:r>
              <a:rPr lang="en-US" sz="2200" dirty="0" err="1">
                <a:latin typeface="Times New Roman" pitchFamily="18" charset="0"/>
                <a:cs typeface="Times New Roman" pitchFamily="18" charset="0"/>
              </a:rPr>
              <a:t>đồng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sau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đây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dành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riêng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người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a)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phòng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hệ</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thống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biệt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vực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hút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chứa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mẩu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tàn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c)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biển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phù</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hợp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dễ</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sát</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d)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thiết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phòng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cháy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chữa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cháy</a:t>
            </a:r>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694695510"/>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400" b="1">
                <a:solidFill>
                  <a:schemeClr val="tx1">
                    <a:lumMod val="75000"/>
                    <a:lumOff val="25000"/>
                  </a:schemeClr>
                </a:solidFill>
                <a:latin typeface="Cambria" panose="02040503050406030204" pitchFamily="18" charset="0"/>
                <a:cs typeface="Lato" panose="020F0502020204030203" pitchFamily="34" charset="0"/>
              </a:rPr>
              <a:t>Điều 26. Vi phạm quy định về bán, cung cấp thuốc lá</a:t>
            </a:r>
            <a:endParaRPr lang="vi-VN" sz="24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39609" y="1295400"/>
            <a:ext cx="10879666" cy="4832092"/>
          </a:xfrm>
          <a:prstGeom prst="rect">
            <a:avLst/>
          </a:prstGeom>
          <a:noFill/>
        </p:spPr>
        <p:txBody>
          <a:bodyPr wrap="square" rtlCol="0">
            <a:spAutoFit/>
          </a:bodyPr>
          <a:lstStyle/>
          <a:p>
            <a:pPr marL="457200" indent="-457200">
              <a:buAutoNum type="arabicPeriod"/>
            </a:pPr>
            <a:r>
              <a:rPr lang="vi-VN" sz="2200" dirty="0" smtClean="0">
                <a:latin typeface="Times New Roman" panose="02020603050405020304" pitchFamily="18" charset="0"/>
                <a:cs typeface="Times New Roman" panose="02020603050405020304" pitchFamily="18" charset="0"/>
              </a:rPr>
              <a:t>Phạt </a:t>
            </a:r>
            <a:r>
              <a:rPr lang="vi-VN" sz="2200" dirty="0">
                <a:latin typeface="Times New Roman" panose="02020603050405020304" pitchFamily="18" charset="0"/>
                <a:cs typeface="Times New Roman" panose="02020603050405020304" pitchFamily="18" charset="0"/>
              </a:rPr>
              <a:t>tiền từ </a:t>
            </a:r>
            <a:r>
              <a:rPr lang="vi-VN" sz="2200" b="1" dirty="0">
                <a:solidFill>
                  <a:srgbClr val="FF0000"/>
                </a:solidFill>
                <a:latin typeface="Times New Roman" panose="02020603050405020304" pitchFamily="18" charset="0"/>
                <a:cs typeface="Times New Roman" panose="02020603050405020304" pitchFamily="18" charset="0"/>
              </a:rPr>
              <a:t>1.000.000 đồng đến 3.000.000 đồng </a:t>
            </a:r>
            <a:r>
              <a:rPr lang="vi-VN" sz="2200" dirty="0">
                <a:latin typeface="Times New Roman" panose="02020603050405020304" pitchFamily="18" charset="0"/>
                <a:cs typeface="Times New Roman" panose="02020603050405020304" pitchFamily="18" charset="0"/>
              </a:rPr>
              <a:t>đối với hành vi không có biển thông báo không bán thuốc lá cho người chưa đủ 18 tuổi tại điểm bán của đại lý bán buôn, đại lý bán lẻ thuốc lá</a:t>
            </a:r>
            <a:r>
              <a:rPr lang="vi-VN" sz="2200" dirty="0" smtClean="0">
                <a:latin typeface="Times New Roman" panose="02020603050405020304" pitchFamily="18" charset="0"/>
                <a:cs typeface="Times New Roman" panose="02020603050405020304" pitchFamily="18" charset="0"/>
              </a:rPr>
              <a:t>.</a:t>
            </a:r>
            <a:endParaRPr lang="en-US" sz="2200" dirty="0" smtClean="0">
              <a:latin typeface="Times New Roman" panose="02020603050405020304" pitchFamily="18" charset="0"/>
              <a:cs typeface="Times New Roman" panose="02020603050405020304" pitchFamily="18" charset="0"/>
            </a:endParaRPr>
          </a:p>
          <a:p>
            <a:endParaRPr lang="vi-VN" sz="2200" dirty="0">
              <a:latin typeface="Times New Roman" panose="02020603050405020304" pitchFamily="18" charset="0"/>
              <a:cs typeface="Times New Roman" panose="02020603050405020304" pitchFamily="18" charset="0"/>
            </a:endParaRPr>
          </a:p>
          <a:p>
            <a:r>
              <a:rPr lang="vi-VN" sz="2200" dirty="0">
                <a:latin typeface="Times New Roman" panose="02020603050405020304" pitchFamily="18" charset="0"/>
                <a:cs typeface="Times New Roman" panose="02020603050405020304" pitchFamily="18" charset="0"/>
              </a:rPr>
              <a:t>2. Phạt tiền từ </a:t>
            </a:r>
            <a:r>
              <a:rPr lang="vi-VN" sz="2200" b="1" dirty="0">
                <a:solidFill>
                  <a:srgbClr val="FF0000"/>
                </a:solidFill>
                <a:latin typeface="Times New Roman" panose="02020603050405020304" pitchFamily="18" charset="0"/>
                <a:cs typeface="Times New Roman" panose="02020603050405020304" pitchFamily="18" charset="0"/>
              </a:rPr>
              <a:t>3.000.000 đồng đến 5.000.000 đồng </a:t>
            </a:r>
            <a:r>
              <a:rPr lang="vi-VN" sz="2200" dirty="0">
                <a:latin typeface="Times New Roman" panose="02020603050405020304" pitchFamily="18" charset="0"/>
                <a:cs typeface="Times New Roman" panose="02020603050405020304" pitchFamily="18" charset="0"/>
              </a:rPr>
              <a:t>đối với một trong các hành vi sau đây:</a:t>
            </a:r>
          </a:p>
          <a:p>
            <a:pPr lvl="1"/>
            <a:r>
              <a:rPr lang="vi-VN" sz="2200" dirty="0">
                <a:latin typeface="Times New Roman" panose="02020603050405020304" pitchFamily="18" charset="0"/>
                <a:cs typeface="Times New Roman" panose="02020603050405020304" pitchFamily="18" charset="0"/>
              </a:rPr>
              <a:t>a) Trưng bày quá một bao hoặc một tút hoặc một hộp của một nhãn hiệu thuốc lá tại đại lý bán lẻ, điểm bán lẻ thuốc lá;</a:t>
            </a:r>
          </a:p>
          <a:p>
            <a:pPr lvl="1"/>
            <a:r>
              <a:rPr lang="vi-VN" sz="2200" dirty="0">
                <a:latin typeface="Times New Roman" panose="02020603050405020304" pitchFamily="18" charset="0"/>
                <a:cs typeface="Times New Roman" panose="02020603050405020304" pitchFamily="18" charset="0"/>
              </a:rPr>
              <a:t>b) Bán, cung cấp thuốc lá cho người chưa đủ 18 tuổi;</a:t>
            </a:r>
          </a:p>
          <a:p>
            <a:pPr lvl="1"/>
            <a:r>
              <a:rPr lang="vi-VN" sz="2200" dirty="0">
                <a:latin typeface="Times New Roman" panose="02020603050405020304" pitchFamily="18" charset="0"/>
                <a:cs typeface="Times New Roman" panose="02020603050405020304" pitchFamily="18" charset="0"/>
              </a:rPr>
              <a:t>c) Bán, cung cấp thuốc lá không ghi nhãn, không in cảnh báo sức khỏe trên bao bì thuốc lá theo quy định của pháp luật. Trường hợp bán thuốc lá không ghi nhãn, không in cảnh báo sức khỏe trên bao bì thuốc lá là thuốc lá nhập lậu, thuốc lá giả thì thực hiện xử phạt theo quy định của pháp luật về hoạt động thương mại, sản xuất, buôn bán hàng giả, hàng cấm và bảo vệ quyền lợi người tiêu dùng.</a:t>
            </a: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5224904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400" b="1">
                <a:solidFill>
                  <a:schemeClr val="tx1">
                    <a:lumMod val="75000"/>
                    <a:lumOff val="25000"/>
                  </a:schemeClr>
                </a:solidFill>
                <a:latin typeface="Cambria" panose="02040503050406030204" pitchFamily="18" charset="0"/>
                <a:cs typeface="Lato" panose="020F0502020204030203" pitchFamily="34" charset="0"/>
              </a:rPr>
              <a:t>Điều 26. Vi phạm quy định về bán, cung cấp thuốc </a:t>
            </a:r>
            <a:r>
              <a:rPr lang="vi-VN" sz="2400" b="1" smtClean="0">
                <a:solidFill>
                  <a:schemeClr val="tx1">
                    <a:lumMod val="75000"/>
                    <a:lumOff val="25000"/>
                  </a:schemeClr>
                </a:solidFill>
                <a:latin typeface="Cambria" panose="02040503050406030204" pitchFamily="18" charset="0"/>
                <a:cs typeface="Lato" panose="020F0502020204030203" pitchFamily="34" charset="0"/>
              </a:rPr>
              <a:t>lá</a:t>
            </a:r>
            <a:r>
              <a:rPr lang="en-US" sz="2400" b="1" smtClean="0">
                <a:solidFill>
                  <a:schemeClr val="tx1">
                    <a:lumMod val="75000"/>
                    <a:lumOff val="25000"/>
                  </a:schemeClr>
                </a:solidFill>
                <a:latin typeface="Cambria" panose="02040503050406030204" pitchFamily="18" charset="0"/>
                <a:cs typeface="Lato" panose="020F0502020204030203" pitchFamily="34" charset="0"/>
              </a:rPr>
              <a:t> (tt)</a:t>
            </a:r>
            <a:endParaRPr lang="vi-VN" sz="24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2057400"/>
            <a:ext cx="10879666" cy="3139321"/>
          </a:xfrm>
          <a:prstGeom prst="rect">
            <a:avLst/>
          </a:prstGeom>
          <a:noFill/>
        </p:spPr>
        <p:txBody>
          <a:bodyPr wrap="square" rtlCol="0">
            <a:spAutoFit/>
          </a:bodyPr>
          <a:lstStyle/>
          <a:p>
            <a:r>
              <a:rPr lang="vi-VN" sz="2200">
                <a:latin typeface="Times New Roman" panose="02020603050405020304" pitchFamily="18" charset="0"/>
                <a:cs typeface="Times New Roman" panose="02020603050405020304" pitchFamily="18" charset="0"/>
              </a:rPr>
              <a:t>3. Hình thức xử phạt bổ sung:</a:t>
            </a:r>
          </a:p>
          <a:p>
            <a:pPr lvl="1"/>
            <a:r>
              <a:rPr lang="vi-VN" sz="2200">
                <a:latin typeface="Times New Roman" panose="02020603050405020304" pitchFamily="18" charset="0"/>
                <a:cs typeface="Times New Roman" panose="02020603050405020304" pitchFamily="18" charset="0"/>
              </a:rPr>
              <a:t>Đình chỉ hoạt động kinh doanh có liên quan đến hành vi vi phạm trong thời hạn từ </a:t>
            </a:r>
            <a:r>
              <a:rPr lang="vi-VN" sz="2200" b="1">
                <a:latin typeface="Times New Roman" panose="02020603050405020304" pitchFamily="18" charset="0"/>
                <a:cs typeface="Times New Roman" panose="02020603050405020304" pitchFamily="18" charset="0"/>
              </a:rPr>
              <a:t>01 tháng đến 03 tháng </a:t>
            </a:r>
            <a:r>
              <a:rPr lang="vi-VN" sz="2200">
                <a:latin typeface="Times New Roman" panose="02020603050405020304" pitchFamily="18" charset="0"/>
                <a:cs typeface="Times New Roman" panose="02020603050405020304" pitchFamily="18" charset="0"/>
              </a:rPr>
              <a:t>đối với các hành vi quy định tại khoản 2 Điều này</a:t>
            </a:r>
            <a:r>
              <a:rPr lang="vi-VN" sz="2200" smtClean="0">
                <a:latin typeface="Times New Roman" panose="02020603050405020304" pitchFamily="18" charset="0"/>
                <a:cs typeface="Times New Roman" panose="02020603050405020304" pitchFamily="18" charset="0"/>
              </a:rPr>
              <a:t>.</a:t>
            </a:r>
            <a:endParaRPr lang="en-US" sz="2200" smtClean="0">
              <a:latin typeface="Times New Roman" panose="02020603050405020304" pitchFamily="18" charset="0"/>
              <a:cs typeface="Times New Roman" panose="02020603050405020304" pitchFamily="18" charset="0"/>
            </a:endParaRPr>
          </a:p>
          <a:p>
            <a:pPr lvl="1"/>
            <a:endParaRPr lang="vi-VN" sz="2200">
              <a:latin typeface="Times New Roman" panose="02020603050405020304" pitchFamily="18" charset="0"/>
              <a:cs typeface="Times New Roman" panose="02020603050405020304" pitchFamily="18" charset="0"/>
            </a:endParaRPr>
          </a:p>
          <a:p>
            <a:r>
              <a:rPr lang="vi-VN" sz="2200">
                <a:latin typeface="Times New Roman" panose="02020603050405020304" pitchFamily="18" charset="0"/>
                <a:cs typeface="Times New Roman" panose="02020603050405020304" pitchFamily="18" charset="0"/>
              </a:rPr>
              <a:t>4. Biện pháp khắc phục hậu quả:</a:t>
            </a:r>
          </a:p>
          <a:p>
            <a:pPr lvl="1"/>
            <a:r>
              <a:rPr lang="vi-VN" sz="2200">
                <a:latin typeface="Times New Roman" panose="02020603050405020304" pitchFamily="18" charset="0"/>
                <a:cs typeface="Times New Roman" panose="02020603050405020304" pitchFamily="18" charset="0"/>
              </a:rPr>
              <a:t>Buộc thu hồi và loại bỏ yếu tố vi phạm đối với thuốc lá không ghi nhãn, không in cảnh báo sức khỏe trên bao bì thuốc lá đối với hành vi quy định tại điểm c khoản 2 Điều này. Trường hợp không loại bỏ được yếu tố vi phạm thì buộc tiêu hủy.</a:t>
            </a: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67656888"/>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400" b="1">
                <a:solidFill>
                  <a:schemeClr val="tx1">
                    <a:lumMod val="75000"/>
                    <a:lumOff val="25000"/>
                  </a:schemeClr>
                </a:solidFill>
                <a:latin typeface="Cambria" panose="02040503050406030204" pitchFamily="18" charset="0"/>
                <a:cs typeface="Lato" panose="020F0502020204030203" pitchFamily="34" charset="0"/>
              </a:rPr>
              <a:t>Điều 27. Vi phạm quy định về ghi nhãn, in cảnh báo sức khỏe trên bao bì thuốc </a:t>
            </a:r>
            <a:r>
              <a:rPr lang="vi-VN" sz="2400" b="1" smtClean="0">
                <a:solidFill>
                  <a:schemeClr val="tx1">
                    <a:lumMod val="75000"/>
                    <a:lumOff val="25000"/>
                  </a:schemeClr>
                </a:solidFill>
                <a:latin typeface="Cambria" panose="02040503050406030204" pitchFamily="18" charset="0"/>
                <a:cs typeface="Lato" panose="020F0502020204030203" pitchFamily="34" charset="0"/>
              </a:rPr>
              <a:t>lá</a:t>
            </a:r>
            <a:endParaRPr lang="vi-VN" sz="24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1039318"/>
            <a:ext cx="10879666" cy="5509200"/>
          </a:xfrm>
          <a:prstGeom prst="rect">
            <a:avLst/>
          </a:prstGeom>
          <a:noFill/>
        </p:spPr>
        <p:txBody>
          <a:bodyPr wrap="square" rtlCol="0">
            <a:spAutoFit/>
          </a:bodyPr>
          <a:lstStyle/>
          <a:p>
            <a:r>
              <a:rPr lang="en-US" sz="2200" dirty="0">
                <a:latin typeface="Times New Roman" pitchFamily="18" charset="0"/>
                <a:cs typeface="Times New Roman" pitchFamily="18" charset="0"/>
              </a:rPr>
              <a:t>1. </a:t>
            </a:r>
            <a:r>
              <a:rPr lang="en-US" sz="2200" dirty="0" err="1">
                <a:latin typeface="Times New Roman" pitchFamily="18" charset="0"/>
                <a:cs typeface="Times New Roman" pitchFamily="18" charset="0"/>
              </a:rPr>
              <a:t>Phạt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b="1" dirty="0">
                <a:latin typeface="Times New Roman" pitchFamily="18" charset="0"/>
                <a:cs typeface="Times New Roman" pitchFamily="18" charset="0"/>
              </a:rPr>
              <a:t>20.000.000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đến</a:t>
            </a:r>
            <a:r>
              <a:rPr lang="en-US" sz="2200" b="1" dirty="0">
                <a:latin typeface="Times New Roman" pitchFamily="18" charset="0"/>
                <a:cs typeface="Times New Roman" pitchFamily="18" charset="0"/>
              </a:rPr>
              <a:t> 30.000.000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sau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đây</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a) In </a:t>
            </a:r>
            <a:r>
              <a:rPr lang="en-US" sz="2200" dirty="0" err="1">
                <a:latin typeface="Times New Roman" pitchFamily="18" charset="0"/>
                <a:cs typeface="Times New Roman" pitchFamily="18" charset="0"/>
              </a:rPr>
              <a:t>cảnh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khỏe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đúng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mẫu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vị</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diện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tích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màu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sắc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luật</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thay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đổi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kỳ</a:t>
            </a:r>
            <a:r>
              <a:rPr lang="en-US" sz="2200" dirty="0">
                <a:latin typeface="Times New Roman" pitchFamily="18" charset="0"/>
                <a:cs typeface="Times New Roman" pitchFamily="18" charset="0"/>
              </a:rPr>
              <a:t> 2 </a:t>
            </a:r>
            <a:r>
              <a:rPr lang="en-US" sz="2200" dirty="0" err="1">
                <a:latin typeface="Times New Roman" pitchFamily="18" charset="0"/>
                <a:cs typeface="Times New Roman" pitchFamily="18" charset="0"/>
              </a:rPr>
              <a:t>năm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lần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cảnh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khỏe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bì</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luật</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c)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ghi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rõ</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số</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điếu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dạng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điếu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hoặc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trọng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lượng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loại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khác</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d) </a:t>
            </a:r>
            <a:r>
              <a:rPr lang="en-US" sz="2200" dirty="0" err="1">
                <a:latin typeface="Times New Roman" pitchFamily="18" charset="0"/>
                <a:cs typeface="Times New Roman" pitchFamily="18" charset="0"/>
              </a:rPr>
              <a:t>Sử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cụm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người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đọc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người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sử</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dụng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hiểu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ít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hoặc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hiểu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sai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về</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khói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khỏe</a:t>
            </a:r>
            <a:r>
              <a:rPr lang="en-US" sz="2200" dirty="0">
                <a:latin typeface="Times New Roman" pitchFamily="18" charset="0"/>
                <a:cs typeface="Times New Roman" pitchFamily="18" charset="0"/>
              </a:rPr>
              <a:t> con </a:t>
            </a:r>
            <a:r>
              <a:rPr lang="en-US" sz="2200" dirty="0" err="1">
                <a:latin typeface="Times New Roman" pitchFamily="18" charset="0"/>
                <a:cs typeface="Times New Roman" pitchFamily="18" charset="0"/>
              </a:rPr>
              <a:t>người</a:t>
            </a:r>
            <a:r>
              <a:rPr lang="en-US" sz="2200" dirty="0" smtClean="0">
                <a:latin typeface="Times New Roman" pitchFamily="18" charset="0"/>
                <a:cs typeface="Times New Roman" pitchFamily="18" charset="0"/>
              </a:rPr>
              <a:t>.</a:t>
            </a:r>
          </a:p>
          <a:p>
            <a:pPr lvl="1"/>
            <a:endParaRPr lang="en-US" sz="2200" dirty="0">
              <a:latin typeface="Times New Roman" pitchFamily="18" charset="0"/>
              <a:cs typeface="Times New Roman" pitchFamily="18" charset="0"/>
            </a:endParaRPr>
          </a:p>
          <a:p>
            <a:r>
              <a:rPr lang="en-US" sz="2200" dirty="0">
                <a:latin typeface="Times New Roman" pitchFamily="18" charset="0"/>
                <a:cs typeface="Times New Roman" pitchFamily="18" charset="0"/>
              </a:rPr>
              <a:t>2. </a:t>
            </a:r>
            <a:r>
              <a:rPr lang="en-US" sz="2200" dirty="0" err="1">
                <a:latin typeface="Times New Roman" pitchFamily="18" charset="0"/>
                <a:cs typeface="Times New Roman" pitchFamily="18" charset="0"/>
              </a:rPr>
              <a:t>Phạt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tiền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từ</a:t>
            </a:r>
            <a:r>
              <a:rPr lang="en-US" sz="2200" dirty="0">
                <a:latin typeface="Times New Roman" pitchFamily="18" charset="0"/>
                <a:cs typeface="Times New Roman" pitchFamily="18" charset="0"/>
              </a:rPr>
              <a:t> </a:t>
            </a:r>
            <a:r>
              <a:rPr lang="en-US" sz="2200" b="1" dirty="0">
                <a:latin typeface="Times New Roman" pitchFamily="18" charset="0"/>
                <a:cs typeface="Times New Roman" pitchFamily="18" charset="0"/>
              </a:rPr>
              <a:t>30.000.000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b="1" dirty="0" err="1">
                <a:latin typeface="Times New Roman" pitchFamily="18" charset="0"/>
                <a:cs typeface="Times New Roman" pitchFamily="18" charset="0"/>
              </a:rPr>
              <a:t>đến</a:t>
            </a:r>
            <a:r>
              <a:rPr lang="en-US" sz="2200" b="1" dirty="0">
                <a:latin typeface="Times New Roman" pitchFamily="18" charset="0"/>
                <a:cs typeface="Times New Roman" pitchFamily="18" charset="0"/>
              </a:rPr>
              <a:t> 40.000.000 </a:t>
            </a:r>
            <a:r>
              <a:rPr lang="en-US" sz="2200" b="1" dirty="0" err="1">
                <a:latin typeface="Times New Roman" pitchFamily="18" charset="0"/>
                <a:cs typeface="Times New Roman" pitchFamily="18" charset="0"/>
              </a:rPr>
              <a:t>đồng</a:t>
            </a:r>
            <a:r>
              <a:rPr lang="en-US" sz="2200" b="1"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một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các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hành</a:t>
            </a:r>
            <a:r>
              <a:rPr lang="en-US" sz="2200" dirty="0">
                <a:latin typeface="Times New Roman" pitchFamily="18" charset="0"/>
                <a:cs typeface="Times New Roman" pitchFamily="18" charset="0"/>
              </a:rPr>
              <a:t> vi </a:t>
            </a:r>
            <a:r>
              <a:rPr lang="en-US" sz="2200" dirty="0" err="1">
                <a:latin typeface="Times New Roman" pitchFamily="18" charset="0"/>
                <a:cs typeface="Times New Roman" pitchFamily="18" charset="0"/>
              </a:rPr>
              <a:t>sau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đây</a:t>
            </a:r>
            <a:r>
              <a:rPr lang="en-US" sz="2200" dirty="0">
                <a:latin typeface="Times New Roman" pitchFamily="18" charset="0"/>
                <a:cs typeface="Times New Roman" pitchFamily="18" charset="0"/>
              </a:rPr>
              <a:t>:</a:t>
            </a:r>
          </a:p>
          <a:p>
            <a:pPr lvl="1"/>
            <a:r>
              <a:rPr lang="en-US" sz="2200" dirty="0">
                <a:latin typeface="Times New Roman" pitchFamily="18" charset="0"/>
                <a:cs typeface="Times New Roman" pitchFamily="18" charset="0"/>
              </a:rPr>
              <a:t>a) </a:t>
            </a:r>
            <a:r>
              <a:rPr lang="en-US" sz="2200" dirty="0" err="1">
                <a:latin typeface="Times New Roman" pitchFamily="18" charset="0"/>
                <a:cs typeface="Times New Roman" pitchFamily="18" charset="0"/>
              </a:rPr>
              <a:t>Không</a:t>
            </a:r>
            <a:r>
              <a:rPr lang="en-US" sz="2200" dirty="0">
                <a:latin typeface="Times New Roman" pitchFamily="18" charset="0"/>
                <a:cs typeface="Times New Roman" pitchFamily="18" charset="0"/>
              </a:rPr>
              <a:t> in </a:t>
            </a:r>
            <a:r>
              <a:rPr lang="en-US" sz="2200" dirty="0" err="1">
                <a:latin typeface="Times New Roman" pitchFamily="18" charset="0"/>
                <a:cs typeface="Times New Roman" pitchFamily="18" charset="0"/>
              </a:rPr>
              <a:t>cảnh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báo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sức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khỏe</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trên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bao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bì</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theo</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định</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pháp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luật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đối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với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sản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nhập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khẩu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để</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tại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Việt</a:t>
            </a:r>
            <a:r>
              <a:rPr lang="en-US" sz="2200" dirty="0">
                <a:latin typeface="Times New Roman" pitchFamily="18" charset="0"/>
                <a:cs typeface="Times New Roman" pitchFamily="18" charset="0"/>
              </a:rPr>
              <a:t> Nam;</a:t>
            </a:r>
          </a:p>
          <a:p>
            <a:pPr lvl="1"/>
            <a:r>
              <a:rPr lang="en-US" sz="2200" dirty="0">
                <a:latin typeface="Times New Roman" pitchFamily="18" charset="0"/>
                <a:cs typeface="Times New Roman" pitchFamily="18" charset="0"/>
              </a:rPr>
              <a:t>b) </a:t>
            </a:r>
            <a:r>
              <a:rPr lang="en-US" sz="2200" dirty="0" err="1">
                <a:latin typeface="Times New Roman" pitchFamily="18" charset="0"/>
                <a:cs typeface="Times New Roman" pitchFamily="18" charset="0"/>
              </a:rPr>
              <a:t>Ký</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hợp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đồng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sản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xuất</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thuốc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lá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mang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nhãn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hiệu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ngoài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để</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tiêu</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thụ</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trong</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khi</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chưa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được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phép</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của</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cơ</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quan</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nhà</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nước</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có</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thẩm</a:t>
            </a:r>
            <a:r>
              <a:rPr lang="en-US" sz="2200" dirty="0">
                <a:latin typeface="Times New Roman" pitchFamily="18" charset="0"/>
                <a:cs typeface="Times New Roman" pitchFamily="18" charset="0"/>
              </a:rPr>
              <a:t> </a:t>
            </a:r>
            <a:r>
              <a:rPr lang="en-US" sz="2200" dirty="0" err="1">
                <a:latin typeface="Times New Roman" pitchFamily="18" charset="0"/>
                <a:cs typeface="Times New Roman" pitchFamily="18" charset="0"/>
              </a:rPr>
              <a:t>quyền</a:t>
            </a:r>
            <a:r>
              <a:rPr lang="en-US" sz="2200" dirty="0">
                <a:latin typeface="Times New Roman" pitchFamily="18" charset="0"/>
                <a:cs typeface="Times New Roman" pitchFamily="18" charset="0"/>
              </a:rPr>
              <a:t>.</a:t>
            </a: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78231997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200" b="1">
                <a:solidFill>
                  <a:schemeClr val="tx1">
                    <a:lumMod val="75000"/>
                    <a:lumOff val="25000"/>
                  </a:schemeClr>
                </a:solidFill>
                <a:latin typeface="Cambria" panose="02040503050406030204" pitchFamily="18" charset="0"/>
                <a:cs typeface="Lato" panose="020F0502020204030203" pitchFamily="34" charset="0"/>
              </a:rPr>
              <a:t>Điều 27. Vi phạm quy định về ghi nhãn, in cảnh báo sức khỏe trên bao bì thuốc </a:t>
            </a:r>
            <a:r>
              <a:rPr lang="vi-VN" sz="2200" b="1" smtClean="0">
                <a:solidFill>
                  <a:schemeClr val="tx1">
                    <a:lumMod val="75000"/>
                    <a:lumOff val="25000"/>
                  </a:schemeClr>
                </a:solidFill>
                <a:latin typeface="Cambria" panose="02040503050406030204" pitchFamily="18" charset="0"/>
                <a:cs typeface="Lato" panose="020F0502020204030203" pitchFamily="34" charset="0"/>
              </a:rPr>
              <a:t>lá</a:t>
            </a:r>
            <a:r>
              <a:rPr lang="en-US" sz="2200" b="1" smtClean="0">
                <a:solidFill>
                  <a:schemeClr val="tx1">
                    <a:lumMod val="75000"/>
                    <a:lumOff val="25000"/>
                  </a:schemeClr>
                </a:solidFill>
                <a:latin typeface="Cambria" panose="02040503050406030204" pitchFamily="18" charset="0"/>
                <a:cs typeface="Lato" panose="020F0502020204030203" pitchFamily="34" charset="0"/>
              </a:rPr>
              <a:t> (tt)</a:t>
            </a:r>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1447800"/>
            <a:ext cx="10879666" cy="3816429"/>
          </a:xfrm>
          <a:prstGeom prst="rect">
            <a:avLst/>
          </a:prstGeom>
          <a:noFill/>
        </p:spPr>
        <p:txBody>
          <a:bodyPr wrap="square" rtlCol="0">
            <a:spAutoFit/>
          </a:bodyPr>
          <a:lstStyle/>
          <a:p>
            <a:r>
              <a:rPr lang="vi-VN" sz="2200">
                <a:latin typeface="Times New Roman" pitchFamily="18" charset="0"/>
                <a:cs typeface="Times New Roman" pitchFamily="18" charset="0"/>
              </a:rPr>
              <a:t>3. Hình thức xử phạt bổ sung:</a:t>
            </a:r>
          </a:p>
          <a:p>
            <a:pPr lvl="1"/>
            <a:r>
              <a:rPr lang="vi-VN" sz="2200">
                <a:latin typeface="Times New Roman" pitchFamily="18" charset="0"/>
                <a:cs typeface="Times New Roman" pitchFamily="18" charset="0"/>
              </a:rPr>
              <a:t>Đình chỉ hoạt động kinh doanh có liên quan đến hành vi vi phạm trong thời hạn từ </a:t>
            </a:r>
            <a:r>
              <a:rPr lang="vi-VN" sz="2200" b="1">
                <a:latin typeface="Times New Roman" pitchFamily="18" charset="0"/>
                <a:cs typeface="Times New Roman" pitchFamily="18" charset="0"/>
              </a:rPr>
              <a:t>03 tháng đến 06 tháng</a:t>
            </a:r>
            <a:r>
              <a:rPr lang="vi-VN" sz="2200">
                <a:latin typeface="Times New Roman" pitchFamily="18" charset="0"/>
                <a:cs typeface="Times New Roman" pitchFamily="18" charset="0"/>
              </a:rPr>
              <a:t> đối với hành vi quy định tại khoản 2 Điều này</a:t>
            </a:r>
            <a:r>
              <a:rPr lang="vi-VN" sz="2200" smtClean="0">
                <a:latin typeface="Times New Roman" pitchFamily="18" charset="0"/>
                <a:cs typeface="Times New Roman" pitchFamily="18" charset="0"/>
              </a:rPr>
              <a:t>.</a:t>
            </a:r>
            <a:endParaRPr lang="en-US" sz="2200" smtClean="0">
              <a:latin typeface="Times New Roman" pitchFamily="18" charset="0"/>
              <a:cs typeface="Times New Roman" pitchFamily="18" charset="0"/>
            </a:endParaRPr>
          </a:p>
          <a:p>
            <a:endParaRPr lang="vi-VN" sz="2200">
              <a:latin typeface="Times New Roman" pitchFamily="18" charset="0"/>
              <a:cs typeface="Times New Roman" pitchFamily="18" charset="0"/>
            </a:endParaRPr>
          </a:p>
          <a:p>
            <a:r>
              <a:rPr lang="vi-VN" sz="2200">
                <a:latin typeface="Times New Roman" pitchFamily="18" charset="0"/>
                <a:cs typeface="Times New Roman" pitchFamily="18" charset="0"/>
              </a:rPr>
              <a:t>4. Biện pháp khắc phục hậu quả:</a:t>
            </a:r>
          </a:p>
          <a:p>
            <a:pPr lvl="1"/>
            <a:r>
              <a:rPr lang="vi-VN" sz="2200">
                <a:latin typeface="Times New Roman" pitchFamily="18" charset="0"/>
                <a:cs typeface="Times New Roman" pitchFamily="18" charset="0"/>
              </a:rPr>
              <a:t>a) Buộc thu hồi sản phẩm và khắc phục, loại bỏ yếu tố vi phạm đối với hành vi quy định tại khoản 1 và điểm a khoản 2 Điều này. Trường hợp không khắc phục được yếu tố vi phạm thì buộc tiêu hủy;</a:t>
            </a:r>
          </a:p>
          <a:p>
            <a:pPr lvl="1"/>
            <a:r>
              <a:rPr lang="vi-VN" sz="2200">
                <a:latin typeface="Times New Roman" pitchFamily="18" charset="0"/>
                <a:cs typeface="Times New Roman" pitchFamily="18" charset="0"/>
              </a:rPr>
              <a:t>b) Buộc nộp lại số lợi bất hợp pháp có được do thực hiện hành vi quy định tại điểm b khoản 2 Điều này (nếu có).</a:t>
            </a: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4940063"/>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200" b="1">
                <a:solidFill>
                  <a:schemeClr val="tx1">
                    <a:lumMod val="75000"/>
                    <a:lumOff val="25000"/>
                  </a:schemeClr>
                </a:solidFill>
                <a:latin typeface="Cambria" panose="02040503050406030204" pitchFamily="18" charset="0"/>
                <a:cs typeface="Lato" panose="020F0502020204030203" pitchFamily="34" charset="0"/>
              </a:rPr>
              <a:t>Điều 27. Vi phạm quy định về ghi nhãn, in cảnh báo sức khỏe trên bao bì thuốc </a:t>
            </a:r>
            <a:r>
              <a:rPr lang="vi-VN" sz="2200" b="1" smtClean="0">
                <a:solidFill>
                  <a:schemeClr val="tx1">
                    <a:lumMod val="75000"/>
                    <a:lumOff val="25000"/>
                  </a:schemeClr>
                </a:solidFill>
                <a:latin typeface="Cambria" panose="02040503050406030204" pitchFamily="18" charset="0"/>
                <a:cs typeface="Lato" panose="020F0502020204030203" pitchFamily="34" charset="0"/>
              </a:rPr>
              <a:t>lá</a:t>
            </a:r>
            <a:r>
              <a:rPr lang="en-US" sz="2200" b="1" smtClean="0">
                <a:solidFill>
                  <a:schemeClr val="tx1">
                    <a:lumMod val="75000"/>
                    <a:lumOff val="25000"/>
                  </a:schemeClr>
                </a:solidFill>
                <a:latin typeface="Cambria" panose="02040503050406030204" pitchFamily="18" charset="0"/>
                <a:cs typeface="Lato" panose="020F0502020204030203" pitchFamily="34" charset="0"/>
              </a:rPr>
              <a:t> (tt)</a:t>
            </a:r>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1447800"/>
            <a:ext cx="10879666" cy="3816429"/>
          </a:xfrm>
          <a:prstGeom prst="rect">
            <a:avLst/>
          </a:prstGeom>
          <a:noFill/>
        </p:spPr>
        <p:txBody>
          <a:bodyPr wrap="square" rtlCol="0">
            <a:spAutoFit/>
          </a:bodyPr>
          <a:lstStyle/>
          <a:p>
            <a:r>
              <a:rPr lang="vi-VN" sz="2200">
                <a:latin typeface="Times New Roman" pitchFamily="18" charset="0"/>
                <a:cs typeface="Times New Roman" pitchFamily="18" charset="0"/>
              </a:rPr>
              <a:t>3. Hình thức xử phạt bổ sung:</a:t>
            </a:r>
          </a:p>
          <a:p>
            <a:pPr lvl="1"/>
            <a:r>
              <a:rPr lang="vi-VN" sz="2200">
                <a:latin typeface="Times New Roman" pitchFamily="18" charset="0"/>
                <a:cs typeface="Times New Roman" pitchFamily="18" charset="0"/>
              </a:rPr>
              <a:t>Đình chỉ hoạt động kinh doanh có liên quan đến hành vi vi phạm trong thời hạn từ </a:t>
            </a:r>
            <a:r>
              <a:rPr lang="vi-VN" sz="2200" b="1">
                <a:latin typeface="Times New Roman" pitchFamily="18" charset="0"/>
                <a:cs typeface="Times New Roman" pitchFamily="18" charset="0"/>
              </a:rPr>
              <a:t>03 tháng đến 06 tháng</a:t>
            </a:r>
            <a:r>
              <a:rPr lang="vi-VN" sz="2200">
                <a:latin typeface="Times New Roman" pitchFamily="18" charset="0"/>
                <a:cs typeface="Times New Roman" pitchFamily="18" charset="0"/>
              </a:rPr>
              <a:t> đối với hành vi quy định tại khoản 2 Điều này</a:t>
            </a:r>
            <a:r>
              <a:rPr lang="vi-VN" sz="2200" smtClean="0">
                <a:latin typeface="Times New Roman" pitchFamily="18" charset="0"/>
                <a:cs typeface="Times New Roman" pitchFamily="18" charset="0"/>
              </a:rPr>
              <a:t>.</a:t>
            </a:r>
            <a:endParaRPr lang="en-US" sz="2200" smtClean="0">
              <a:latin typeface="Times New Roman" pitchFamily="18" charset="0"/>
              <a:cs typeface="Times New Roman" pitchFamily="18" charset="0"/>
            </a:endParaRPr>
          </a:p>
          <a:p>
            <a:endParaRPr lang="vi-VN" sz="2200">
              <a:latin typeface="Times New Roman" pitchFamily="18" charset="0"/>
              <a:cs typeface="Times New Roman" pitchFamily="18" charset="0"/>
            </a:endParaRPr>
          </a:p>
          <a:p>
            <a:r>
              <a:rPr lang="vi-VN" sz="2200">
                <a:latin typeface="Times New Roman" pitchFamily="18" charset="0"/>
                <a:cs typeface="Times New Roman" pitchFamily="18" charset="0"/>
              </a:rPr>
              <a:t>4. Biện pháp khắc phục hậu quả:</a:t>
            </a:r>
          </a:p>
          <a:p>
            <a:pPr lvl="1"/>
            <a:r>
              <a:rPr lang="vi-VN" sz="2200">
                <a:latin typeface="Times New Roman" pitchFamily="18" charset="0"/>
                <a:cs typeface="Times New Roman" pitchFamily="18" charset="0"/>
              </a:rPr>
              <a:t>a) Buộc thu hồi sản phẩm và khắc phục, loại bỏ yếu tố vi phạm đối với hành vi quy định tại khoản 1 và điểm a khoản 2 Điều này. Trường hợp không khắc phục được yếu tố vi phạm thì buộc tiêu hủy;</a:t>
            </a:r>
          </a:p>
          <a:p>
            <a:pPr lvl="1"/>
            <a:r>
              <a:rPr lang="vi-VN" sz="2200">
                <a:latin typeface="Times New Roman" pitchFamily="18" charset="0"/>
                <a:cs typeface="Times New Roman" pitchFamily="18" charset="0"/>
              </a:rPr>
              <a:t>b) Buộc nộp lại số lợi bất hợp pháp có được do thực hiện hành vi quy định tại điểm b khoản 2 Điều này (nếu có).</a:t>
            </a: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4261064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200" b="1">
                <a:solidFill>
                  <a:schemeClr val="tx1">
                    <a:lumMod val="75000"/>
                    <a:lumOff val="25000"/>
                  </a:schemeClr>
                </a:solidFill>
                <a:latin typeface="Cambria" panose="02040503050406030204" pitchFamily="18" charset="0"/>
                <a:cs typeface="Lato" panose="020F0502020204030203" pitchFamily="34" charset="0"/>
              </a:rPr>
              <a:t>Điều 28. Vi phạm quy định về cai nghiện thuốc lá</a:t>
            </a:r>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1447800"/>
            <a:ext cx="10879666" cy="3754874"/>
          </a:xfrm>
          <a:prstGeom prst="rect">
            <a:avLst/>
          </a:prstGeom>
          <a:noFill/>
        </p:spPr>
        <p:txBody>
          <a:bodyPr wrap="square" rtlCol="0">
            <a:spAutoFit/>
          </a:bodyPr>
          <a:lstStyle/>
          <a:p>
            <a:r>
              <a:rPr lang="vi-VN" sz="2200">
                <a:latin typeface="Times New Roman" pitchFamily="18" charset="0"/>
                <a:cs typeface="Times New Roman" pitchFamily="18" charset="0"/>
              </a:rPr>
              <a:t>Phạt tiền từ </a:t>
            </a:r>
            <a:r>
              <a:rPr lang="vi-VN" sz="2200" b="1">
                <a:latin typeface="Times New Roman" pitchFamily="18" charset="0"/>
                <a:cs typeface="Times New Roman" pitchFamily="18" charset="0"/>
              </a:rPr>
              <a:t>1.000.000 đồng đến 2.000.000 đồng </a:t>
            </a:r>
            <a:r>
              <a:rPr lang="vi-VN" sz="2200">
                <a:latin typeface="Times New Roman" pitchFamily="18" charset="0"/>
                <a:cs typeface="Times New Roman" pitchFamily="18" charset="0"/>
              </a:rPr>
              <a:t>đối với một trong các hành vi sau đây:</a:t>
            </a:r>
          </a:p>
          <a:p>
            <a:pPr lvl="1">
              <a:spcBef>
                <a:spcPts val="600"/>
              </a:spcBef>
              <a:spcAft>
                <a:spcPts val="600"/>
              </a:spcAft>
            </a:pPr>
            <a:r>
              <a:rPr lang="vi-VN" sz="2200">
                <a:latin typeface="Times New Roman" pitchFamily="18" charset="0"/>
                <a:cs typeface="Times New Roman" pitchFamily="18" charset="0"/>
              </a:rPr>
              <a:t>1. Không có nơi dành riêng cho hoạt động tư vấn cai nghiện thuốc lá trực tiếp theo quy định của pháp luật.</a:t>
            </a:r>
          </a:p>
          <a:p>
            <a:pPr lvl="1">
              <a:spcBef>
                <a:spcPts val="600"/>
              </a:spcBef>
              <a:spcAft>
                <a:spcPts val="600"/>
              </a:spcAft>
            </a:pPr>
            <a:r>
              <a:rPr lang="vi-VN" sz="2200">
                <a:latin typeface="Times New Roman" pitchFamily="18" charset="0"/>
                <a:cs typeface="Times New Roman" pitchFamily="18" charset="0"/>
              </a:rPr>
              <a:t>2. Không có tài liệu truyền thông về cai nghiện thuốc lá, tư vấn cai nghiện thuốc lá.</a:t>
            </a:r>
          </a:p>
          <a:p>
            <a:pPr lvl="1">
              <a:spcBef>
                <a:spcPts val="600"/>
              </a:spcBef>
              <a:spcAft>
                <a:spcPts val="600"/>
              </a:spcAft>
            </a:pPr>
            <a:r>
              <a:rPr lang="vi-VN" sz="2200">
                <a:latin typeface="Times New Roman" pitchFamily="18" charset="0"/>
                <a:cs typeface="Times New Roman" pitchFamily="18" charset="0"/>
              </a:rPr>
              <a:t>3. Không có điện thoại, internet hoặc phương tiện thông tin khác bảo đảm cho hoạt động tư vấn cai nghiện thuốc lá gián tiếp.</a:t>
            </a:r>
          </a:p>
          <a:p>
            <a:pPr lvl="1">
              <a:spcBef>
                <a:spcPts val="600"/>
              </a:spcBef>
              <a:spcAft>
                <a:spcPts val="600"/>
              </a:spcAft>
            </a:pPr>
            <a:r>
              <a:rPr lang="vi-VN" sz="2200">
                <a:latin typeface="Times New Roman" pitchFamily="18" charset="0"/>
                <a:cs typeface="Times New Roman" pitchFamily="18" charset="0"/>
              </a:rPr>
              <a:t>4. Không thông báo bằng văn bản đến Sở Y tế nơi cơ sở hoạt động trước khi thực hiện hoạt động cai nghiện, tư vấn cai nghiện thuốc lá.</a:t>
            </a: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78604344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200" b="1">
                <a:solidFill>
                  <a:schemeClr val="tx1">
                    <a:lumMod val="75000"/>
                    <a:lumOff val="25000"/>
                  </a:schemeClr>
                </a:solidFill>
                <a:latin typeface="Cambria" panose="02040503050406030204" pitchFamily="18" charset="0"/>
                <a:cs typeface="Lato" panose="020F0502020204030203" pitchFamily="34" charset="0"/>
              </a:rPr>
              <a:t>Điều 29. Vi phạm quy định khác về phòng, chống tác hại của thuốc lá</a:t>
            </a:r>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1143000"/>
            <a:ext cx="10879666" cy="5509200"/>
          </a:xfrm>
          <a:prstGeom prst="rect">
            <a:avLst/>
          </a:prstGeom>
          <a:noFill/>
        </p:spPr>
        <p:txBody>
          <a:bodyPr wrap="square" rtlCol="0">
            <a:spAutoFit/>
          </a:bodyPr>
          <a:lstStyle/>
          <a:p>
            <a:pPr marL="457200" indent="-457200">
              <a:buAutoNum type="arabicPeriod"/>
            </a:pPr>
            <a:r>
              <a:rPr lang="vi-VN" sz="2200" dirty="0" smtClean="0">
                <a:solidFill>
                  <a:srgbClr val="FF0000"/>
                </a:solidFill>
                <a:latin typeface="Times New Roman" pitchFamily="18" charset="0"/>
                <a:cs typeface="Times New Roman" pitchFamily="18" charset="0"/>
              </a:rPr>
              <a:t>Cảnh </a:t>
            </a:r>
            <a:r>
              <a:rPr lang="vi-VN" sz="2200" dirty="0">
                <a:solidFill>
                  <a:srgbClr val="FF0000"/>
                </a:solidFill>
                <a:latin typeface="Times New Roman" pitchFamily="18" charset="0"/>
                <a:cs typeface="Times New Roman" pitchFamily="18" charset="0"/>
              </a:rPr>
              <a:t>cáo hoặc phạt tiền từ </a:t>
            </a:r>
            <a:r>
              <a:rPr lang="vi-VN" sz="2200" b="1" dirty="0">
                <a:solidFill>
                  <a:srgbClr val="FF0000"/>
                </a:solidFill>
                <a:latin typeface="Times New Roman" pitchFamily="18" charset="0"/>
                <a:cs typeface="Times New Roman" pitchFamily="18" charset="0"/>
              </a:rPr>
              <a:t>200.000 đồng đến 500.000 đồng </a:t>
            </a:r>
            <a:r>
              <a:rPr lang="vi-VN" sz="2200" dirty="0">
                <a:solidFill>
                  <a:srgbClr val="FF0000"/>
                </a:solidFill>
                <a:latin typeface="Times New Roman" pitchFamily="18" charset="0"/>
                <a:cs typeface="Times New Roman" pitchFamily="18" charset="0"/>
              </a:rPr>
              <a:t>đối với người từ đủ 16 tuổi nhưng chưa đủ 18 tuổi có hành vi sử dụng thuốc lá</a:t>
            </a:r>
            <a:r>
              <a:rPr lang="vi-VN" sz="2200" dirty="0" smtClean="0">
                <a:solidFill>
                  <a:srgbClr val="FF0000"/>
                </a:solidFill>
                <a:latin typeface="Times New Roman" pitchFamily="18" charset="0"/>
                <a:cs typeface="Times New Roman" pitchFamily="18" charset="0"/>
              </a:rPr>
              <a:t>.</a:t>
            </a:r>
            <a:endParaRPr lang="en-US" sz="2200" dirty="0">
              <a:solidFill>
                <a:srgbClr val="FF0000"/>
              </a:solidFill>
              <a:latin typeface="Times New Roman" pitchFamily="18" charset="0"/>
              <a:cs typeface="Times New Roman" pitchFamily="18" charset="0"/>
            </a:endParaRPr>
          </a:p>
          <a:p>
            <a:endParaRPr lang="vi-VN" sz="2200" dirty="0">
              <a:latin typeface="Times New Roman" pitchFamily="18" charset="0"/>
              <a:cs typeface="Times New Roman" pitchFamily="18" charset="0"/>
            </a:endParaRPr>
          </a:p>
          <a:p>
            <a:r>
              <a:rPr lang="vi-VN" sz="2200" dirty="0">
                <a:latin typeface="Times New Roman" pitchFamily="18" charset="0"/>
                <a:cs typeface="Times New Roman" pitchFamily="18" charset="0"/>
              </a:rPr>
              <a:t>2. Phạt tiền từ </a:t>
            </a:r>
            <a:r>
              <a:rPr lang="vi-VN" sz="2200" b="1" dirty="0">
                <a:latin typeface="Times New Roman" pitchFamily="18" charset="0"/>
                <a:cs typeface="Times New Roman" pitchFamily="18" charset="0"/>
              </a:rPr>
              <a:t>500.000 đồng đến 1.000.000 đồng </a:t>
            </a:r>
            <a:r>
              <a:rPr lang="vi-VN" sz="2200" dirty="0">
                <a:latin typeface="Times New Roman" pitchFamily="18" charset="0"/>
                <a:cs typeface="Times New Roman" pitchFamily="18" charset="0"/>
              </a:rPr>
              <a:t>đối với một trong các hành vi sau đây:</a:t>
            </a:r>
          </a:p>
          <a:p>
            <a:pPr lvl="1"/>
            <a:r>
              <a:rPr lang="vi-VN" sz="2200" dirty="0">
                <a:latin typeface="Times New Roman" pitchFamily="18" charset="0"/>
                <a:cs typeface="Times New Roman" pitchFamily="18" charset="0"/>
              </a:rPr>
              <a:t>a) Vận động, ép buộc người khác sử dụng thuốc lá;</a:t>
            </a:r>
          </a:p>
          <a:p>
            <a:pPr lvl="1"/>
            <a:r>
              <a:rPr lang="vi-VN" sz="2200" dirty="0">
                <a:latin typeface="Times New Roman" pitchFamily="18" charset="0"/>
                <a:cs typeface="Times New Roman" pitchFamily="18" charset="0"/>
              </a:rPr>
              <a:t>b) Sử dụng người chưa đủ 18 tuổi mua thuốc lá</a:t>
            </a:r>
            <a:r>
              <a:rPr lang="vi-VN"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pPr lvl="1"/>
            <a:endParaRPr lang="vi-VN" sz="2200" dirty="0">
              <a:latin typeface="Times New Roman" pitchFamily="18" charset="0"/>
              <a:cs typeface="Times New Roman" pitchFamily="18" charset="0"/>
            </a:endParaRPr>
          </a:p>
          <a:p>
            <a:r>
              <a:rPr lang="vi-VN" sz="2200" dirty="0">
                <a:latin typeface="Times New Roman" pitchFamily="18" charset="0"/>
                <a:cs typeface="Times New Roman" pitchFamily="18" charset="0"/>
              </a:rPr>
              <a:t>3. Phạt tiền từ </a:t>
            </a:r>
            <a:r>
              <a:rPr lang="vi-VN" sz="2200" b="1" dirty="0">
                <a:latin typeface="Times New Roman" pitchFamily="18" charset="0"/>
                <a:cs typeface="Times New Roman" pitchFamily="18" charset="0"/>
              </a:rPr>
              <a:t>3.000.000 đồng đến 5.000.000 đồng </a:t>
            </a:r>
            <a:r>
              <a:rPr lang="vi-VN" sz="2200" dirty="0">
                <a:latin typeface="Times New Roman" pitchFamily="18" charset="0"/>
                <a:cs typeface="Times New Roman" pitchFamily="18" charset="0"/>
              </a:rPr>
              <a:t>đối với một trong các hành vi sau đây:</a:t>
            </a:r>
          </a:p>
          <a:p>
            <a:pPr lvl="1"/>
            <a:r>
              <a:rPr lang="vi-VN" sz="2200" dirty="0">
                <a:latin typeface="Times New Roman" pitchFamily="18" charset="0"/>
                <a:cs typeface="Times New Roman" pitchFamily="18" charset="0"/>
              </a:rPr>
              <a:t>a) Sử dụng hình ảnh thuốc lá trên báo chí, xuất bản phẩm dành riêng cho trẻ em;</a:t>
            </a:r>
          </a:p>
          <a:p>
            <a:pPr lvl="1"/>
            <a:r>
              <a:rPr lang="vi-VN" sz="2200" dirty="0">
                <a:latin typeface="Times New Roman" pitchFamily="18" charset="0"/>
                <a:cs typeface="Times New Roman" pitchFamily="18" charset="0"/>
              </a:rPr>
              <a:t>b) Cung cấp thông tin không có cơ sở khoa học, không chính xác về thuốc lá và tác hại của thuốc lá;</a:t>
            </a:r>
          </a:p>
          <a:p>
            <a:pPr lvl="1"/>
            <a:r>
              <a:rPr lang="vi-VN" sz="2200" dirty="0">
                <a:latin typeface="Times New Roman" pitchFamily="18" charset="0"/>
                <a:cs typeface="Times New Roman" pitchFamily="18" charset="0"/>
              </a:rPr>
              <a:t>c) Không đưa nội dung phòng, chống tác hại của thuốc lá vào kế hoạch hoạt động hằng năm, không đưa quy định cấm hút thuốc lá tại nơi làm việc vào quy chế nội bộ;</a:t>
            </a:r>
          </a:p>
          <a:p>
            <a:pPr lvl="1"/>
            <a:r>
              <a:rPr lang="vi-VN" sz="2200" dirty="0">
                <a:solidFill>
                  <a:srgbClr val="FF0000"/>
                </a:solidFill>
                <a:latin typeface="Times New Roman" pitchFamily="18" charset="0"/>
                <a:cs typeface="Times New Roman" pitchFamily="18" charset="0"/>
              </a:rPr>
              <a:t>d) Không hạn chế hình ảnh diễn viên sử dụng thuốc lá trong các tác phẩm sân khấu, điện ảnh theo quy định của pháp luật.</a:t>
            </a: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87805363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200" b="1">
                <a:solidFill>
                  <a:schemeClr val="tx1">
                    <a:lumMod val="75000"/>
                    <a:lumOff val="25000"/>
                  </a:schemeClr>
                </a:solidFill>
                <a:latin typeface="Cambria" panose="02040503050406030204" pitchFamily="18" charset="0"/>
                <a:cs typeface="Lato" panose="020F0502020204030203" pitchFamily="34" charset="0"/>
              </a:rPr>
              <a:t>Điều 29. Vi phạm quy định khác về phòng, chống tác hại của thuốc </a:t>
            </a:r>
            <a:r>
              <a:rPr lang="vi-VN" sz="2200" b="1" smtClean="0">
                <a:solidFill>
                  <a:schemeClr val="tx1">
                    <a:lumMod val="75000"/>
                    <a:lumOff val="25000"/>
                  </a:schemeClr>
                </a:solidFill>
                <a:latin typeface="Cambria" panose="02040503050406030204" pitchFamily="18" charset="0"/>
                <a:cs typeface="Lato" panose="020F0502020204030203" pitchFamily="34" charset="0"/>
              </a:rPr>
              <a:t>lá</a:t>
            </a:r>
            <a:r>
              <a:rPr lang="en-US" sz="2200" b="1" smtClean="0">
                <a:solidFill>
                  <a:schemeClr val="tx1">
                    <a:lumMod val="75000"/>
                    <a:lumOff val="25000"/>
                  </a:schemeClr>
                </a:solidFill>
                <a:latin typeface="Cambria" panose="02040503050406030204" pitchFamily="18" charset="0"/>
                <a:cs typeface="Lato" panose="020F0502020204030203" pitchFamily="34" charset="0"/>
              </a:rPr>
              <a:t> (tt)</a:t>
            </a:r>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98386" y="1371600"/>
            <a:ext cx="10879666" cy="4693593"/>
          </a:xfrm>
          <a:prstGeom prst="rect">
            <a:avLst/>
          </a:prstGeom>
          <a:noFill/>
        </p:spPr>
        <p:txBody>
          <a:bodyPr wrap="square" rtlCol="0">
            <a:spAutoFit/>
          </a:bodyPr>
          <a:lstStyle/>
          <a:p>
            <a:r>
              <a:rPr lang="vi-VN" sz="2200" dirty="0">
                <a:latin typeface="Times New Roman" panose="02020603050405020304" pitchFamily="18" charset="0"/>
                <a:cs typeface="Times New Roman" panose="02020603050405020304" pitchFamily="18" charset="0"/>
              </a:rPr>
              <a:t>4. Phạt tiền từ </a:t>
            </a:r>
            <a:r>
              <a:rPr lang="vi-VN" sz="2200" b="1" dirty="0">
                <a:latin typeface="Times New Roman" panose="02020603050405020304" pitchFamily="18" charset="0"/>
                <a:cs typeface="Times New Roman" panose="02020603050405020304" pitchFamily="18" charset="0"/>
              </a:rPr>
              <a:t>20.000.000 đồng đến 30.000.000 đồng </a:t>
            </a:r>
            <a:r>
              <a:rPr lang="vi-VN" sz="2200" dirty="0">
                <a:latin typeface="Times New Roman" panose="02020603050405020304" pitchFamily="18" charset="0"/>
                <a:cs typeface="Times New Roman" panose="02020603050405020304" pitchFamily="18" charset="0"/>
              </a:rPr>
              <a:t>đối với một trong các hành vi sau đây:</a:t>
            </a:r>
          </a:p>
          <a:p>
            <a:pPr lvl="1">
              <a:spcBef>
                <a:spcPts val="600"/>
              </a:spcBef>
            </a:pPr>
            <a:r>
              <a:rPr lang="vi-VN" sz="2200" dirty="0">
                <a:latin typeface="Times New Roman" panose="02020603050405020304" pitchFamily="18" charset="0"/>
                <a:cs typeface="Times New Roman" panose="02020603050405020304" pitchFamily="18" charset="0"/>
              </a:rPr>
              <a:t>a) Sử dụng tên, nhãn hiệu và biểu tượng của sản phẩm thuốc lá với sản phẩm, dịch vụ khác;</a:t>
            </a:r>
          </a:p>
          <a:p>
            <a:pPr lvl="1">
              <a:spcBef>
                <a:spcPts val="600"/>
              </a:spcBef>
            </a:pPr>
            <a:r>
              <a:rPr lang="vi-VN" sz="2200" dirty="0">
                <a:latin typeface="Times New Roman" panose="02020603050405020304" pitchFamily="18" charset="0"/>
                <a:cs typeface="Times New Roman" panose="02020603050405020304" pitchFamily="18" charset="0"/>
              </a:rPr>
              <a:t>b) Tiếp thị thuốc lá trực tiếp tới người tiêu dùng dưới mọi hình thức;</a:t>
            </a:r>
          </a:p>
          <a:p>
            <a:pPr lvl="1">
              <a:spcBef>
                <a:spcPts val="600"/>
              </a:spcBef>
            </a:pPr>
            <a:r>
              <a:rPr lang="vi-VN" sz="2200" dirty="0">
                <a:solidFill>
                  <a:srgbClr val="FF0000"/>
                </a:solidFill>
                <a:latin typeface="Times New Roman" panose="02020603050405020304" pitchFamily="18" charset="0"/>
                <a:cs typeface="Times New Roman" panose="02020603050405020304" pitchFamily="18" charset="0"/>
              </a:rPr>
              <a:t>c) Để cho tổ chức, cá nhân tiếp thị thuốc lá trực tiếp tới người tiêu dùng tại cơ sở thuộc quyền quản lý, điều hành;</a:t>
            </a:r>
          </a:p>
          <a:p>
            <a:pPr lvl="1">
              <a:spcBef>
                <a:spcPts val="600"/>
              </a:spcBef>
            </a:pPr>
            <a:r>
              <a:rPr lang="vi-VN" sz="2200" dirty="0">
                <a:latin typeface="Times New Roman" panose="02020603050405020304" pitchFamily="18" charset="0"/>
                <a:cs typeface="Times New Roman" panose="02020603050405020304" pitchFamily="18" charset="0"/>
              </a:rPr>
              <a:t>d) Chậm nộp khoản đóng góp bắt buộc theo quy định của pháp luật;</a:t>
            </a:r>
          </a:p>
          <a:p>
            <a:pPr lvl="1">
              <a:spcBef>
                <a:spcPts val="600"/>
              </a:spcBef>
            </a:pPr>
            <a:r>
              <a:rPr lang="vi-VN" sz="2200" dirty="0">
                <a:latin typeface="Times New Roman" panose="02020603050405020304" pitchFamily="18" charset="0"/>
                <a:cs typeface="Times New Roman" panose="02020603050405020304" pitchFamily="18" charset="0"/>
              </a:rPr>
              <a:t>đ) Khai sai dẫn đến nộp thiếu khoản đóng góp bắt buộc theo quy định của pháp luật;</a:t>
            </a:r>
          </a:p>
          <a:p>
            <a:pPr lvl="1">
              <a:spcBef>
                <a:spcPts val="600"/>
              </a:spcBef>
            </a:pPr>
            <a:r>
              <a:rPr lang="vi-VN" sz="2200" dirty="0">
                <a:latin typeface="Times New Roman" panose="02020603050405020304" pitchFamily="18" charset="0"/>
                <a:cs typeface="Times New Roman" panose="02020603050405020304" pitchFamily="18" charset="0"/>
              </a:rPr>
              <a:t>e) Sử dụng kinh phí hỗ trợ của Quỹ phòng, chống tác hại của thuốc lá không đúng quy định của pháp luật;</a:t>
            </a:r>
          </a:p>
          <a:p>
            <a:pPr lvl="1">
              <a:spcBef>
                <a:spcPts val="600"/>
              </a:spcBef>
            </a:pPr>
            <a:r>
              <a:rPr lang="vi-VN" sz="2200" dirty="0">
                <a:solidFill>
                  <a:srgbClr val="FF0000"/>
                </a:solidFill>
                <a:latin typeface="Times New Roman" panose="02020603050405020304" pitchFamily="18" charset="0"/>
                <a:cs typeface="Times New Roman" panose="02020603050405020304" pitchFamily="18" charset="0"/>
              </a:rPr>
              <a:t>g) Doanh nghiệp, các phương tiện thông tin đại chúng đưa tin, thông báo về việc tài trợ của tổ chức, cá nhân kinh doanh thuốc lá</a:t>
            </a:r>
            <a:r>
              <a:rPr lang="vi-VN" sz="2200" dirty="0" smtClean="0">
                <a:solidFill>
                  <a:srgbClr val="FF0000"/>
                </a:solidFill>
                <a:latin typeface="Times New Roman" panose="02020603050405020304" pitchFamily="18" charset="0"/>
                <a:cs typeface="Times New Roman" panose="02020603050405020304" pitchFamily="18" charset="0"/>
              </a:rPr>
              <a:t>.</a:t>
            </a:r>
            <a:endParaRPr lang="vi-VN" sz="2200" dirty="0">
              <a:solidFill>
                <a:srgbClr val="FF0000"/>
              </a:solidFill>
              <a:latin typeface="Times New Roman" panose="02020603050405020304" pitchFamily="18" charset="0"/>
              <a:cs typeface="Times New Roman" panose="02020603050405020304" pitchFamily="18" charset="0"/>
            </a:endParaRPr>
          </a:p>
          <a:p>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89941295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r>
              <a:rPr lang="vi-VN" sz="2200" b="1">
                <a:solidFill>
                  <a:schemeClr val="tx1">
                    <a:lumMod val="75000"/>
                    <a:lumOff val="25000"/>
                  </a:schemeClr>
                </a:solidFill>
                <a:latin typeface="Cambria" panose="02040503050406030204" pitchFamily="18" charset="0"/>
                <a:cs typeface="Lato" panose="020F0502020204030203" pitchFamily="34" charset="0"/>
              </a:rPr>
              <a:t>Điều 29. Vi phạm quy định khác về phòng, chống tác hại của thuốc </a:t>
            </a:r>
            <a:r>
              <a:rPr lang="vi-VN" sz="2200" b="1" smtClean="0">
                <a:solidFill>
                  <a:schemeClr val="tx1">
                    <a:lumMod val="75000"/>
                    <a:lumOff val="25000"/>
                  </a:schemeClr>
                </a:solidFill>
                <a:latin typeface="Cambria" panose="02040503050406030204" pitchFamily="18" charset="0"/>
                <a:cs typeface="Lato" panose="020F0502020204030203" pitchFamily="34" charset="0"/>
              </a:rPr>
              <a:t>lá</a:t>
            </a:r>
            <a:r>
              <a:rPr lang="en-US" sz="2200" b="1" smtClean="0">
                <a:solidFill>
                  <a:schemeClr val="tx1">
                    <a:lumMod val="75000"/>
                    <a:lumOff val="25000"/>
                  </a:schemeClr>
                </a:solidFill>
                <a:latin typeface="Cambria" panose="02040503050406030204" pitchFamily="18" charset="0"/>
                <a:cs typeface="Lato" panose="020F0502020204030203" pitchFamily="34" charset="0"/>
              </a:rPr>
              <a:t> (tt)</a:t>
            </a:r>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15"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25868" y="895258"/>
            <a:ext cx="11032732" cy="5709255"/>
          </a:xfrm>
          <a:prstGeom prst="rect">
            <a:avLst/>
          </a:prstGeom>
          <a:noFill/>
        </p:spPr>
        <p:txBody>
          <a:bodyPr wrap="square" rtlCol="0">
            <a:spAutoFit/>
          </a:bodyPr>
          <a:lstStyle/>
          <a:p>
            <a:r>
              <a:rPr lang="vi-VN" sz="2200">
                <a:latin typeface="Times New Roman" panose="02020603050405020304" pitchFamily="18" charset="0"/>
                <a:cs typeface="Times New Roman" panose="02020603050405020304" pitchFamily="18" charset="0"/>
              </a:rPr>
              <a:t>5. Phạt tiền từ </a:t>
            </a:r>
            <a:r>
              <a:rPr lang="vi-VN" sz="2200" b="1">
                <a:latin typeface="Times New Roman" panose="02020603050405020304" pitchFamily="18" charset="0"/>
                <a:cs typeface="Times New Roman" panose="02020603050405020304" pitchFamily="18" charset="0"/>
              </a:rPr>
              <a:t>30.000.000 đồng đến 40.000.000 đồng </a:t>
            </a:r>
            <a:r>
              <a:rPr lang="vi-VN" sz="2200">
                <a:latin typeface="Times New Roman" panose="02020603050405020304" pitchFamily="18" charset="0"/>
                <a:cs typeface="Times New Roman" panose="02020603050405020304" pitchFamily="18" charset="0"/>
              </a:rPr>
              <a:t>đối với một trong các hành vi sau đây:</a:t>
            </a:r>
          </a:p>
          <a:p>
            <a:pPr lvl="1">
              <a:spcBef>
                <a:spcPts val="600"/>
              </a:spcBef>
            </a:pPr>
            <a:r>
              <a:rPr lang="vi-VN" sz="2200">
                <a:latin typeface="Times New Roman" panose="02020603050405020304" pitchFamily="18" charset="0"/>
                <a:cs typeface="Times New Roman" panose="02020603050405020304" pitchFamily="18" charset="0"/>
              </a:rPr>
              <a:t>a) Thực hiện hoạt động tài trợ dưới bất kỳ hình thức nào, trừ trường hợp được phép theo quy định của pháp luật;</a:t>
            </a:r>
          </a:p>
          <a:p>
            <a:pPr lvl="1">
              <a:spcBef>
                <a:spcPts val="600"/>
              </a:spcBef>
            </a:pPr>
            <a:r>
              <a:rPr lang="vi-VN" sz="2200">
                <a:latin typeface="Times New Roman" panose="02020603050405020304" pitchFamily="18" charset="0"/>
                <a:cs typeface="Times New Roman" panose="02020603050405020304" pitchFamily="18" charset="0"/>
              </a:rPr>
              <a:t>b) Trốn, gian lận khoản đóng góp bắt buộc theo quy định của pháp luật.</a:t>
            </a:r>
          </a:p>
          <a:p>
            <a:pPr lvl="1">
              <a:spcBef>
                <a:spcPts val="600"/>
              </a:spcBef>
            </a:pPr>
            <a:r>
              <a:rPr lang="vi-VN" sz="2200">
                <a:latin typeface="Times New Roman" panose="02020603050405020304" pitchFamily="18" charset="0"/>
                <a:cs typeface="Times New Roman" panose="02020603050405020304" pitchFamily="18" charset="0"/>
              </a:rPr>
              <a:t>6. Biện pháp khắc phục hậu quả:</a:t>
            </a:r>
          </a:p>
          <a:p>
            <a:pPr lvl="1">
              <a:spcBef>
                <a:spcPts val="600"/>
              </a:spcBef>
            </a:pPr>
            <a:r>
              <a:rPr lang="vi-VN" sz="2200">
                <a:latin typeface="Times New Roman" panose="02020603050405020304" pitchFamily="18" charset="0"/>
                <a:cs typeface="Times New Roman" panose="02020603050405020304" pitchFamily="18" charset="0"/>
              </a:rPr>
              <a:t>a) Buộc thu hồi sản phẩm để khắc phục, loại bỏ yếu tố vi phạm đối với hành vi quy định tại các điểm a, b, d khoản 3 và điểm a khoản 4 Điều này. Trường hợp không khắc phục được yếu tố vi phạm thì buộc tiêu hủy;</a:t>
            </a:r>
          </a:p>
          <a:p>
            <a:pPr lvl="1">
              <a:spcBef>
                <a:spcPts val="600"/>
              </a:spcBef>
            </a:pPr>
            <a:r>
              <a:rPr lang="vi-VN" sz="2200">
                <a:latin typeface="Times New Roman" panose="02020603050405020304" pitchFamily="18" charset="0"/>
                <a:cs typeface="Times New Roman" panose="02020603050405020304" pitchFamily="18" charset="0"/>
              </a:rPr>
              <a:t>b) Buộc hoàn trả số tiền lãi từ khoản chênh lệch do nộp chậm khoản đóng góp bắt buộc đối với hành vi quy định tại điểm d khoản 4 Điều này;</a:t>
            </a:r>
          </a:p>
          <a:p>
            <a:pPr lvl="1">
              <a:spcBef>
                <a:spcPts val="600"/>
              </a:spcBef>
            </a:pPr>
            <a:r>
              <a:rPr lang="vi-VN" sz="2200">
                <a:latin typeface="Times New Roman" panose="02020603050405020304" pitchFamily="18" charset="0"/>
                <a:cs typeface="Times New Roman" panose="02020603050405020304" pitchFamily="18" charset="0"/>
              </a:rPr>
              <a:t>c) Buộc hoàn trả số tiền do sử dụng sai quy định đối với hành vi quy định tại điểm e khoản 4 Điều này;</a:t>
            </a:r>
          </a:p>
          <a:p>
            <a:pPr lvl="1">
              <a:spcBef>
                <a:spcPts val="600"/>
              </a:spcBef>
            </a:pPr>
            <a:r>
              <a:rPr lang="vi-VN" sz="2200">
                <a:latin typeface="Times New Roman" panose="02020603050405020304" pitchFamily="18" charset="0"/>
                <a:cs typeface="Times New Roman" panose="02020603050405020304" pitchFamily="18" charset="0"/>
              </a:rPr>
              <a:t>d) Buộc hoàn trả số tiền phải nộp và số tiền lãi (nếu có) do kê khai sai, trốn, gian lận khoản đóng góp bắt buộc đối với hành vi quy định tại điểm đ khoản 4 và điểm b khoản 5 Điều này.</a:t>
            </a:r>
          </a:p>
          <a:p>
            <a:pPr lvl="1"/>
            <a:endParaRPr lang="x-none" sz="22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1600200"/>
            <a:ext cx="9262329" cy="830997"/>
          </a:xfrm>
          <a:prstGeom prst="rect">
            <a:avLst/>
          </a:prstGeom>
          <a:noFill/>
        </p:spPr>
        <p:txBody>
          <a:bodyPr wrap="square" rtlCol="0">
            <a:spAutoFit/>
          </a:bodyPr>
          <a:lstStyle/>
          <a:p>
            <a:pPr algn="ctr"/>
            <a:r>
              <a:rPr lang="en-US" sz="4800" b="1" dirty="0" smtClean="0">
                <a:solidFill>
                  <a:schemeClr val="tx1">
                    <a:lumMod val="75000"/>
                    <a:lumOff val="25000"/>
                  </a:schemeClr>
                </a:solidFill>
                <a:latin typeface="Cambria" panose="02040503050406030204" pitchFamily="18" charset="0"/>
                <a:cs typeface="Lato" panose="020F0502020204030203" pitchFamily="34" charset="0"/>
              </a:rPr>
              <a:t>2.THẨM QUYỀN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XỬ PHẠT</a:t>
            </a:r>
            <a:endParaRPr lang="es-ES_tradnl" sz="4800" b="1" dirty="0">
              <a:solidFill>
                <a:schemeClr val="tx1">
                  <a:lumMod val="75000"/>
                  <a:lumOff val="25000"/>
                </a:schemeClr>
              </a:solidFill>
              <a:latin typeface="Cambria" panose="02040503050406030204" pitchFamily="18" charset="0"/>
              <a:cs typeface="Lato" panose="020F0502020204030203" pitchFamily="34" charset="0"/>
            </a:endParaRPr>
          </a:p>
        </p:txBody>
      </p:sp>
      <p:cxnSp>
        <p:nvCxnSpPr>
          <p:cNvPr id="5" name="Straight Connector 4"/>
          <p:cNvCxnSpPr>
            <a:cxnSpLocks/>
          </p:cNvCxnSpPr>
          <p:nvPr/>
        </p:nvCxnSpPr>
        <p:spPr>
          <a:xfrm flipH="1">
            <a:off x="10744200" y="797023"/>
            <a:ext cx="1" cy="44329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Group 15">
            <a:extLst>
              <a:ext uri="{FF2B5EF4-FFF2-40B4-BE49-F238E27FC236}">
                <a16:creationId xmlns:a16="http://schemas.microsoft.com/office/drawing/2014/main" xmlns="" id="{5C73D90C-2C03-E542-805A-DD2FFABB59A1}"/>
              </a:ext>
            </a:extLst>
          </p:cNvPr>
          <p:cNvGrpSpPr/>
          <p:nvPr/>
        </p:nvGrpSpPr>
        <p:grpSpPr>
          <a:xfrm>
            <a:off x="-71372" y="5486400"/>
            <a:ext cx="12263372" cy="1804622"/>
            <a:chOff x="-71372" y="5358178"/>
            <a:chExt cx="12263372" cy="1804622"/>
          </a:xfrm>
        </p:grpSpPr>
        <p:pic>
          <p:nvPicPr>
            <p:cNvPr id="17" name="Picture 16">
              <a:extLst>
                <a:ext uri="{FF2B5EF4-FFF2-40B4-BE49-F238E27FC236}">
                  <a16:creationId xmlns:a16="http://schemas.microsoft.com/office/drawing/2014/main" xmlns="" id="{CF9A7387-E934-AF4B-9FA4-3317303D4AE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8" name="Rectangle 17">
              <a:extLst>
                <a:ext uri="{FF2B5EF4-FFF2-40B4-BE49-F238E27FC236}">
                  <a16:creationId xmlns:a16="http://schemas.microsoft.com/office/drawing/2014/main" xmlns="" id="{40F5AA1E-7493-B54B-86E0-EFAABEF8D0B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Tree>
    <p:extLst>
      <p:ext uri="{BB962C8B-B14F-4D97-AF65-F5344CB8AC3E}">
        <p14:creationId xmlns="" xmlns:p14="http://schemas.microsoft.com/office/powerpoint/2010/main" val="178019271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09600" y="914400"/>
            <a:ext cx="11032732" cy="6370975"/>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1. </a:t>
            </a:r>
            <a:r>
              <a:rPr lang="en-US" sz="2400" b="1" dirty="0" err="1" smtClean="0">
                <a:latin typeface="Times New Roman" pitchFamily="18" charset="0"/>
                <a:cs typeface="Times New Roman" pitchFamily="18" charset="0"/>
              </a:rPr>
              <a:t>Chủ</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tịch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Ủy</a:t>
            </a:r>
            <a:r>
              <a:rPr lang="en-US" sz="2400" b="1" dirty="0" smtClean="0">
                <a:latin typeface="Times New Roman" pitchFamily="18" charset="0"/>
                <a:cs typeface="Times New Roman" pitchFamily="18" charset="0"/>
              </a:rPr>
              <a:t> ban </a:t>
            </a:r>
            <a:r>
              <a:rPr lang="en-US" sz="2400" b="1" dirty="0" err="1" smtClean="0">
                <a:latin typeface="Times New Roman" pitchFamily="18" charset="0"/>
                <a:cs typeface="Times New Roman" pitchFamily="18" charset="0"/>
              </a:rPr>
              <a:t>nhân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cấp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xã</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5.000.000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vi-VN" sz="2200" dirty="0" smtClean="0">
                <a:latin typeface="Times New Roman" pitchFamily="18" charset="0"/>
                <a:cs typeface="Times New Roman" pitchFamily="18" charset="0"/>
              </a:rPr>
              <a:t>.</a:t>
            </a:r>
            <a:endParaRPr lang="en-US" sz="22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c) </a:t>
            </a:r>
            <a:r>
              <a:rPr lang="en-US" sz="2400" dirty="0" err="1" smtClean="0">
                <a:latin typeface="Times New Roman" pitchFamily="18" charset="0"/>
                <a:cs typeface="Times New Roman" pitchFamily="18" charset="0"/>
              </a:rPr>
              <a:t>Tịch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a:t>
            </a:r>
            <a:r>
              <a:rPr lang="en-US" sz="2400" dirty="0" smtClean="0">
                <a:latin typeface="Times New Roman" pitchFamily="18" charset="0"/>
                <a:cs typeface="Times New Roman" pitchFamily="18" charset="0"/>
              </a:rPr>
              <a:t> tang </a:t>
            </a:r>
            <a:r>
              <a:rPr lang="en-US" sz="2400" dirty="0" err="1" smtClean="0">
                <a:latin typeface="Times New Roman" pitchFamily="18" charset="0"/>
                <a:cs typeface="Times New Roman" pitchFamily="18" charset="0"/>
              </a:rPr>
              <a:t>vật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tiện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từng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lĩnh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vực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b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d) </a:t>
            </a:r>
            <a:r>
              <a:rPr lang="en-US" sz="2400" dirty="0" err="1" smtClean="0">
                <a:latin typeface="Times New Roman" pitchFamily="18" charset="0"/>
                <a:cs typeface="Times New Roman" pitchFamily="18" charset="0"/>
              </a:rPr>
              <a:t>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khắc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hậu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c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đ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1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28 </a:t>
            </a:r>
            <a:r>
              <a:rPr lang="en-US" sz="2400" dirty="0" err="1" smtClean="0">
                <a:latin typeface="Times New Roman" pitchFamily="18" charset="0"/>
                <a:cs typeface="Times New Roman" pitchFamily="18" charset="0"/>
              </a:rPr>
              <a:t>của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Luật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lý</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a:t>
            </a:r>
          </a:p>
          <a:p>
            <a:r>
              <a:rPr lang="en-US" sz="2400" b="1" dirty="0" smtClean="0">
                <a:latin typeface="Times New Roman" pitchFamily="18" charset="0"/>
                <a:cs typeface="Times New Roman" pitchFamily="18" charset="0"/>
              </a:rPr>
              <a:t>2. </a:t>
            </a:r>
            <a:r>
              <a:rPr lang="en-US" sz="2400" b="1" dirty="0" err="1" smtClean="0">
                <a:latin typeface="Times New Roman" pitchFamily="18" charset="0"/>
                <a:cs typeface="Times New Roman" pitchFamily="18" charset="0"/>
              </a:rPr>
              <a:t>Chủ</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tịch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Ủy</a:t>
            </a:r>
            <a:r>
              <a:rPr lang="en-US" sz="2400" b="1" dirty="0" smtClean="0">
                <a:latin typeface="Times New Roman" pitchFamily="18" charset="0"/>
                <a:cs typeface="Times New Roman" pitchFamily="18" charset="0"/>
              </a:rPr>
              <a:t> ban </a:t>
            </a:r>
            <a:r>
              <a:rPr lang="en-US" sz="2400" b="1" dirty="0" err="1" smtClean="0">
                <a:latin typeface="Times New Roman" pitchFamily="18" charset="0"/>
                <a:cs typeface="Times New Roman" pitchFamily="18" charset="0"/>
              </a:rPr>
              <a:t>nhân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cấp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huyện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a:t>
            </a:r>
            <a:r>
              <a:rPr lang="en-US" sz="2400" dirty="0" err="1" smtClean="0">
                <a:latin typeface="Times New Roman" pitchFamily="18" charset="0"/>
                <a:cs typeface="Times New Roman" pitchFamily="18" charset="0"/>
              </a:rPr>
              <a:t>) Phạt cảnh cáo</a:t>
            </a:r>
          </a:p>
          <a:p>
            <a:r>
              <a:rPr lang="vi-VN" sz="2400" dirty="0" smtClean="0">
                <a:latin typeface="Times New Roman" pitchFamily="18" charset="0"/>
                <a:cs typeface="Times New Roman" pitchFamily="18" charset="0"/>
              </a:rPr>
              <a:t>b) Phạt tiền đến 25.000.000 đồng đối với vi phạm hành chính về y tế dự phòng</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c) </a:t>
            </a:r>
            <a:r>
              <a:rPr lang="en-US" sz="2400" dirty="0" err="1" smtClean="0">
                <a:latin typeface="Times New Roman" pitchFamily="18" charset="0"/>
                <a:cs typeface="Times New Roman" pitchFamily="18" charset="0"/>
              </a:rPr>
              <a:t>Tước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giấy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phép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hoặc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đình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động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d) </a:t>
            </a:r>
            <a:r>
              <a:rPr lang="en-US" sz="2400" dirty="0" err="1" smtClean="0">
                <a:latin typeface="Times New Roman" pitchFamily="18" charset="0"/>
                <a:cs typeface="Times New Roman" pitchFamily="18" charset="0"/>
              </a:rPr>
              <a:t>Tịch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a:t>
            </a:r>
            <a:r>
              <a:rPr lang="en-US" sz="2400" dirty="0" smtClean="0">
                <a:latin typeface="Times New Roman" pitchFamily="18" charset="0"/>
                <a:cs typeface="Times New Roman" pitchFamily="18" charset="0"/>
              </a:rPr>
              <a:t> tang </a:t>
            </a:r>
            <a:r>
              <a:rPr lang="en-US" sz="2400" dirty="0" err="1" smtClean="0">
                <a:latin typeface="Times New Roman" pitchFamily="18" charset="0"/>
                <a:cs typeface="Times New Roman" pitchFamily="18" charset="0"/>
              </a:rPr>
              <a:t>vật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tiện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từng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lĩnh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vực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b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
        <p:nvSpPr>
          <p:cNvPr id="11" name="Rectangle 10"/>
          <p:cNvSpPr/>
          <p:nvPr/>
        </p:nvSpPr>
        <p:spPr>
          <a:xfrm>
            <a:off x="685800" y="304800"/>
            <a:ext cx="10591800" cy="461665"/>
          </a:xfrm>
          <a:prstGeom prst="rect">
            <a:avLst/>
          </a:prstGeom>
        </p:spPr>
        <p:txBody>
          <a:bodyPr wrap="square">
            <a:spAutoFit/>
          </a:bodyPr>
          <a:lstStyle/>
          <a:p>
            <a:pPr lvl="0"/>
            <a:r>
              <a:rPr lang="en-US" sz="2400" b="1" dirty="0" err="1" smtClean="0">
                <a:solidFill>
                  <a:prstClr val="black"/>
                </a:solidFill>
              </a:rPr>
              <a:t>Điều</a:t>
            </a:r>
            <a:r>
              <a:rPr lang="en-US" sz="2400" b="1" dirty="0" smtClean="0">
                <a:solidFill>
                  <a:prstClr val="black"/>
                </a:solidFill>
              </a:rPr>
              <a:t> 103. </a:t>
            </a:r>
            <a:r>
              <a:rPr lang="en-US" sz="2400" b="1" dirty="0" err="1" smtClean="0">
                <a:solidFill>
                  <a:prstClr val="black"/>
                </a:solidFill>
              </a:rPr>
              <a:t>Thẩm</a:t>
            </a:r>
            <a:r>
              <a:rPr lang="en-US" sz="2400" b="1" dirty="0" smtClean="0">
                <a:solidFill>
                  <a:prstClr val="black"/>
                </a:solidFill>
              </a:rPr>
              <a:t> </a:t>
            </a:r>
            <a:r>
              <a:rPr lang="en-US" sz="2400" b="1" dirty="0" err="1" smtClean="0">
                <a:solidFill>
                  <a:prstClr val="black"/>
                </a:solidFill>
              </a:rPr>
              <a:t>quyền</a:t>
            </a:r>
            <a:r>
              <a:rPr lang="en-US" sz="2400" b="1" dirty="0" smtClean="0">
                <a:solidFill>
                  <a:prstClr val="black"/>
                </a:solidFill>
              </a:rPr>
              <a:t> </a:t>
            </a:r>
            <a:r>
              <a:rPr lang="en-US" sz="2400" b="1" dirty="0" err="1" smtClean="0">
                <a:solidFill>
                  <a:prstClr val="black"/>
                </a:solidFill>
              </a:rPr>
              <a:t>xử</a:t>
            </a:r>
            <a:r>
              <a:rPr lang="en-US" sz="2400" b="1" dirty="0" smtClean="0">
                <a:solidFill>
                  <a:prstClr val="black"/>
                </a:solidFill>
              </a:rPr>
              <a:t> </a:t>
            </a:r>
            <a:r>
              <a:rPr lang="en-US" sz="2400" b="1" dirty="0" err="1" smtClean="0">
                <a:solidFill>
                  <a:prstClr val="black"/>
                </a:solidFill>
              </a:rPr>
              <a:t>phạt</a:t>
            </a:r>
            <a:r>
              <a:rPr lang="en-US" sz="2400" b="1" dirty="0" smtClean="0">
                <a:solidFill>
                  <a:prstClr val="black"/>
                </a:solidFill>
              </a:rPr>
              <a:t> </a:t>
            </a:r>
            <a:r>
              <a:rPr lang="en-US" sz="2400" b="1" dirty="0" err="1" smtClean="0">
                <a:solidFill>
                  <a:prstClr val="black"/>
                </a:solidFill>
              </a:rPr>
              <a:t>của</a:t>
            </a:r>
            <a:r>
              <a:rPr lang="en-US" sz="2400" b="1" dirty="0" smtClean="0">
                <a:solidFill>
                  <a:prstClr val="black"/>
                </a:solidFill>
              </a:rPr>
              <a:t> </a:t>
            </a:r>
            <a:r>
              <a:rPr lang="en-US" sz="2400" b="1" dirty="0" err="1" smtClean="0">
                <a:solidFill>
                  <a:prstClr val="black"/>
                </a:solidFill>
              </a:rPr>
              <a:t>Chủ</a:t>
            </a:r>
            <a:r>
              <a:rPr lang="en-US" sz="2400" b="1" dirty="0" smtClean="0">
                <a:solidFill>
                  <a:prstClr val="black"/>
                </a:solidFill>
              </a:rPr>
              <a:t> </a:t>
            </a:r>
            <a:r>
              <a:rPr lang="en-US" sz="2400" b="1" dirty="0" err="1" smtClean="0">
                <a:solidFill>
                  <a:prstClr val="black"/>
                </a:solidFill>
              </a:rPr>
              <a:t>tịch</a:t>
            </a:r>
            <a:r>
              <a:rPr lang="en-US" sz="2400" b="1" dirty="0" smtClean="0">
                <a:solidFill>
                  <a:prstClr val="black"/>
                </a:solidFill>
              </a:rPr>
              <a:t> </a:t>
            </a:r>
            <a:r>
              <a:rPr lang="en-US" sz="2400" b="1" dirty="0" err="1" smtClean="0">
                <a:solidFill>
                  <a:prstClr val="black"/>
                </a:solidFill>
              </a:rPr>
              <a:t>Ủy</a:t>
            </a:r>
            <a:r>
              <a:rPr lang="en-US" sz="2400" b="1" dirty="0" smtClean="0">
                <a:solidFill>
                  <a:prstClr val="black"/>
                </a:solidFill>
              </a:rPr>
              <a:t> ban </a:t>
            </a:r>
            <a:r>
              <a:rPr lang="en-US" sz="2400" b="1" dirty="0" err="1" smtClean="0">
                <a:solidFill>
                  <a:prstClr val="black"/>
                </a:solidFill>
              </a:rPr>
              <a:t>nhân</a:t>
            </a:r>
            <a:r>
              <a:rPr lang="en-US" sz="2400" b="1" dirty="0" smtClean="0">
                <a:solidFill>
                  <a:prstClr val="black"/>
                </a:solidFill>
              </a:rPr>
              <a:t> </a:t>
            </a:r>
            <a:r>
              <a:rPr lang="en-US" sz="2400" b="1" dirty="0" err="1" smtClean="0">
                <a:solidFill>
                  <a:prstClr val="black"/>
                </a:solidFill>
              </a:rPr>
              <a:t>dân</a:t>
            </a:r>
            <a:endParaRPr lang="en-US" sz="2400" dirty="0" smtClean="0">
              <a:solidFill>
                <a:prstClr val="black"/>
              </a:solidFill>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09600" y="914400"/>
            <a:ext cx="11032732" cy="489364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3. </a:t>
            </a:r>
            <a:r>
              <a:rPr lang="en-US" sz="2400" b="1" dirty="0" err="1" smtClean="0">
                <a:latin typeface="Times New Roman" pitchFamily="18" charset="0"/>
                <a:cs typeface="Times New Roman" pitchFamily="18" charset="0"/>
              </a:rPr>
              <a:t>Chủ</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tịch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Ủy</a:t>
            </a:r>
            <a:r>
              <a:rPr lang="en-US" sz="2400" b="1" dirty="0" smtClean="0">
                <a:latin typeface="Times New Roman" pitchFamily="18" charset="0"/>
                <a:cs typeface="Times New Roman" pitchFamily="18" charset="0"/>
              </a:rPr>
              <a:t> ban </a:t>
            </a:r>
            <a:r>
              <a:rPr lang="en-US" sz="2400" b="1" dirty="0" err="1" smtClean="0">
                <a:latin typeface="Times New Roman" pitchFamily="18" charset="0"/>
                <a:cs typeface="Times New Roman" pitchFamily="18" charset="0"/>
              </a:rPr>
              <a:t>nhân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cấp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tỉnh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30.000.000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dân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số</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50.000.000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chống</a:t>
            </a:r>
            <a:r>
              <a:rPr lang="en-US" sz="2400" dirty="0" smtClean="0">
                <a:latin typeface="Times New Roman" pitchFamily="18" charset="0"/>
                <a:cs typeface="Times New Roman" pitchFamily="18" charset="0"/>
              </a:rPr>
              <a:t> HIV/AIDS;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75.000.000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bảo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hiểm</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100.000.000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bệnh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chữa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bệnh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mỹ</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trang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thiết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bị</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c) </a:t>
            </a:r>
            <a:r>
              <a:rPr lang="en-US" sz="2400" dirty="0" err="1" smtClean="0">
                <a:latin typeface="Times New Roman" pitchFamily="18" charset="0"/>
                <a:cs typeface="Times New Roman" pitchFamily="18" charset="0"/>
              </a:rPr>
              <a:t>Tước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giấy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phép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hoặc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đình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động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d) </a:t>
            </a:r>
            <a:r>
              <a:rPr lang="en-US" sz="2400" dirty="0" err="1" smtClean="0">
                <a:latin typeface="Times New Roman" pitchFamily="18" charset="0"/>
                <a:cs typeface="Times New Roman" pitchFamily="18" charset="0"/>
              </a:rPr>
              <a:t>Tịch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a:t>
            </a:r>
            <a:r>
              <a:rPr lang="en-US" sz="2400" dirty="0" smtClean="0">
                <a:latin typeface="Times New Roman" pitchFamily="18" charset="0"/>
                <a:cs typeface="Times New Roman" pitchFamily="18" charset="0"/>
              </a:rPr>
              <a:t> tang </a:t>
            </a:r>
            <a:r>
              <a:rPr lang="en-US" sz="2400" dirty="0" err="1" smtClean="0">
                <a:latin typeface="Times New Roman" pitchFamily="18" charset="0"/>
                <a:cs typeface="Times New Roman" pitchFamily="18" charset="0"/>
              </a:rPr>
              <a:t>vật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tiện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
        <p:nvSpPr>
          <p:cNvPr id="11" name="Rectangle 10"/>
          <p:cNvSpPr/>
          <p:nvPr/>
        </p:nvSpPr>
        <p:spPr>
          <a:xfrm>
            <a:off x="685800" y="304800"/>
            <a:ext cx="10591800" cy="461665"/>
          </a:xfrm>
          <a:prstGeom prst="rect">
            <a:avLst/>
          </a:prstGeom>
        </p:spPr>
        <p:txBody>
          <a:bodyPr wrap="square">
            <a:spAutoFit/>
          </a:bodyPr>
          <a:lstStyle/>
          <a:p>
            <a:pPr lvl="0"/>
            <a:r>
              <a:rPr lang="en-US" sz="2400" b="1" dirty="0" err="1" smtClean="0">
                <a:solidFill>
                  <a:prstClr val="black"/>
                </a:solidFill>
              </a:rPr>
              <a:t>Điều</a:t>
            </a:r>
            <a:r>
              <a:rPr lang="en-US" sz="2400" b="1" dirty="0" smtClean="0">
                <a:solidFill>
                  <a:prstClr val="black"/>
                </a:solidFill>
              </a:rPr>
              <a:t> 103. </a:t>
            </a:r>
            <a:r>
              <a:rPr lang="en-US" sz="2400" b="1" dirty="0" err="1" smtClean="0">
                <a:solidFill>
                  <a:prstClr val="black"/>
                </a:solidFill>
              </a:rPr>
              <a:t>Thẩm</a:t>
            </a:r>
            <a:r>
              <a:rPr lang="en-US" sz="2400" b="1" dirty="0" smtClean="0">
                <a:solidFill>
                  <a:prstClr val="black"/>
                </a:solidFill>
              </a:rPr>
              <a:t> </a:t>
            </a:r>
            <a:r>
              <a:rPr lang="en-US" sz="2400" b="1" dirty="0" err="1" smtClean="0">
                <a:solidFill>
                  <a:prstClr val="black"/>
                </a:solidFill>
              </a:rPr>
              <a:t>quyền</a:t>
            </a:r>
            <a:r>
              <a:rPr lang="en-US" sz="2400" b="1" dirty="0" smtClean="0">
                <a:solidFill>
                  <a:prstClr val="black"/>
                </a:solidFill>
              </a:rPr>
              <a:t> </a:t>
            </a:r>
            <a:r>
              <a:rPr lang="en-US" sz="2400" b="1" dirty="0" err="1" smtClean="0">
                <a:solidFill>
                  <a:prstClr val="black"/>
                </a:solidFill>
              </a:rPr>
              <a:t>xử</a:t>
            </a:r>
            <a:r>
              <a:rPr lang="en-US" sz="2400" b="1" dirty="0" smtClean="0">
                <a:solidFill>
                  <a:prstClr val="black"/>
                </a:solidFill>
              </a:rPr>
              <a:t> </a:t>
            </a:r>
            <a:r>
              <a:rPr lang="en-US" sz="2400" b="1" dirty="0" err="1" smtClean="0">
                <a:solidFill>
                  <a:prstClr val="black"/>
                </a:solidFill>
              </a:rPr>
              <a:t>phạt</a:t>
            </a:r>
            <a:r>
              <a:rPr lang="en-US" sz="2400" b="1" dirty="0" smtClean="0">
                <a:solidFill>
                  <a:prstClr val="black"/>
                </a:solidFill>
              </a:rPr>
              <a:t> </a:t>
            </a:r>
            <a:r>
              <a:rPr lang="en-US" sz="2400" b="1" dirty="0" err="1" smtClean="0">
                <a:solidFill>
                  <a:prstClr val="black"/>
                </a:solidFill>
              </a:rPr>
              <a:t>của</a:t>
            </a:r>
            <a:r>
              <a:rPr lang="en-US" sz="2400" b="1" dirty="0" smtClean="0">
                <a:solidFill>
                  <a:prstClr val="black"/>
                </a:solidFill>
              </a:rPr>
              <a:t> </a:t>
            </a:r>
            <a:r>
              <a:rPr lang="en-US" sz="2400" b="1" dirty="0" err="1" smtClean="0">
                <a:solidFill>
                  <a:prstClr val="black"/>
                </a:solidFill>
              </a:rPr>
              <a:t>Chủ</a:t>
            </a:r>
            <a:r>
              <a:rPr lang="en-US" sz="2400" b="1" dirty="0" smtClean="0">
                <a:solidFill>
                  <a:prstClr val="black"/>
                </a:solidFill>
              </a:rPr>
              <a:t> </a:t>
            </a:r>
            <a:r>
              <a:rPr lang="en-US" sz="2400" b="1" dirty="0" err="1" smtClean="0">
                <a:solidFill>
                  <a:prstClr val="black"/>
                </a:solidFill>
              </a:rPr>
              <a:t>tịch</a:t>
            </a:r>
            <a:r>
              <a:rPr lang="en-US" sz="2400" b="1" dirty="0" smtClean="0">
                <a:solidFill>
                  <a:prstClr val="black"/>
                </a:solidFill>
              </a:rPr>
              <a:t> </a:t>
            </a:r>
            <a:r>
              <a:rPr lang="en-US" sz="2400" b="1" dirty="0" err="1" smtClean="0">
                <a:solidFill>
                  <a:prstClr val="black"/>
                </a:solidFill>
              </a:rPr>
              <a:t>Ủy</a:t>
            </a:r>
            <a:r>
              <a:rPr lang="en-US" sz="2400" b="1" dirty="0" smtClean="0">
                <a:solidFill>
                  <a:prstClr val="black"/>
                </a:solidFill>
              </a:rPr>
              <a:t> ban </a:t>
            </a:r>
            <a:r>
              <a:rPr lang="en-US" sz="2400" b="1" dirty="0" err="1" smtClean="0">
                <a:solidFill>
                  <a:prstClr val="black"/>
                </a:solidFill>
              </a:rPr>
              <a:t>nhân</a:t>
            </a:r>
            <a:r>
              <a:rPr lang="en-US" sz="2400" b="1" dirty="0" smtClean="0">
                <a:solidFill>
                  <a:prstClr val="black"/>
                </a:solidFill>
              </a:rPr>
              <a:t> </a:t>
            </a:r>
            <a:r>
              <a:rPr lang="en-US" sz="2400" b="1" dirty="0" err="1" smtClean="0">
                <a:solidFill>
                  <a:prstClr val="black"/>
                </a:solidFill>
              </a:rPr>
              <a:t>dân</a:t>
            </a:r>
            <a:endParaRPr lang="en-US" sz="2400" dirty="0" smtClean="0">
              <a:solidFill>
                <a:prstClr val="black"/>
              </a:solidFill>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09600" y="685800"/>
            <a:ext cx="11032732" cy="696890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1. </a:t>
            </a:r>
            <a:r>
              <a:rPr lang="en-US" sz="2400" b="1" dirty="0" err="1" smtClean="0">
                <a:latin typeface="Times New Roman" pitchFamily="18" charset="0"/>
                <a:cs typeface="Times New Roman" pitchFamily="18" charset="0"/>
              </a:rPr>
              <a:t>Thanh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viên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người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được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giao</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thực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hiện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nhiệm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vụ</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thanh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chuyên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ngành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đang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hành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vụ</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500.000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c) </a:t>
            </a:r>
            <a:r>
              <a:rPr lang="en-US" sz="2400" dirty="0" err="1" smtClean="0">
                <a:latin typeface="Times New Roman" pitchFamily="18" charset="0"/>
                <a:cs typeface="Times New Roman" pitchFamily="18" charset="0"/>
              </a:rPr>
              <a:t>Tịch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a:t>
            </a:r>
            <a:r>
              <a:rPr lang="en-US" sz="2400" dirty="0" smtClean="0">
                <a:latin typeface="Times New Roman" pitchFamily="18" charset="0"/>
                <a:cs typeface="Times New Roman" pitchFamily="18" charset="0"/>
              </a:rPr>
              <a:t> tang </a:t>
            </a:r>
            <a:r>
              <a:rPr lang="en-US" sz="2400" dirty="0" err="1" smtClean="0">
                <a:latin typeface="Times New Roman" pitchFamily="18" charset="0"/>
                <a:cs typeface="Times New Roman" pitchFamily="18" charset="0"/>
              </a:rPr>
              <a:t>vật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tiện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từng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lĩnh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vực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b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r>
              <a:rPr lang="en-US" sz="2400" b="1" dirty="0" smtClean="0"/>
              <a:t>2. </a:t>
            </a:r>
            <a:r>
              <a:rPr lang="en-US" sz="2400" b="1" dirty="0" err="1" smtClean="0"/>
              <a:t>Chánh</a:t>
            </a:r>
            <a:r>
              <a:rPr lang="en-US" sz="2400" b="1" dirty="0" smtClean="0"/>
              <a:t> </a:t>
            </a:r>
            <a:r>
              <a:rPr lang="en-US" sz="2400" b="1" dirty="0" err="1" smtClean="0"/>
              <a:t>Thanh</a:t>
            </a:r>
            <a:r>
              <a:rPr lang="en-US" sz="2400" b="1" dirty="0" smtClean="0"/>
              <a:t> </a:t>
            </a:r>
            <a:r>
              <a:rPr lang="en-US" sz="2400" b="1" dirty="0" err="1" smtClean="0"/>
              <a:t>tra</a:t>
            </a:r>
            <a:r>
              <a:rPr lang="en-US" sz="2400" b="1" dirty="0" smtClean="0"/>
              <a:t> </a:t>
            </a:r>
            <a:r>
              <a:rPr lang="en-US" sz="2400" b="1" dirty="0" err="1" smtClean="0"/>
              <a:t>cấp</a:t>
            </a:r>
            <a:r>
              <a:rPr lang="en-US" sz="2400" b="1" dirty="0" smtClean="0"/>
              <a:t> </a:t>
            </a:r>
            <a:r>
              <a:rPr lang="en-US" sz="2400" b="1" dirty="0" err="1" smtClean="0"/>
              <a:t>Sở</a:t>
            </a:r>
            <a:r>
              <a:rPr lang="en-US" sz="2400" dirty="0" smtClean="0"/>
              <a:t>, </a:t>
            </a:r>
            <a:r>
              <a:rPr lang="en-US" sz="2400" dirty="0" err="1" smtClean="0"/>
              <a:t>Trưởng</a:t>
            </a:r>
            <a:r>
              <a:rPr lang="en-US" sz="2400" dirty="0" smtClean="0"/>
              <a:t> </a:t>
            </a:r>
            <a:r>
              <a:rPr lang="en-US" sz="2400" dirty="0" err="1" smtClean="0"/>
              <a:t>đoàn</a:t>
            </a:r>
            <a:r>
              <a:rPr lang="en-US" sz="2400" dirty="0" smtClean="0"/>
              <a:t> </a:t>
            </a:r>
            <a:r>
              <a:rPr lang="en-US" sz="2400" dirty="0" err="1" smtClean="0"/>
              <a:t>thanh</a:t>
            </a:r>
            <a:r>
              <a:rPr lang="en-US" sz="2400" dirty="0" smtClean="0"/>
              <a:t> </a:t>
            </a:r>
            <a:r>
              <a:rPr lang="en-US" sz="2400" dirty="0" err="1" smtClean="0"/>
              <a:t>tra</a:t>
            </a:r>
            <a:r>
              <a:rPr lang="en-US" sz="2400" dirty="0" smtClean="0"/>
              <a:t> </a:t>
            </a:r>
            <a:r>
              <a:rPr lang="en-US" sz="2400" dirty="0" err="1" smtClean="0"/>
              <a:t>chuyên</a:t>
            </a:r>
            <a:r>
              <a:rPr lang="en-US" sz="2400" dirty="0" smtClean="0"/>
              <a:t> </a:t>
            </a:r>
            <a:r>
              <a:rPr lang="en-US" sz="2400" dirty="0" err="1" smtClean="0"/>
              <a:t>ngành</a:t>
            </a:r>
            <a:r>
              <a:rPr lang="en-US" sz="2400" dirty="0" smtClean="0"/>
              <a:t> </a:t>
            </a:r>
            <a:r>
              <a:rPr lang="en-US" sz="2400" dirty="0" err="1" smtClean="0"/>
              <a:t>cấp</a:t>
            </a:r>
            <a:r>
              <a:rPr lang="en-US" sz="2400" dirty="0" smtClean="0"/>
              <a:t> </a:t>
            </a:r>
            <a:r>
              <a:rPr lang="en-US" sz="2400" dirty="0" err="1" smtClean="0"/>
              <a:t>sở</a:t>
            </a:r>
            <a:r>
              <a:rPr lang="en-US" sz="2400" dirty="0" smtClean="0"/>
              <a:t> </a:t>
            </a:r>
            <a:r>
              <a:rPr lang="en-US" sz="2400" dirty="0" err="1" smtClean="0"/>
              <a:t>và</a:t>
            </a:r>
            <a:r>
              <a:rPr lang="en-US" sz="2400" dirty="0" smtClean="0"/>
              <a:t> </a:t>
            </a:r>
            <a:r>
              <a:rPr lang="en-US" sz="2400" dirty="0" err="1" smtClean="0"/>
              <a:t>Trưởng</a:t>
            </a:r>
            <a:r>
              <a:rPr lang="en-US" sz="2400" dirty="0" smtClean="0"/>
              <a:t> </a:t>
            </a:r>
            <a:r>
              <a:rPr lang="en-US" sz="2400" dirty="0" err="1" smtClean="0"/>
              <a:t>đoàn</a:t>
            </a:r>
            <a:r>
              <a:rPr lang="en-US" sz="2400" dirty="0" smtClean="0"/>
              <a:t> </a:t>
            </a:r>
            <a:r>
              <a:rPr lang="en-US" sz="2400" dirty="0" err="1" smtClean="0"/>
              <a:t>thanh</a:t>
            </a:r>
            <a:r>
              <a:rPr lang="en-US" sz="2400" dirty="0" smtClean="0"/>
              <a:t> </a:t>
            </a:r>
            <a:r>
              <a:rPr lang="en-US" sz="2400" dirty="0" err="1" smtClean="0"/>
              <a:t>tra</a:t>
            </a:r>
            <a:r>
              <a:rPr lang="en-US" sz="2400" dirty="0" smtClean="0"/>
              <a:t> </a:t>
            </a:r>
            <a:r>
              <a:rPr lang="en-US" sz="2400" dirty="0" err="1" smtClean="0"/>
              <a:t>chuyên</a:t>
            </a:r>
            <a:r>
              <a:rPr lang="en-US" sz="2400" dirty="0" smtClean="0"/>
              <a:t> </a:t>
            </a:r>
            <a:r>
              <a:rPr lang="en-US" sz="2400" dirty="0" err="1" smtClean="0"/>
              <a:t>ngành</a:t>
            </a:r>
            <a:r>
              <a:rPr lang="en-US" sz="2400" dirty="0" smtClean="0"/>
              <a:t> </a:t>
            </a:r>
            <a:r>
              <a:rPr lang="en-US" sz="2400" dirty="0" err="1" smtClean="0"/>
              <a:t>của</a:t>
            </a:r>
            <a:r>
              <a:rPr lang="en-US" sz="2400" dirty="0" smtClean="0"/>
              <a:t> </a:t>
            </a:r>
            <a:r>
              <a:rPr lang="en-US" sz="2400" dirty="0" err="1" smtClean="0"/>
              <a:t>cơ</a:t>
            </a:r>
            <a:r>
              <a:rPr lang="en-US" sz="2400" dirty="0" smtClean="0"/>
              <a:t> </a:t>
            </a:r>
            <a:r>
              <a:rPr lang="en-US" sz="2400" dirty="0" err="1" smtClean="0"/>
              <a:t>quan</a:t>
            </a:r>
            <a:r>
              <a:rPr lang="en-US" sz="2400" dirty="0" smtClean="0"/>
              <a:t> </a:t>
            </a:r>
            <a:r>
              <a:rPr lang="en-US" sz="2400" dirty="0" err="1" smtClean="0"/>
              <a:t>nhà</a:t>
            </a:r>
            <a:r>
              <a:rPr lang="en-US" sz="2400" dirty="0" smtClean="0"/>
              <a:t> </a:t>
            </a:r>
            <a:r>
              <a:rPr lang="en-US" sz="2400" dirty="0" err="1" smtClean="0"/>
              <a:t>nước</a:t>
            </a:r>
            <a:r>
              <a:rPr lang="en-US" sz="2400" dirty="0" smtClean="0"/>
              <a:t> </a:t>
            </a:r>
            <a:r>
              <a:rPr lang="en-US" sz="2400" dirty="0" err="1" smtClean="0"/>
              <a:t>có</a:t>
            </a:r>
            <a:r>
              <a:rPr lang="en-US" sz="2400" dirty="0" smtClean="0"/>
              <a:t> </a:t>
            </a:r>
            <a:r>
              <a:rPr lang="en-US" sz="2400" dirty="0" err="1" smtClean="0"/>
              <a:t>thẩm</a:t>
            </a:r>
            <a:r>
              <a:rPr lang="en-US" sz="2400" dirty="0" smtClean="0"/>
              <a:t> </a:t>
            </a:r>
            <a:r>
              <a:rPr lang="en-US" sz="2400" dirty="0" err="1" smtClean="0"/>
              <a:t>quyền</a:t>
            </a:r>
            <a:r>
              <a:rPr lang="en-US" sz="2400" dirty="0" smtClean="0"/>
              <a:t> </a:t>
            </a:r>
            <a:r>
              <a:rPr lang="en-US" sz="2400" dirty="0" err="1" smtClean="0"/>
              <a:t>được</a:t>
            </a:r>
            <a:r>
              <a:rPr lang="en-US" sz="2400" dirty="0" smtClean="0"/>
              <a:t> </a:t>
            </a:r>
            <a:r>
              <a:rPr lang="en-US" sz="2400" dirty="0" err="1" smtClean="0"/>
              <a:t>giao</a:t>
            </a:r>
            <a:r>
              <a:rPr lang="en-US" sz="2400" dirty="0" smtClean="0"/>
              <a:t> </a:t>
            </a:r>
            <a:r>
              <a:rPr lang="en-US" sz="2400" dirty="0" err="1" smtClean="0"/>
              <a:t>thực</a:t>
            </a:r>
            <a:r>
              <a:rPr lang="en-US" sz="2400" dirty="0" smtClean="0"/>
              <a:t> </a:t>
            </a:r>
            <a:r>
              <a:rPr lang="en-US" sz="2400" dirty="0" err="1" smtClean="0"/>
              <a:t>hiện</a:t>
            </a:r>
            <a:r>
              <a:rPr lang="en-US" sz="2400" dirty="0" smtClean="0"/>
              <a:t> </a:t>
            </a:r>
            <a:r>
              <a:rPr lang="en-US" sz="2400" dirty="0" err="1" smtClean="0"/>
              <a:t>chức</a:t>
            </a:r>
            <a:r>
              <a:rPr lang="en-US" sz="2400" dirty="0" smtClean="0"/>
              <a:t> </a:t>
            </a:r>
            <a:r>
              <a:rPr lang="en-US" sz="2400" dirty="0" err="1" smtClean="0"/>
              <a:t>năng</a:t>
            </a:r>
            <a:r>
              <a:rPr lang="en-US" sz="2400" dirty="0" smtClean="0"/>
              <a:t> </a:t>
            </a:r>
            <a:r>
              <a:rPr lang="en-US" sz="2400" dirty="0" err="1" smtClean="0"/>
              <a:t>thanh</a:t>
            </a:r>
            <a:r>
              <a:rPr lang="en-US" sz="2400" dirty="0" smtClean="0"/>
              <a:t> </a:t>
            </a:r>
            <a:r>
              <a:rPr lang="en-US" sz="2400" dirty="0" err="1" smtClean="0"/>
              <a:t>tra</a:t>
            </a:r>
            <a:r>
              <a:rPr lang="en-US" sz="2400" dirty="0" smtClean="0"/>
              <a:t> </a:t>
            </a:r>
            <a:r>
              <a:rPr lang="en-US" sz="2400" dirty="0" err="1" smtClean="0"/>
              <a:t>chuyên</a:t>
            </a:r>
            <a:r>
              <a:rPr lang="en-US" sz="2400" dirty="0" smtClean="0"/>
              <a:t> </a:t>
            </a:r>
            <a:r>
              <a:rPr lang="en-US" sz="2400" dirty="0" err="1" smtClean="0"/>
              <a:t>ngành</a:t>
            </a:r>
            <a:r>
              <a:rPr lang="en-US" sz="2400" dirty="0" smtClean="0"/>
              <a:t> </a:t>
            </a:r>
            <a:r>
              <a:rPr lang="en-US" sz="2400" dirty="0" err="1" smtClean="0"/>
              <a:t>có</a:t>
            </a:r>
            <a:r>
              <a:rPr lang="en-US" sz="2400" dirty="0" smtClean="0"/>
              <a:t> </a:t>
            </a:r>
            <a:r>
              <a:rPr lang="en-US" sz="2400" dirty="0" err="1" smtClean="0"/>
              <a:t>quyền</a:t>
            </a:r>
            <a:r>
              <a:rPr lang="en-US" sz="2400"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25.000.000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r>
              <a:rPr lang="en-US" sz="2400" dirty="0" smtClean="0"/>
              <a:t>c) </a:t>
            </a:r>
            <a:r>
              <a:rPr lang="en-US" sz="2400" dirty="0" err="1" smtClean="0"/>
              <a:t>Tước</a:t>
            </a:r>
            <a:r>
              <a:rPr lang="en-US" sz="2400" dirty="0" smtClean="0"/>
              <a:t> </a:t>
            </a:r>
            <a:r>
              <a:rPr lang="en-US" sz="2400" dirty="0" err="1" smtClean="0"/>
              <a:t>quyền</a:t>
            </a:r>
            <a:r>
              <a:rPr lang="en-US" sz="2400" dirty="0" smtClean="0"/>
              <a:t> </a:t>
            </a:r>
            <a:r>
              <a:rPr lang="en-US" sz="2400" dirty="0" err="1" smtClean="0"/>
              <a:t>sử</a:t>
            </a:r>
            <a:r>
              <a:rPr lang="en-US" sz="2400" dirty="0" smtClean="0"/>
              <a:t> </a:t>
            </a:r>
            <a:r>
              <a:rPr lang="en-US" sz="2400" dirty="0" err="1" smtClean="0"/>
              <a:t>dụng</a:t>
            </a:r>
            <a:r>
              <a:rPr lang="en-US" sz="2400" dirty="0" smtClean="0"/>
              <a:t> </a:t>
            </a:r>
            <a:r>
              <a:rPr lang="en-US" sz="2400" dirty="0" err="1" smtClean="0"/>
              <a:t>giấy</a:t>
            </a:r>
            <a:r>
              <a:rPr lang="en-US" sz="2400" dirty="0" smtClean="0"/>
              <a:t> </a:t>
            </a:r>
            <a:r>
              <a:rPr lang="en-US" sz="2400" dirty="0" err="1" smtClean="0"/>
              <a:t>phép</a:t>
            </a:r>
            <a:r>
              <a:rPr lang="en-US" sz="2400" dirty="0" smtClean="0"/>
              <a:t>, </a:t>
            </a:r>
            <a:r>
              <a:rPr lang="en-US" sz="2400" dirty="0" err="1" smtClean="0"/>
              <a:t>chứng</a:t>
            </a:r>
            <a:r>
              <a:rPr lang="en-US" sz="2400" dirty="0" smtClean="0"/>
              <a:t> </a:t>
            </a:r>
            <a:r>
              <a:rPr lang="en-US" sz="2400" dirty="0" err="1" smtClean="0"/>
              <a:t>chỉ</a:t>
            </a:r>
            <a:r>
              <a:rPr lang="en-US" sz="2400" dirty="0" smtClean="0"/>
              <a:t> </a:t>
            </a:r>
            <a:r>
              <a:rPr lang="en-US" sz="2400" dirty="0" err="1" smtClean="0"/>
              <a:t>hành</a:t>
            </a:r>
            <a:r>
              <a:rPr lang="en-US" sz="2400" dirty="0" smtClean="0"/>
              <a:t> </a:t>
            </a:r>
            <a:r>
              <a:rPr lang="en-US" sz="2400" dirty="0" err="1" smtClean="0"/>
              <a:t>nghề</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 </a:t>
            </a:r>
            <a:r>
              <a:rPr lang="en-US" sz="2400" dirty="0" err="1" smtClean="0"/>
              <a:t>hoặc</a:t>
            </a:r>
            <a:r>
              <a:rPr lang="en-US" sz="2400" dirty="0" smtClean="0"/>
              <a:t> </a:t>
            </a:r>
            <a:r>
              <a:rPr lang="en-US" sz="2400" dirty="0" err="1" smtClean="0"/>
              <a:t>đình</a:t>
            </a:r>
            <a:r>
              <a:rPr lang="en-US" sz="2400" dirty="0" smtClean="0"/>
              <a:t> </a:t>
            </a:r>
            <a:r>
              <a:rPr lang="en-US" sz="2400" dirty="0" err="1" smtClean="0"/>
              <a:t>chỉ</a:t>
            </a:r>
            <a:r>
              <a:rPr lang="en-US" sz="2400" dirty="0" smtClean="0"/>
              <a:t> </a:t>
            </a:r>
            <a:r>
              <a:rPr lang="en-US" sz="2400" dirty="0" err="1" smtClean="0"/>
              <a:t>hoạt</a:t>
            </a:r>
            <a:r>
              <a:rPr lang="en-US" sz="2400" dirty="0" smtClean="0"/>
              <a:t> </a:t>
            </a:r>
            <a:r>
              <a:rPr lang="en-US" sz="2400" dirty="0" err="1" smtClean="0"/>
              <a:t>động</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a:t>
            </a:r>
          </a:p>
          <a:p>
            <a:r>
              <a:rPr lang="en-US" sz="2400" dirty="0" smtClean="0"/>
              <a:t>d) </a:t>
            </a:r>
            <a:r>
              <a:rPr lang="en-US" sz="2400" dirty="0" err="1" smtClean="0"/>
              <a:t>Tịch</a:t>
            </a:r>
            <a:r>
              <a:rPr lang="en-US" sz="2400" dirty="0" smtClean="0"/>
              <a:t> </a:t>
            </a:r>
            <a:r>
              <a:rPr lang="en-US" sz="2400" dirty="0" err="1" smtClean="0"/>
              <a:t>thu</a:t>
            </a:r>
            <a:r>
              <a:rPr lang="en-US" sz="2400" dirty="0" smtClean="0"/>
              <a:t> tang </a:t>
            </a:r>
            <a:r>
              <a:rPr lang="en-US" sz="2400" dirty="0" err="1" smtClean="0"/>
              <a:t>vật</a:t>
            </a:r>
            <a:r>
              <a:rPr lang="en-US" sz="2400" dirty="0" smtClean="0"/>
              <a:t>, </a:t>
            </a:r>
            <a:r>
              <a:rPr lang="en-US" sz="2400" dirty="0" err="1" smtClean="0"/>
              <a:t>phương</a:t>
            </a:r>
            <a:r>
              <a:rPr lang="en-US" sz="2400" dirty="0" smtClean="0"/>
              <a:t> </a:t>
            </a:r>
            <a:r>
              <a:rPr lang="en-US" sz="2400" dirty="0" err="1" smtClean="0"/>
              <a:t>tiện</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có</a:t>
            </a:r>
            <a:r>
              <a:rPr lang="en-US" sz="2400" dirty="0" smtClean="0"/>
              <a:t> </a:t>
            </a:r>
            <a:r>
              <a:rPr lang="en-US" sz="2400" dirty="0" err="1" smtClean="0"/>
              <a:t>giá</a:t>
            </a:r>
            <a:r>
              <a:rPr lang="en-US" sz="2400" dirty="0" smtClean="0"/>
              <a:t> </a:t>
            </a:r>
            <a:r>
              <a:rPr lang="en-US" sz="2400" dirty="0" err="1" smtClean="0"/>
              <a:t>trị</a:t>
            </a:r>
            <a:r>
              <a:rPr lang="en-US" sz="2400" dirty="0" smtClean="0"/>
              <a:t> </a:t>
            </a:r>
            <a:r>
              <a:rPr lang="en-US" sz="2400" dirty="0" err="1" smtClean="0"/>
              <a:t>không</a:t>
            </a:r>
            <a:r>
              <a:rPr lang="en-US" sz="2400" dirty="0" smtClean="0"/>
              <a:t> </a:t>
            </a:r>
            <a:r>
              <a:rPr lang="en-US" sz="2400" dirty="0" err="1" smtClean="0"/>
              <a:t>vượt</a:t>
            </a:r>
            <a:r>
              <a:rPr lang="en-US" sz="2400" dirty="0" smtClean="0"/>
              <a:t> </a:t>
            </a:r>
            <a:r>
              <a:rPr lang="en-US" sz="2400" dirty="0" err="1" smtClean="0"/>
              <a:t>quá</a:t>
            </a:r>
            <a:r>
              <a:rPr lang="en-US" sz="2400" dirty="0" smtClean="0"/>
              <a:t> </a:t>
            </a:r>
            <a:r>
              <a:rPr lang="en-US" sz="2400" dirty="0" err="1" smtClean="0"/>
              <a:t>mức</a:t>
            </a:r>
            <a:r>
              <a:rPr lang="en-US" sz="2400" dirty="0" smtClean="0"/>
              <a:t> </a:t>
            </a:r>
            <a:r>
              <a:rPr lang="en-US" sz="2400" dirty="0" err="1" smtClean="0"/>
              <a:t>tiền</a:t>
            </a:r>
            <a:r>
              <a:rPr lang="en-US" sz="2400" dirty="0" smtClean="0"/>
              <a:t> </a:t>
            </a:r>
            <a:r>
              <a:rPr lang="en-US" sz="2400" dirty="0" err="1" smtClean="0"/>
              <a:t>phạt</a:t>
            </a:r>
            <a:r>
              <a:rPr lang="en-US" sz="2400" dirty="0" smtClean="0"/>
              <a:t> </a:t>
            </a:r>
            <a:r>
              <a:rPr lang="en-US" sz="2400" dirty="0" err="1" smtClean="0"/>
              <a:t>đối</a:t>
            </a:r>
            <a:r>
              <a:rPr lang="en-US" sz="2400" dirty="0" smtClean="0"/>
              <a:t> </a:t>
            </a:r>
            <a:r>
              <a:rPr lang="en-US" sz="2400" dirty="0" err="1" smtClean="0"/>
              <a:t>với</a:t>
            </a:r>
            <a:r>
              <a:rPr lang="en-US" sz="2400" dirty="0" smtClean="0"/>
              <a:t> </a:t>
            </a:r>
            <a:r>
              <a:rPr lang="en-US" sz="2400" dirty="0" err="1" smtClean="0"/>
              <a:t>từng</a:t>
            </a:r>
            <a:r>
              <a:rPr lang="en-US" sz="2400" dirty="0" smtClean="0"/>
              <a:t> </a:t>
            </a:r>
            <a:r>
              <a:rPr lang="en-US" sz="2400" dirty="0" err="1" smtClean="0"/>
              <a:t>lĩnh</a:t>
            </a:r>
            <a:r>
              <a:rPr lang="en-US" sz="2400" dirty="0" smtClean="0"/>
              <a:t> </a:t>
            </a:r>
            <a:r>
              <a:rPr lang="en-US" sz="2400" dirty="0" err="1" smtClean="0"/>
              <a:t>vực</a:t>
            </a:r>
            <a:r>
              <a:rPr lang="en-US" sz="2400" dirty="0" smtClean="0"/>
              <a:t> </a:t>
            </a:r>
            <a:r>
              <a:rPr lang="en-US" sz="2400" dirty="0" err="1" smtClean="0"/>
              <a:t>được</a:t>
            </a:r>
            <a:r>
              <a:rPr lang="en-US" sz="2400" dirty="0" smtClean="0"/>
              <a:t> </a:t>
            </a:r>
            <a:r>
              <a:rPr lang="en-US" sz="2400" dirty="0" err="1" smtClean="0"/>
              <a:t>quy</a:t>
            </a:r>
            <a:r>
              <a:rPr lang="en-US" sz="2400" dirty="0" smtClean="0"/>
              <a:t> </a:t>
            </a:r>
            <a:r>
              <a:rPr lang="en-US" sz="2400" dirty="0" err="1" smtClean="0"/>
              <a:t>định</a:t>
            </a:r>
            <a:r>
              <a:rPr lang="en-US" sz="2400" dirty="0" smtClean="0"/>
              <a:t> </a:t>
            </a:r>
            <a:r>
              <a:rPr lang="en-US" sz="2400" dirty="0" err="1" smtClean="0"/>
              <a:t>tại</a:t>
            </a:r>
            <a:r>
              <a:rPr lang="en-US" sz="2400" dirty="0" smtClean="0"/>
              <a:t> </a:t>
            </a:r>
            <a:r>
              <a:rPr lang="en-US" sz="2400" dirty="0" err="1" smtClean="0"/>
              <a:t>điểm</a:t>
            </a:r>
            <a:r>
              <a:rPr lang="en-US" sz="2400" dirty="0" smtClean="0"/>
              <a:t> b </a:t>
            </a:r>
            <a:r>
              <a:rPr lang="en-US" sz="2400" dirty="0" err="1" smtClean="0"/>
              <a:t>khoản</a:t>
            </a:r>
            <a:r>
              <a:rPr lang="en-US" sz="2400" dirty="0" smtClean="0"/>
              <a:t> </a:t>
            </a:r>
            <a:r>
              <a:rPr lang="en-US" sz="2400" dirty="0" err="1" smtClean="0"/>
              <a:t>này</a:t>
            </a:r>
            <a:r>
              <a:rPr lang="en-US" sz="2400" dirty="0" smtClean="0"/>
              <a:t>;</a:t>
            </a: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
        <p:nvSpPr>
          <p:cNvPr id="11" name="Rectangle 10"/>
          <p:cNvSpPr/>
          <p:nvPr/>
        </p:nvSpPr>
        <p:spPr>
          <a:xfrm>
            <a:off x="685800" y="304800"/>
            <a:ext cx="10591800" cy="461665"/>
          </a:xfrm>
          <a:prstGeom prst="rect">
            <a:avLst/>
          </a:prstGeom>
        </p:spPr>
        <p:txBody>
          <a:bodyPr wrap="square">
            <a:spAutoFit/>
          </a:bodyPr>
          <a:lstStyle/>
          <a:p>
            <a:pPr lvl="0"/>
            <a:r>
              <a:rPr lang="en-US" sz="2400" b="1" dirty="0" err="1" smtClean="0">
                <a:solidFill>
                  <a:prstClr val="black"/>
                </a:solidFill>
              </a:rPr>
              <a:t>Điều</a:t>
            </a:r>
            <a:r>
              <a:rPr lang="en-US" sz="2400" b="1" dirty="0" smtClean="0">
                <a:solidFill>
                  <a:prstClr val="black"/>
                </a:solidFill>
              </a:rPr>
              <a:t> 104. </a:t>
            </a:r>
            <a:r>
              <a:rPr lang="en-US" sz="2400" b="1" dirty="0" err="1" smtClean="0">
                <a:solidFill>
                  <a:prstClr val="black"/>
                </a:solidFill>
              </a:rPr>
              <a:t>Thẩm</a:t>
            </a:r>
            <a:r>
              <a:rPr lang="en-US" sz="2400" b="1" dirty="0" smtClean="0">
                <a:solidFill>
                  <a:prstClr val="black"/>
                </a:solidFill>
              </a:rPr>
              <a:t> </a:t>
            </a:r>
            <a:r>
              <a:rPr lang="en-US" sz="2400" b="1" dirty="0" err="1" smtClean="0">
                <a:solidFill>
                  <a:prstClr val="black"/>
                </a:solidFill>
              </a:rPr>
              <a:t>quyền</a:t>
            </a:r>
            <a:r>
              <a:rPr lang="en-US" sz="2400" b="1" dirty="0" smtClean="0">
                <a:solidFill>
                  <a:prstClr val="black"/>
                </a:solidFill>
              </a:rPr>
              <a:t> </a:t>
            </a:r>
            <a:r>
              <a:rPr lang="en-US" sz="2400" b="1" dirty="0" err="1" smtClean="0">
                <a:solidFill>
                  <a:prstClr val="black"/>
                </a:solidFill>
              </a:rPr>
              <a:t>xử</a:t>
            </a:r>
            <a:r>
              <a:rPr lang="en-US" sz="2400" b="1" dirty="0" smtClean="0">
                <a:solidFill>
                  <a:prstClr val="black"/>
                </a:solidFill>
              </a:rPr>
              <a:t> </a:t>
            </a:r>
            <a:r>
              <a:rPr lang="en-US" sz="2400" b="1" dirty="0" err="1" smtClean="0">
                <a:solidFill>
                  <a:prstClr val="black"/>
                </a:solidFill>
              </a:rPr>
              <a:t>phạt</a:t>
            </a:r>
            <a:r>
              <a:rPr lang="en-US" sz="2400" b="1" dirty="0" smtClean="0">
                <a:solidFill>
                  <a:prstClr val="black"/>
                </a:solidFill>
              </a:rPr>
              <a:t> </a:t>
            </a:r>
            <a:r>
              <a:rPr lang="en-US" sz="2400" b="1" dirty="0" err="1" smtClean="0">
                <a:solidFill>
                  <a:prstClr val="black"/>
                </a:solidFill>
              </a:rPr>
              <a:t>của</a:t>
            </a:r>
            <a:r>
              <a:rPr lang="en-US" sz="2400" b="1" dirty="0" smtClean="0">
                <a:solidFill>
                  <a:prstClr val="black"/>
                </a:solidFill>
              </a:rPr>
              <a:t> </a:t>
            </a:r>
            <a:r>
              <a:rPr lang="en-US" sz="2400" b="1" dirty="0" err="1" smtClean="0">
                <a:solidFill>
                  <a:prstClr val="black"/>
                </a:solidFill>
              </a:rPr>
              <a:t>Thanh</a:t>
            </a:r>
            <a:r>
              <a:rPr lang="en-US" sz="2400" b="1" dirty="0" smtClean="0">
                <a:solidFill>
                  <a:prstClr val="black"/>
                </a:solidFill>
              </a:rPr>
              <a:t> </a:t>
            </a:r>
            <a:r>
              <a:rPr lang="en-US" sz="2400" b="1" dirty="0" err="1" smtClean="0">
                <a:solidFill>
                  <a:prstClr val="black"/>
                </a:solidFill>
              </a:rPr>
              <a:t>tra</a:t>
            </a:r>
            <a:endParaRPr lang="en-US" sz="2400" dirty="0" smtClean="0">
              <a:solidFill>
                <a:prstClr val="black"/>
              </a:solidFill>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388924"/>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838200"/>
            <a:ext cx="11277600" cy="7478970"/>
          </a:xfrm>
          <a:prstGeom prst="rect">
            <a:avLst/>
          </a:prstGeom>
          <a:noFill/>
        </p:spPr>
        <p:txBody>
          <a:bodyPr wrap="square" rtlCol="0">
            <a:spAutoFit/>
          </a:bodyPr>
          <a:lstStyle/>
          <a:p>
            <a:r>
              <a:rPr lang="en-US" sz="2400" b="1" dirty="0" smtClean="0"/>
              <a:t>3. </a:t>
            </a:r>
            <a:r>
              <a:rPr lang="en-US" sz="2400" b="1" dirty="0" err="1" smtClean="0"/>
              <a:t>Chánh</a:t>
            </a:r>
            <a:r>
              <a:rPr lang="en-US" sz="2400" b="1" dirty="0" smtClean="0"/>
              <a:t> </a:t>
            </a:r>
            <a:r>
              <a:rPr lang="en-US" sz="2400" b="1" dirty="0" err="1" smtClean="0"/>
              <a:t>Thanh</a:t>
            </a:r>
            <a:r>
              <a:rPr lang="en-US" sz="2400" b="1" dirty="0" smtClean="0"/>
              <a:t> </a:t>
            </a:r>
            <a:r>
              <a:rPr lang="en-US" sz="2400" b="1" dirty="0" err="1" smtClean="0"/>
              <a:t>tra</a:t>
            </a:r>
            <a:r>
              <a:rPr lang="en-US" sz="2400" b="1" dirty="0" smtClean="0"/>
              <a:t> </a:t>
            </a:r>
            <a:r>
              <a:rPr lang="en-US" sz="2400" b="1" dirty="0" err="1" smtClean="0"/>
              <a:t>cấp</a:t>
            </a:r>
            <a:r>
              <a:rPr lang="en-US" sz="2400" b="1" dirty="0" smtClean="0"/>
              <a:t> </a:t>
            </a:r>
            <a:r>
              <a:rPr lang="en-US" sz="2400" b="1" dirty="0" err="1" smtClean="0"/>
              <a:t>Bộ</a:t>
            </a:r>
            <a:r>
              <a:rPr lang="en-US" sz="2400" b="1" dirty="0" smtClean="0"/>
              <a:t>,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Cục</a:t>
            </a:r>
            <a:r>
              <a:rPr lang="en-US" sz="2400" b="1" dirty="0" smtClean="0"/>
              <a:t> </a:t>
            </a:r>
            <a:r>
              <a:rPr lang="en-US" sz="2400" b="1" dirty="0" err="1" smtClean="0"/>
              <a:t>Quản</a:t>
            </a:r>
            <a:r>
              <a:rPr lang="en-US" sz="2400" b="1" dirty="0" smtClean="0"/>
              <a:t> </a:t>
            </a:r>
            <a:r>
              <a:rPr lang="en-US" sz="2400" b="1" dirty="0" err="1" smtClean="0"/>
              <a:t>lý</a:t>
            </a:r>
            <a:r>
              <a:rPr lang="en-US" sz="2400" b="1" dirty="0" smtClean="0"/>
              <a:t> </a:t>
            </a:r>
            <a:r>
              <a:rPr lang="en-US" sz="2400" b="1" dirty="0" err="1" smtClean="0"/>
              <a:t>Khám</a:t>
            </a:r>
            <a:r>
              <a:rPr lang="en-US" sz="2400" b="1" dirty="0" smtClean="0"/>
              <a:t>, </a:t>
            </a:r>
            <a:r>
              <a:rPr lang="en-US" sz="2400" b="1" dirty="0" err="1" smtClean="0"/>
              <a:t>chữa</a:t>
            </a:r>
            <a:r>
              <a:rPr lang="en-US" sz="2400" b="1" dirty="0" smtClean="0"/>
              <a:t> </a:t>
            </a:r>
            <a:r>
              <a:rPr lang="en-US" sz="2400" b="1" dirty="0" err="1" smtClean="0"/>
              <a:t>bệnh</a:t>
            </a:r>
            <a:r>
              <a:rPr lang="en-US" sz="2400" b="1" dirty="0" smtClean="0"/>
              <a:t> </a:t>
            </a:r>
            <a:r>
              <a:rPr lang="en-US" sz="2400" b="1" dirty="0" err="1" smtClean="0"/>
              <a:t>và</a:t>
            </a:r>
            <a:r>
              <a:rPr lang="en-US" sz="2400" b="1" dirty="0" smtClean="0"/>
              <a:t> </a:t>
            </a:r>
            <a:r>
              <a:rPr lang="en-US" sz="2400" b="1" dirty="0" err="1" smtClean="0"/>
              <a:t>các</a:t>
            </a:r>
            <a:r>
              <a:rPr lang="en-US" sz="2400" b="1" dirty="0" smtClean="0"/>
              <a:t> </a:t>
            </a:r>
            <a:r>
              <a:rPr lang="en-US" sz="2400" b="1" dirty="0" err="1" smtClean="0"/>
              <a:t>chức</a:t>
            </a:r>
            <a:r>
              <a:rPr lang="en-US" sz="2400" b="1" dirty="0" smtClean="0"/>
              <a:t> </a:t>
            </a:r>
            <a:r>
              <a:rPr lang="en-US" sz="2400" b="1" dirty="0" err="1" smtClean="0"/>
              <a:t>danh</a:t>
            </a:r>
            <a:r>
              <a:rPr lang="en-US" sz="2400" b="1" dirty="0" smtClean="0"/>
              <a:t> </a:t>
            </a:r>
            <a:r>
              <a:rPr lang="en-US" sz="2400" b="1" dirty="0" err="1" smtClean="0"/>
              <a:t>tương</a:t>
            </a:r>
            <a:r>
              <a:rPr lang="en-US" sz="2400" b="1" dirty="0" smtClean="0"/>
              <a:t> </a:t>
            </a:r>
            <a:r>
              <a:rPr lang="en-US" sz="2400" b="1" dirty="0" err="1" smtClean="0"/>
              <a:t>đương</a:t>
            </a:r>
            <a:r>
              <a:rPr lang="en-US" sz="2400" b="1" dirty="0" smtClean="0"/>
              <a:t> </a:t>
            </a:r>
            <a:r>
              <a:rPr lang="en-US" sz="2400" b="1" dirty="0" err="1" smtClean="0"/>
              <a:t>được</a:t>
            </a:r>
            <a:r>
              <a:rPr lang="en-US" sz="2400" b="1" dirty="0" smtClean="0"/>
              <a:t> </a:t>
            </a:r>
            <a:r>
              <a:rPr lang="en-US" sz="2400" b="1" dirty="0" err="1" smtClean="0"/>
              <a:t>Chính</a:t>
            </a:r>
            <a:r>
              <a:rPr lang="en-US" sz="2400" b="1" dirty="0" smtClean="0"/>
              <a:t> </a:t>
            </a:r>
            <a:r>
              <a:rPr lang="en-US" sz="2400" b="1" dirty="0" err="1" smtClean="0"/>
              <a:t>phủ</a:t>
            </a:r>
            <a:r>
              <a:rPr lang="en-US" sz="2400" b="1" dirty="0" smtClean="0"/>
              <a:t> </a:t>
            </a:r>
            <a:r>
              <a:rPr lang="en-US" sz="2400" b="1" dirty="0" err="1" smtClean="0"/>
              <a:t>giao</a:t>
            </a:r>
            <a:r>
              <a:rPr lang="en-US" sz="2400" b="1" dirty="0" smtClean="0"/>
              <a:t> </a:t>
            </a:r>
            <a:r>
              <a:rPr lang="en-US" sz="2400" b="1" dirty="0" err="1" smtClean="0"/>
              <a:t>thực</a:t>
            </a:r>
            <a:r>
              <a:rPr lang="en-US" sz="2400" b="1" dirty="0" smtClean="0"/>
              <a:t> </a:t>
            </a:r>
            <a:r>
              <a:rPr lang="en-US" sz="2400" b="1" dirty="0" err="1" smtClean="0"/>
              <a:t>hiện</a:t>
            </a:r>
            <a:r>
              <a:rPr lang="en-US" sz="2400" b="1" dirty="0" smtClean="0"/>
              <a:t> </a:t>
            </a:r>
            <a:r>
              <a:rPr lang="en-US" sz="2400" b="1" dirty="0" err="1" smtClean="0"/>
              <a:t>chức</a:t>
            </a:r>
            <a:r>
              <a:rPr lang="en-US" sz="2400" b="1" dirty="0" smtClean="0"/>
              <a:t> </a:t>
            </a:r>
            <a:r>
              <a:rPr lang="en-US" sz="2400" b="1" dirty="0" err="1" smtClean="0"/>
              <a:t>năng</a:t>
            </a:r>
            <a:r>
              <a:rPr lang="en-US" sz="2400" b="1" dirty="0" smtClean="0"/>
              <a:t> </a:t>
            </a:r>
            <a:r>
              <a:rPr lang="en-US" sz="2400" b="1" dirty="0" err="1" smtClean="0"/>
              <a:t>thanh</a:t>
            </a:r>
            <a:r>
              <a:rPr lang="en-US" sz="2400" b="1" dirty="0" smtClean="0"/>
              <a:t> </a:t>
            </a:r>
            <a:r>
              <a:rPr lang="en-US" sz="2400" b="1" dirty="0" err="1" smtClean="0"/>
              <a:t>tra</a:t>
            </a:r>
            <a:r>
              <a:rPr lang="en-US" sz="2400" b="1" dirty="0" smtClean="0"/>
              <a:t> </a:t>
            </a:r>
            <a:r>
              <a:rPr lang="en-US" sz="2400" b="1" dirty="0" err="1" smtClean="0"/>
              <a:t>chuyên</a:t>
            </a:r>
            <a:r>
              <a:rPr lang="en-US" sz="2400" b="1" dirty="0" smtClean="0"/>
              <a:t> </a:t>
            </a:r>
            <a:r>
              <a:rPr lang="en-US" sz="2400" b="1" dirty="0" err="1" smtClean="0"/>
              <a:t>ngành</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a:t>
            </a:r>
            <a:r>
              <a:rPr lang="en-US" sz="2400" dirty="0" smtClean="0"/>
              <a:t>50.000.000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r>
              <a:rPr lang="en-US" sz="2400" dirty="0" smtClean="0"/>
              <a:t> </a:t>
            </a:r>
            <a:endParaRPr lang="en-US" sz="2400" dirty="0" smtClean="0"/>
          </a:p>
          <a:p>
            <a:r>
              <a:rPr lang="en-US" sz="2400" dirty="0" smtClean="0"/>
              <a:t>c</a:t>
            </a:r>
            <a:r>
              <a:rPr lang="en-US" sz="2400" dirty="0" smtClean="0"/>
              <a:t>) </a:t>
            </a:r>
            <a:r>
              <a:rPr lang="en-US" sz="2400" dirty="0" err="1" smtClean="0"/>
              <a:t>Tước</a:t>
            </a:r>
            <a:r>
              <a:rPr lang="en-US" sz="2400" dirty="0" smtClean="0"/>
              <a:t> </a:t>
            </a:r>
            <a:r>
              <a:rPr lang="en-US" sz="2400" dirty="0" err="1" smtClean="0"/>
              <a:t>quyền</a:t>
            </a:r>
            <a:r>
              <a:rPr lang="en-US" sz="2400" dirty="0" smtClean="0"/>
              <a:t> </a:t>
            </a:r>
            <a:r>
              <a:rPr lang="en-US" sz="2400" dirty="0" err="1" smtClean="0"/>
              <a:t>sử</a:t>
            </a:r>
            <a:r>
              <a:rPr lang="en-US" sz="2400" dirty="0" smtClean="0"/>
              <a:t> </a:t>
            </a:r>
            <a:r>
              <a:rPr lang="en-US" sz="2400" dirty="0" err="1" smtClean="0"/>
              <a:t>dụng</a:t>
            </a:r>
            <a:r>
              <a:rPr lang="en-US" sz="2400" dirty="0" smtClean="0"/>
              <a:t> </a:t>
            </a:r>
            <a:r>
              <a:rPr lang="en-US" sz="2400" dirty="0" err="1" smtClean="0"/>
              <a:t>giấy</a:t>
            </a:r>
            <a:r>
              <a:rPr lang="en-US" sz="2400" dirty="0" smtClean="0"/>
              <a:t> </a:t>
            </a:r>
            <a:r>
              <a:rPr lang="en-US" sz="2400" dirty="0" err="1" smtClean="0"/>
              <a:t>phép</a:t>
            </a:r>
            <a:r>
              <a:rPr lang="en-US" sz="2400" dirty="0" smtClean="0"/>
              <a:t>, </a:t>
            </a:r>
            <a:r>
              <a:rPr lang="en-US" sz="2400" dirty="0" err="1" smtClean="0"/>
              <a:t>chứng</a:t>
            </a:r>
            <a:r>
              <a:rPr lang="en-US" sz="2400" dirty="0" smtClean="0"/>
              <a:t> </a:t>
            </a:r>
            <a:r>
              <a:rPr lang="en-US" sz="2400" dirty="0" err="1" smtClean="0"/>
              <a:t>chỉ</a:t>
            </a:r>
            <a:r>
              <a:rPr lang="en-US" sz="2400" dirty="0" smtClean="0"/>
              <a:t> </a:t>
            </a:r>
            <a:r>
              <a:rPr lang="en-US" sz="2400" dirty="0" err="1" smtClean="0"/>
              <a:t>hành</a:t>
            </a:r>
            <a:r>
              <a:rPr lang="en-US" sz="2400" dirty="0" smtClean="0"/>
              <a:t> </a:t>
            </a:r>
            <a:r>
              <a:rPr lang="en-US" sz="2400" dirty="0" err="1" smtClean="0"/>
              <a:t>nghề</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 </a:t>
            </a:r>
            <a:r>
              <a:rPr lang="en-US" sz="2400" dirty="0" err="1" smtClean="0"/>
              <a:t>hoặc</a:t>
            </a:r>
            <a:r>
              <a:rPr lang="en-US" sz="2400" dirty="0" smtClean="0"/>
              <a:t> </a:t>
            </a:r>
            <a:r>
              <a:rPr lang="en-US" sz="2400" dirty="0" err="1" smtClean="0"/>
              <a:t>đình</a:t>
            </a:r>
            <a:r>
              <a:rPr lang="en-US" sz="2400" dirty="0" smtClean="0"/>
              <a:t> </a:t>
            </a:r>
            <a:r>
              <a:rPr lang="en-US" sz="2400" dirty="0" err="1" smtClean="0"/>
              <a:t>chỉ</a:t>
            </a:r>
            <a:r>
              <a:rPr lang="en-US" sz="2400" dirty="0" smtClean="0"/>
              <a:t> </a:t>
            </a:r>
            <a:r>
              <a:rPr lang="en-US" sz="2400" dirty="0" err="1" smtClean="0"/>
              <a:t>hoạt</a:t>
            </a:r>
            <a:r>
              <a:rPr lang="en-US" sz="2400" dirty="0" smtClean="0"/>
              <a:t> </a:t>
            </a:r>
            <a:r>
              <a:rPr lang="en-US" sz="2400" dirty="0" err="1" smtClean="0"/>
              <a:t>động</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a:t>
            </a:r>
          </a:p>
          <a:p>
            <a:r>
              <a:rPr lang="en-US" sz="2400" dirty="0" smtClean="0"/>
              <a:t>d) </a:t>
            </a:r>
            <a:r>
              <a:rPr lang="en-US" sz="2400" dirty="0" err="1" smtClean="0"/>
              <a:t>Tịch</a:t>
            </a:r>
            <a:r>
              <a:rPr lang="en-US" sz="2400" dirty="0" smtClean="0"/>
              <a:t> </a:t>
            </a:r>
            <a:r>
              <a:rPr lang="en-US" sz="2400" dirty="0" err="1" smtClean="0"/>
              <a:t>thu</a:t>
            </a:r>
            <a:r>
              <a:rPr lang="en-US" sz="2400" dirty="0" smtClean="0"/>
              <a:t> tang </a:t>
            </a:r>
            <a:r>
              <a:rPr lang="en-US" sz="2400" dirty="0" err="1" smtClean="0"/>
              <a:t>vật</a:t>
            </a:r>
            <a:r>
              <a:rPr lang="en-US" sz="2400" dirty="0" smtClean="0"/>
              <a:t>, </a:t>
            </a:r>
            <a:r>
              <a:rPr lang="en-US" sz="2400" dirty="0" err="1" smtClean="0"/>
              <a:t>phương</a:t>
            </a:r>
            <a:r>
              <a:rPr lang="en-US" sz="2400" dirty="0" smtClean="0"/>
              <a:t> </a:t>
            </a:r>
            <a:r>
              <a:rPr lang="en-US" sz="2400" dirty="0" err="1" smtClean="0"/>
              <a:t>tiện</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a:t>
            </a:r>
          </a:p>
          <a:p>
            <a:r>
              <a:rPr lang="en-US" sz="2400" b="1" dirty="0" smtClean="0"/>
              <a:t>4. </a:t>
            </a:r>
            <a:r>
              <a:rPr lang="en-US" sz="2400" b="1" dirty="0" err="1" smtClean="0"/>
              <a:t>Trưởng</a:t>
            </a:r>
            <a:r>
              <a:rPr lang="en-US" sz="2400" b="1" dirty="0" smtClean="0"/>
              <a:t> </a:t>
            </a:r>
            <a:r>
              <a:rPr lang="en-US" sz="2400" b="1" dirty="0" err="1" smtClean="0"/>
              <a:t>đoàn</a:t>
            </a:r>
            <a:r>
              <a:rPr lang="en-US" sz="2400" b="1" dirty="0" smtClean="0"/>
              <a:t> </a:t>
            </a:r>
            <a:r>
              <a:rPr lang="en-US" sz="2400" b="1" dirty="0" err="1" smtClean="0"/>
              <a:t>thanh</a:t>
            </a:r>
            <a:r>
              <a:rPr lang="en-US" sz="2400" b="1" dirty="0" smtClean="0"/>
              <a:t> </a:t>
            </a:r>
            <a:r>
              <a:rPr lang="en-US" sz="2400" b="1" dirty="0" err="1" smtClean="0"/>
              <a:t>tra</a:t>
            </a:r>
            <a:r>
              <a:rPr lang="en-US" sz="2400" b="1" dirty="0" smtClean="0"/>
              <a:t> </a:t>
            </a:r>
            <a:r>
              <a:rPr lang="en-US" sz="2400" b="1" dirty="0" err="1" smtClean="0"/>
              <a:t>chuyên</a:t>
            </a:r>
            <a:r>
              <a:rPr lang="en-US" sz="2400" b="1" dirty="0" smtClean="0"/>
              <a:t> </a:t>
            </a:r>
            <a:r>
              <a:rPr lang="en-US" sz="2400" b="1" dirty="0" err="1" smtClean="0"/>
              <a:t>ngành</a:t>
            </a:r>
            <a:r>
              <a:rPr lang="en-US" sz="2400" b="1" dirty="0" smtClean="0"/>
              <a:t> </a:t>
            </a:r>
            <a:r>
              <a:rPr lang="en-US" sz="2400" b="1" dirty="0" err="1" smtClean="0"/>
              <a:t>cấp</a:t>
            </a:r>
            <a:r>
              <a:rPr lang="en-US" sz="2400" b="1" dirty="0" smtClean="0"/>
              <a:t> </a:t>
            </a:r>
            <a:r>
              <a:rPr lang="en-US" sz="2400" b="1" dirty="0" err="1" smtClean="0"/>
              <a:t>bộ</a:t>
            </a:r>
            <a:r>
              <a:rPr lang="en-US" sz="2400" b="1" dirty="0" smtClean="0"/>
              <a:t> </a:t>
            </a:r>
            <a:r>
              <a:rPr lang="en-US" sz="2400" b="1" dirty="0" err="1" smtClean="0"/>
              <a:t>có</a:t>
            </a:r>
            <a:r>
              <a:rPr lang="en-US" sz="2400" b="1" dirty="0" smtClean="0"/>
              <a:t> </a:t>
            </a:r>
            <a:r>
              <a:rPr lang="en-US" sz="2400" b="1" dirty="0" err="1" smtClean="0"/>
              <a:t>quyền</a:t>
            </a:r>
            <a:r>
              <a:rPr lang="en-US" sz="2400"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smtClean="0"/>
              <a:t>35.000.000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r>
              <a:rPr lang="en-US" sz="2400" dirty="0" smtClean="0"/>
              <a:t>c) </a:t>
            </a:r>
            <a:r>
              <a:rPr lang="en-US" sz="2400" dirty="0" err="1" smtClean="0"/>
              <a:t>Tước</a:t>
            </a:r>
            <a:r>
              <a:rPr lang="en-US" sz="2400" dirty="0" smtClean="0"/>
              <a:t> </a:t>
            </a:r>
            <a:r>
              <a:rPr lang="en-US" sz="2400" dirty="0" err="1" smtClean="0"/>
              <a:t>quyền</a:t>
            </a:r>
            <a:r>
              <a:rPr lang="en-US" sz="2400" dirty="0" smtClean="0"/>
              <a:t> </a:t>
            </a:r>
            <a:r>
              <a:rPr lang="en-US" sz="2400" dirty="0" err="1" smtClean="0"/>
              <a:t>sử</a:t>
            </a:r>
            <a:r>
              <a:rPr lang="en-US" sz="2400" dirty="0" smtClean="0"/>
              <a:t> </a:t>
            </a:r>
            <a:r>
              <a:rPr lang="en-US" sz="2400" dirty="0" err="1" smtClean="0"/>
              <a:t>dụng</a:t>
            </a:r>
            <a:r>
              <a:rPr lang="en-US" sz="2400" dirty="0" smtClean="0"/>
              <a:t> </a:t>
            </a:r>
            <a:r>
              <a:rPr lang="en-US" sz="2400" dirty="0" err="1" smtClean="0"/>
              <a:t>giấy</a:t>
            </a:r>
            <a:r>
              <a:rPr lang="en-US" sz="2400" dirty="0" smtClean="0"/>
              <a:t> </a:t>
            </a:r>
            <a:r>
              <a:rPr lang="en-US" sz="2400" dirty="0" err="1" smtClean="0"/>
              <a:t>phép</a:t>
            </a:r>
            <a:r>
              <a:rPr lang="en-US" sz="2400" dirty="0" smtClean="0"/>
              <a:t>, </a:t>
            </a:r>
            <a:r>
              <a:rPr lang="en-US" sz="2400" dirty="0" err="1" smtClean="0"/>
              <a:t>chứng</a:t>
            </a:r>
            <a:r>
              <a:rPr lang="en-US" sz="2400" dirty="0" smtClean="0"/>
              <a:t> </a:t>
            </a:r>
            <a:r>
              <a:rPr lang="en-US" sz="2400" dirty="0" err="1" smtClean="0"/>
              <a:t>chỉ</a:t>
            </a:r>
            <a:r>
              <a:rPr lang="en-US" sz="2400" dirty="0" smtClean="0"/>
              <a:t> </a:t>
            </a:r>
            <a:r>
              <a:rPr lang="en-US" sz="2400" dirty="0" err="1" smtClean="0"/>
              <a:t>hành</a:t>
            </a:r>
            <a:r>
              <a:rPr lang="en-US" sz="2400" dirty="0" smtClean="0"/>
              <a:t> </a:t>
            </a:r>
            <a:r>
              <a:rPr lang="en-US" sz="2400" dirty="0" err="1" smtClean="0"/>
              <a:t>nghề</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 </a:t>
            </a:r>
            <a:r>
              <a:rPr lang="en-US" sz="2400" dirty="0" err="1" smtClean="0"/>
              <a:t>hoặc</a:t>
            </a:r>
            <a:r>
              <a:rPr lang="en-US" sz="2400" dirty="0" smtClean="0"/>
              <a:t> </a:t>
            </a:r>
            <a:r>
              <a:rPr lang="en-US" sz="2400" dirty="0" err="1" smtClean="0"/>
              <a:t>đình</a:t>
            </a:r>
            <a:r>
              <a:rPr lang="en-US" sz="2400" dirty="0" smtClean="0"/>
              <a:t> </a:t>
            </a:r>
            <a:r>
              <a:rPr lang="en-US" sz="2400" dirty="0" err="1" smtClean="0"/>
              <a:t>chỉ</a:t>
            </a:r>
            <a:r>
              <a:rPr lang="en-US" sz="2400" dirty="0" smtClean="0"/>
              <a:t> </a:t>
            </a:r>
            <a:r>
              <a:rPr lang="en-US" sz="2400" dirty="0" err="1" smtClean="0"/>
              <a:t>hoạt</a:t>
            </a:r>
            <a:r>
              <a:rPr lang="en-US" sz="2400" dirty="0" smtClean="0"/>
              <a:t> </a:t>
            </a:r>
            <a:r>
              <a:rPr lang="en-US" sz="2400" dirty="0" err="1" smtClean="0"/>
              <a:t>động</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a:t>
            </a:r>
          </a:p>
          <a:p>
            <a:r>
              <a:rPr lang="en-US" sz="2400" dirty="0" smtClean="0"/>
              <a:t>d) </a:t>
            </a:r>
            <a:r>
              <a:rPr lang="en-US" sz="2400" dirty="0" err="1" smtClean="0"/>
              <a:t>Tịch</a:t>
            </a:r>
            <a:r>
              <a:rPr lang="en-US" sz="2400" dirty="0" smtClean="0"/>
              <a:t> </a:t>
            </a:r>
            <a:r>
              <a:rPr lang="en-US" sz="2400" dirty="0" err="1" smtClean="0"/>
              <a:t>thu</a:t>
            </a:r>
            <a:r>
              <a:rPr lang="en-US" sz="2400" dirty="0" smtClean="0"/>
              <a:t> tang </a:t>
            </a:r>
            <a:r>
              <a:rPr lang="en-US" sz="2400" dirty="0" err="1" smtClean="0"/>
              <a:t>vật</a:t>
            </a:r>
            <a:r>
              <a:rPr lang="en-US" sz="2400" dirty="0" smtClean="0"/>
              <a:t>, </a:t>
            </a:r>
            <a:r>
              <a:rPr lang="en-US" sz="2400" dirty="0" err="1" smtClean="0"/>
              <a:t>phương</a:t>
            </a:r>
            <a:r>
              <a:rPr lang="en-US" sz="2400" dirty="0" smtClean="0"/>
              <a:t> </a:t>
            </a:r>
            <a:r>
              <a:rPr lang="en-US" sz="2400" dirty="0" err="1" smtClean="0"/>
              <a:t>tiện</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có</a:t>
            </a:r>
            <a:r>
              <a:rPr lang="en-US" sz="2400" dirty="0" smtClean="0"/>
              <a:t> </a:t>
            </a:r>
            <a:r>
              <a:rPr lang="en-US" sz="2400" dirty="0" err="1" smtClean="0"/>
              <a:t>giá</a:t>
            </a:r>
            <a:r>
              <a:rPr lang="en-US" sz="2400" dirty="0" smtClean="0"/>
              <a:t> </a:t>
            </a:r>
            <a:r>
              <a:rPr lang="en-US" sz="2400" dirty="0" err="1" smtClean="0"/>
              <a:t>trị</a:t>
            </a:r>
            <a:r>
              <a:rPr lang="en-US" sz="2400" dirty="0" smtClean="0"/>
              <a:t> </a:t>
            </a:r>
            <a:r>
              <a:rPr lang="en-US" sz="2400" dirty="0" err="1" smtClean="0"/>
              <a:t>không</a:t>
            </a:r>
            <a:r>
              <a:rPr lang="en-US" sz="2400" dirty="0" smtClean="0"/>
              <a:t> </a:t>
            </a:r>
            <a:r>
              <a:rPr lang="en-US" sz="2400" dirty="0" err="1" smtClean="0"/>
              <a:t>vượt</a:t>
            </a:r>
            <a:r>
              <a:rPr lang="en-US" sz="2400" dirty="0" smtClean="0"/>
              <a:t> </a:t>
            </a:r>
            <a:r>
              <a:rPr lang="en-US" sz="2400" dirty="0" err="1" smtClean="0"/>
              <a:t>quá</a:t>
            </a:r>
            <a:r>
              <a:rPr lang="en-US" sz="2400" dirty="0" smtClean="0"/>
              <a:t> </a:t>
            </a:r>
            <a:r>
              <a:rPr lang="en-US" sz="2400" dirty="0" err="1" smtClean="0"/>
              <a:t>mức</a:t>
            </a:r>
            <a:r>
              <a:rPr lang="en-US" sz="2400" dirty="0" smtClean="0"/>
              <a:t> </a:t>
            </a:r>
            <a:r>
              <a:rPr lang="en-US" sz="2400" dirty="0" err="1" smtClean="0"/>
              <a:t>tiền</a:t>
            </a:r>
            <a:r>
              <a:rPr lang="en-US" sz="2400" dirty="0" smtClean="0"/>
              <a:t> </a:t>
            </a:r>
            <a:r>
              <a:rPr lang="en-US" sz="2400" dirty="0" err="1" smtClean="0"/>
              <a:t>phạt</a:t>
            </a:r>
            <a:r>
              <a:rPr lang="en-US" sz="2400" dirty="0" smtClean="0"/>
              <a:t> </a:t>
            </a:r>
            <a:r>
              <a:rPr lang="en-US" sz="2400" dirty="0" err="1" smtClean="0"/>
              <a:t>được</a:t>
            </a:r>
            <a:r>
              <a:rPr lang="en-US" sz="2400" dirty="0" smtClean="0"/>
              <a:t> </a:t>
            </a:r>
            <a:r>
              <a:rPr lang="en-US" sz="2400" dirty="0" err="1" smtClean="0"/>
              <a:t>quy</a:t>
            </a:r>
            <a:r>
              <a:rPr lang="en-US" sz="2400" dirty="0" smtClean="0"/>
              <a:t> </a:t>
            </a:r>
            <a:r>
              <a:rPr lang="en-US" sz="2400" dirty="0" err="1" smtClean="0"/>
              <a:t>định</a:t>
            </a:r>
            <a:r>
              <a:rPr lang="en-US" sz="2400" dirty="0" smtClean="0"/>
              <a:t> </a:t>
            </a:r>
            <a:r>
              <a:rPr lang="en-US" sz="2400" dirty="0" err="1" smtClean="0"/>
              <a:t>tại</a:t>
            </a:r>
            <a:r>
              <a:rPr lang="en-US" sz="2400" dirty="0" smtClean="0"/>
              <a:t> </a:t>
            </a:r>
            <a:r>
              <a:rPr lang="en-US" sz="2400" dirty="0" err="1" smtClean="0"/>
              <a:t>điểm</a:t>
            </a:r>
            <a:r>
              <a:rPr lang="en-US" sz="2400" dirty="0" smtClean="0"/>
              <a:t> b </a:t>
            </a:r>
            <a:r>
              <a:rPr lang="en-US" sz="2400" dirty="0" err="1" smtClean="0"/>
              <a:t>khoản</a:t>
            </a:r>
            <a:r>
              <a:rPr lang="en-US" sz="2400" dirty="0" smtClean="0"/>
              <a:t> </a:t>
            </a:r>
            <a:r>
              <a:rPr lang="en-US" sz="2400" dirty="0" err="1" smtClean="0"/>
              <a:t>này</a:t>
            </a:r>
            <a:r>
              <a:rPr lang="en-US" sz="2400" dirty="0" smtClean="0"/>
              <a:t>;</a:t>
            </a:r>
          </a:p>
          <a:p>
            <a:endParaRPr lang="en-US" sz="2400" dirty="0" smtClean="0"/>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
        <p:nvSpPr>
          <p:cNvPr id="11" name="Rectangle 10"/>
          <p:cNvSpPr/>
          <p:nvPr/>
        </p:nvSpPr>
        <p:spPr>
          <a:xfrm>
            <a:off x="838200" y="152400"/>
            <a:ext cx="10591800" cy="461665"/>
          </a:xfrm>
          <a:prstGeom prst="rect">
            <a:avLst/>
          </a:prstGeom>
        </p:spPr>
        <p:txBody>
          <a:bodyPr wrap="square">
            <a:spAutoFit/>
          </a:bodyPr>
          <a:lstStyle/>
          <a:p>
            <a:pPr lvl="0"/>
            <a:r>
              <a:rPr lang="en-US" sz="2400" b="1" dirty="0" err="1" smtClean="0">
                <a:solidFill>
                  <a:prstClr val="black"/>
                </a:solidFill>
              </a:rPr>
              <a:t>Điều</a:t>
            </a:r>
            <a:r>
              <a:rPr lang="en-US" sz="2400" b="1" dirty="0" smtClean="0">
                <a:solidFill>
                  <a:prstClr val="black"/>
                </a:solidFill>
              </a:rPr>
              <a:t> 104. </a:t>
            </a:r>
            <a:r>
              <a:rPr lang="en-US" sz="2400" b="1" dirty="0" err="1" smtClean="0">
                <a:solidFill>
                  <a:prstClr val="black"/>
                </a:solidFill>
              </a:rPr>
              <a:t>Thẩm</a:t>
            </a:r>
            <a:r>
              <a:rPr lang="en-US" sz="2400" b="1" dirty="0" smtClean="0">
                <a:solidFill>
                  <a:prstClr val="black"/>
                </a:solidFill>
              </a:rPr>
              <a:t> </a:t>
            </a:r>
            <a:r>
              <a:rPr lang="en-US" sz="2400" b="1" dirty="0" err="1" smtClean="0">
                <a:solidFill>
                  <a:prstClr val="black"/>
                </a:solidFill>
              </a:rPr>
              <a:t>quyền</a:t>
            </a:r>
            <a:r>
              <a:rPr lang="en-US" sz="2400" b="1" dirty="0" smtClean="0">
                <a:solidFill>
                  <a:prstClr val="black"/>
                </a:solidFill>
              </a:rPr>
              <a:t> </a:t>
            </a:r>
            <a:r>
              <a:rPr lang="en-US" sz="2400" b="1" dirty="0" err="1" smtClean="0">
                <a:solidFill>
                  <a:prstClr val="black"/>
                </a:solidFill>
              </a:rPr>
              <a:t>xử</a:t>
            </a:r>
            <a:r>
              <a:rPr lang="en-US" sz="2400" b="1" dirty="0" smtClean="0">
                <a:solidFill>
                  <a:prstClr val="black"/>
                </a:solidFill>
              </a:rPr>
              <a:t> </a:t>
            </a:r>
            <a:r>
              <a:rPr lang="en-US" sz="2400" b="1" dirty="0" err="1" smtClean="0">
                <a:solidFill>
                  <a:prstClr val="black"/>
                </a:solidFill>
              </a:rPr>
              <a:t>phạt</a:t>
            </a:r>
            <a:r>
              <a:rPr lang="en-US" sz="2400" b="1" dirty="0" smtClean="0">
                <a:solidFill>
                  <a:prstClr val="black"/>
                </a:solidFill>
              </a:rPr>
              <a:t> </a:t>
            </a:r>
            <a:r>
              <a:rPr lang="en-US" sz="2400" b="1" dirty="0" err="1" smtClean="0">
                <a:solidFill>
                  <a:prstClr val="black"/>
                </a:solidFill>
              </a:rPr>
              <a:t>của</a:t>
            </a:r>
            <a:r>
              <a:rPr lang="en-US" sz="2400" b="1" dirty="0" smtClean="0">
                <a:solidFill>
                  <a:prstClr val="black"/>
                </a:solidFill>
              </a:rPr>
              <a:t> </a:t>
            </a:r>
            <a:r>
              <a:rPr lang="en-US" sz="2400" b="1" dirty="0" err="1" smtClean="0">
                <a:solidFill>
                  <a:prstClr val="black"/>
                </a:solidFill>
              </a:rPr>
              <a:t>Thanh</a:t>
            </a:r>
            <a:r>
              <a:rPr lang="en-US" sz="2400" b="1" dirty="0" smtClean="0">
                <a:solidFill>
                  <a:prstClr val="black"/>
                </a:solidFill>
              </a:rPr>
              <a:t> </a:t>
            </a:r>
            <a:r>
              <a:rPr lang="en-US" sz="2400" b="1" dirty="0" err="1" smtClean="0">
                <a:solidFill>
                  <a:prstClr val="black"/>
                </a:solidFill>
              </a:rPr>
              <a:t>tra</a:t>
            </a:r>
            <a:endParaRPr lang="en-US" sz="2400" dirty="0" smtClean="0">
              <a:solidFill>
                <a:prstClr val="black"/>
              </a:solidFill>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en-US" sz="2000" b="1" dirty="0" smtClean="0"/>
          </a:p>
          <a:p>
            <a:pPr algn="ctr"/>
            <a:r>
              <a:rPr lang="en-US" sz="2000" b="1" dirty="0" err="1" smtClean="0"/>
              <a:t>Điều</a:t>
            </a:r>
            <a:r>
              <a:rPr lang="en-US" sz="2000" b="1" dirty="0" smtClean="0"/>
              <a:t> </a:t>
            </a:r>
            <a:r>
              <a:rPr lang="en-US" sz="2000" b="1" dirty="0" smtClean="0"/>
              <a:t>105. </a:t>
            </a:r>
            <a:r>
              <a:rPr lang="en-US" sz="2000" b="1" dirty="0" err="1" smtClean="0"/>
              <a:t>Thẩm</a:t>
            </a:r>
            <a:r>
              <a:rPr lang="en-US" sz="2000" b="1" dirty="0" smtClean="0"/>
              <a:t> </a:t>
            </a:r>
            <a:r>
              <a:rPr lang="en-US" sz="2000" b="1" dirty="0" err="1" smtClean="0"/>
              <a:t>quyền</a:t>
            </a:r>
            <a:r>
              <a:rPr lang="en-US" sz="2000" b="1" dirty="0" smtClean="0"/>
              <a:t> </a:t>
            </a:r>
            <a:r>
              <a:rPr lang="en-US" sz="2000" b="1" dirty="0" err="1" smtClean="0"/>
              <a:t>xử</a:t>
            </a:r>
            <a:r>
              <a:rPr lang="en-US" sz="2000" b="1" dirty="0" smtClean="0"/>
              <a:t> </a:t>
            </a:r>
            <a:r>
              <a:rPr lang="en-US" sz="2000" b="1" dirty="0" err="1" smtClean="0"/>
              <a:t>phạt</a:t>
            </a:r>
            <a:r>
              <a:rPr lang="en-US" sz="2000" b="1" dirty="0" smtClean="0"/>
              <a:t> </a:t>
            </a:r>
            <a:r>
              <a:rPr lang="en-US" sz="2000" b="1" dirty="0" err="1" smtClean="0"/>
              <a:t>của</a:t>
            </a:r>
            <a:r>
              <a:rPr lang="en-US" sz="2000" b="1" dirty="0" smtClean="0"/>
              <a:t> </a:t>
            </a:r>
            <a:r>
              <a:rPr lang="en-US" sz="2000" b="1" dirty="0" err="1" smtClean="0"/>
              <a:t>Quản</a:t>
            </a:r>
            <a:r>
              <a:rPr lang="en-US" sz="2000" b="1" dirty="0" smtClean="0"/>
              <a:t> </a:t>
            </a:r>
            <a:r>
              <a:rPr lang="en-US" sz="2000" b="1" dirty="0" err="1" smtClean="0"/>
              <a:t>lý</a:t>
            </a:r>
            <a:r>
              <a:rPr lang="en-US" sz="2000" b="1" dirty="0" smtClean="0"/>
              <a:t> </a:t>
            </a:r>
            <a:r>
              <a:rPr lang="en-US" sz="2000" b="1" dirty="0" err="1" smtClean="0"/>
              <a:t>thị</a:t>
            </a:r>
            <a:r>
              <a:rPr lang="en-US" sz="2000" b="1" dirty="0" smtClean="0"/>
              <a:t> </a:t>
            </a:r>
            <a:r>
              <a:rPr lang="en-US" sz="2000" b="1" dirty="0" err="1" smtClean="0"/>
              <a:t>trường</a:t>
            </a:r>
            <a:endParaRPr lang="en-US" sz="2000" dirty="0" smtClean="0"/>
          </a:p>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09600" y="685800"/>
            <a:ext cx="11277600" cy="7227941"/>
          </a:xfrm>
          <a:prstGeom prst="rect">
            <a:avLst/>
          </a:prstGeom>
          <a:noFill/>
        </p:spPr>
        <p:txBody>
          <a:bodyPr wrap="square" rtlCol="0">
            <a:spAutoFit/>
          </a:bodyPr>
          <a:lstStyle/>
          <a:p>
            <a:pPr>
              <a:lnSpc>
                <a:spcPct val="150000"/>
              </a:lnSpc>
            </a:pPr>
            <a:r>
              <a:rPr lang="en-US" sz="2400" b="1" dirty="0" smtClean="0"/>
              <a:t>1</a:t>
            </a:r>
            <a:r>
              <a:rPr lang="en-US" sz="2400" b="1" dirty="0" smtClean="0"/>
              <a:t>. </a:t>
            </a:r>
            <a:r>
              <a:rPr lang="en-US" sz="2400" b="1" dirty="0" err="1" smtClean="0"/>
              <a:t>Kiểm</a:t>
            </a:r>
            <a:r>
              <a:rPr lang="en-US" sz="2400" b="1" dirty="0" smtClean="0"/>
              <a:t> </a:t>
            </a:r>
            <a:r>
              <a:rPr lang="en-US" sz="2400" b="1" dirty="0" err="1" smtClean="0"/>
              <a:t>soát</a:t>
            </a:r>
            <a:r>
              <a:rPr lang="en-US" sz="2400" b="1" dirty="0" smtClean="0"/>
              <a:t> </a:t>
            </a:r>
            <a:r>
              <a:rPr lang="en-US" sz="2400" b="1" dirty="0" err="1" smtClean="0"/>
              <a:t>viên</a:t>
            </a:r>
            <a:r>
              <a:rPr lang="en-US" sz="2400" b="1" dirty="0" smtClean="0"/>
              <a:t> </a:t>
            </a:r>
            <a:r>
              <a:rPr lang="en-US" sz="2400" b="1" dirty="0" err="1" smtClean="0"/>
              <a:t>thị</a:t>
            </a:r>
            <a:r>
              <a:rPr lang="en-US" sz="2400" b="1" dirty="0" smtClean="0"/>
              <a:t> </a:t>
            </a:r>
            <a:r>
              <a:rPr lang="en-US" sz="2400" b="1" dirty="0" err="1" smtClean="0"/>
              <a:t>trường</a:t>
            </a:r>
            <a:r>
              <a:rPr lang="en-US" sz="2400" b="1" dirty="0" smtClean="0"/>
              <a:t> </a:t>
            </a:r>
            <a:r>
              <a:rPr lang="en-US" sz="2400" b="1" dirty="0" err="1" smtClean="0"/>
              <a:t>đang</a:t>
            </a:r>
            <a:r>
              <a:rPr lang="en-US" sz="2400" b="1" dirty="0" smtClean="0"/>
              <a:t> </a:t>
            </a:r>
            <a:r>
              <a:rPr lang="en-US" sz="2400" b="1" dirty="0" err="1" smtClean="0"/>
              <a:t>thi</a:t>
            </a:r>
            <a:r>
              <a:rPr lang="en-US" sz="2400" b="1" dirty="0" smtClean="0"/>
              <a:t> </a:t>
            </a:r>
            <a:r>
              <a:rPr lang="en-US" sz="2400" b="1" dirty="0" err="1" smtClean="0"/>
              <a:t>hành</a:t>
            </a:r>
            <a:r>
              <a:rPr lang="en-US" sz="2400" b="1" dirty="0" smtClean="0"/>
              <a:t> </a:t>
            </a:r>
            <a:r>
              <a:rPr lang="en-US" sz="2400" b="1" dirty="0" err="1" smtClean="0"/>
              <a:t>công</a:t>
            </a:r>
            <a:r>
              <a:rPr lang="en-US" sz="2400" b="1" dirty="0" smtClean="0"/>
              <a:t> </a:t>
            </a:r>
            <a:r>
              <a:rPr lang="en-US" sz="2400" b="1" dirty="0" err="1" smtClean="0"/>
              <a:t>vụ</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pPr>
              <a:lnSpc>
                <a:spcPct val="150000"/>
              </a:lnSpc>
            </a:pPr>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pPr>
              <a:lnSpc>
                <a:spcPct val="150000"/>
              </a:lnSpc>
            </a:pPr>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500.000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a:t>
            </a:r>
            <a:r>
              <a:rPr lang="en-US" sz="2400" dirty="0" smtClean="0"/>
              <a:t>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pPr>
              <a:lnSpc>
                <a:spcPct val="150000"/>
              </a:lnSpc>
            </a:pPr>
            <a:r>
              <a:rPr lang="en-US" sz="2400" b="1" dirty="0" smtClean="0"/>
              <a:t>2. </a:t>
            </a:r>
            <a:r>
              <a:rPr lang="en-US" sz="2400" b="1" dirty="0" err="1" smtClean="0"/>
              <a:t>Đội</a:t>
            </a:r>
            <a:r>
              <a:rPr lang="en-US" sz="2400" b="1" dirty="0" smtClean="0"/>
              <a:t> </a:t>
            </a:r>
            <a:r>
              <a:rPr lang="en-US" sz="2400" b="1" dirty="0" err="1" smtClean="0"/>
              <a:t>trưởng</a:t>
            </a:r>
            <a:r>
              <a:rPr lang="en-US" sz="2400" b="1" dirty="0" smtClean="0"/>
              <a:t> </a:t>
            </a:r>
            <a:r>
              <a:rPr lang="en-US" sz="2400" b="1" dirty="0" err="1" smtClean="0"/>
              <a:t>Đội</a:t>
            </a:r>
            <a:r>
              <a:rPr lang="en-US" sz="2400" b="1" dirty="0" smtClean="0"/>
              <a:t> </a:t>
            </a:r>
            <a:r>
              <a:rPr lang="en-US" sz="2400" b="1" dirty="0" err="1" smtClean="0"/>
              <a:t>Quản</a:t>
            </a:r>
            <a:r>
              <a:rPr lang="en-US" sz="2400" b="1" dirty="0" smtClean="0"/>
              <a:t> </a:t>
            </a:r>
            <a:r>
              <a:rPr lang="en-US" sz="2400" b="1" dirty="0" err="1" smtClean="0"/>
              <a:t>lý</a:t>
            </a:r>
            <a:r>
              <a:rPr lang="en-US" sz="2400" b="1" dirty="0" smtClean="0"/>
              <a:t> </a:t>
            </a:r>
            <a:r>
              <a:rPr lang="en-US" sz="2400" b="1" dirty="0" err="1" smtClean="0"/>
              <a:t>thị</a:t>
            </a:r>
            <a:r>
              <a:rPr lang="en-US" sz="2400" b="1" dirty="0" smtClean="0"/>
              <a:t> </a:t>
            </a:r>
            <a:r>
              <a:rPr lang="en-US" sz="2400" b="1" dirty="0" err="1" smtClean="0"/>
              <a:t>trường</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pPr>
              <a:lnSpc>
                <a:spcPct val="150000"/>
              </a:lnSpc>
            </a:pPr>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pPr>
              <a:lnSpc>
                <a:spcPct val="150000"/>
              </a:lnSpc>
            </a:pPr>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25.000.000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a:t>
            </a:r>
            <a:r>
              <a:rPr lang="en-US" sz="2400" dirty="0" smtClean="0"/>
              <a:t>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pPr>
              <a:lnSpc>
                <a:spcPct val="150000"/>
              </a:lnSpc>
            </a:pPr>
            <a:r>
              <a:rPr lang="en-US" sz="2400" dirty="0" smtClean="0"/>
              <a:t>c</a:t>
            </a:r>
            <a:r>
              <a:rPr lang="en-US" sz="2400" dirty="0" smtClean="0"/>
              <a:t>) </a:t>
            </a:r>
            <a:r>
              <a:rPr lang="en-US" sz="2400" dirty="0" err="1" smtClean="0"/>
              <a:t>Tịch</a:t>
            </a:r>
            <a:r>
              <a:rPr lang="en-US" sz="2400" dirty="0" smtClean="0"/>
              <a:t> </a:t>
            </a:r>
            <a:r>
              <a:rPr lang="en-US" sz="2400" dirty="0" err="1" smtClean="0"/>
              <a:t>thu</a:t>
            </a:r>
            <a:r>
              <a:rPr lang="en-US" sz="2400" dirty="0" smtClean="0"/>
              <a:t> tang </a:t>
            </a:r>
            <a:r>
              <a:rPr lang="en-US" sz="2400" dirty="0" err="1" smtClean="0"/>
              <a:t>vật</a:t>
            </a:r>
            <a:r>
              <a:rPr lang="en-US" sz="2400" dirty="0" smtClean="0"/>
              <a:t>, </a:t>
            </a:r>
            <a:r>
              <a:rPr lang="en-US" sz="2400" dirty="0" err="1" smtClean="0"/>
              <a:t>phương</a:t>
            </a:r>
            <a:r>
              <a:rPr lang="en-US" sz="2400" dirty="0" smtClean="0"/>
              <a:t> </a:t>
            </a:r>
            <a:r>
              <a:rPr lang="en-US" sz="2400" dirty="0" err="1" smtClean="0"/>
              <a:t>tiện</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có</a:t>
            </a:r>
            <a:r>
              <a:rPr lang="en-US" sz="2400" dirty="0" smtClean="0"/>
              <a:t> </a:t>
            </a:r>
            <a:r>
              <a:rPr lang="en-US" sz="2400" dirty="0" err="1" smtClean="0"/>
              <a:t>giá</a:t>
            </a:r>
            <a:r>
              <a:rPr lang="en-US" sz="2400" dirty="0" smtClean="0"/>
              <a:t> </a:t>
            </a:r>
            <a:r>
              <a:rPr lang="en-US" sz="2400" dirty="0" err="1" smtClean="0"/>
              <a:t>trị</a:t>
            </a:r>
            <a:r>
              <a:rPr lang="en-US" sz="2400" dirty="0" smtClean="0"/>
              <a:t> </a:t>
            </a:r>
            <a:r>
              <a:rPr lang="en-US" sz="2400" dirty="0" err="1" smtClean="0"/>
              <a:t>không</a:t>
            </a:r>
            <a:r>
              <a:rPr lang="en-US" sz="2400" dirty="0" smtClean="0"/>
              <a:t> </a:t>
            </a:r>
            <a:r>
              <a:rPr lang="en-US" sz="2400" dirty="0" err="1" smtClean="0"/>
              <a:t>vượt</a:t>
            </a:r>
            <a:r>
              <a:rPr lang="en-US" sz="2400" dirty="0" smtClean="0"/>
              <a:t> </a:t>
            </a:r>
            <a:r>
              <a:rPr lang="en-US" sz="2400" dirty="0" err="1" smtClean="0"/>
              <a:t>quá</a:t>
            </a:r>
            <a:r>
              <a:rPr lang="en-US" sz="2400" dirty="0" smtClean="0"/>
              <a:t> </a:t>
            </a:r>
            <a:r>
              <a:rPr lang="en-US" sz="2400" dirty="0" err="1" smtClean="0"/>
              <a:t>mức</a:t>
            </a:r>
            <a:r>
              <a:rPr lang="en-US" sz="2400" dirty="0" smtClean="0"/>
              <a:t> </a:t>
            </a:r>
            <a:r>
              <a:rPr lang="en-US" sz="2400" dirty="0" err="1" smtClean="0"/>
              <a:t>tiền</a:t>
            </a:r>
            <a:r>
              <a:rPr lang="en-US" sz="2400" dirty="0" smtClean="0"/>
              <a:t> </a:t>
            </a:r>
            <a:r>
              <a:rPr lang="en-US" sz="2400" dirty="0" err="1" smtClean="0"/>
              <a:t>phạt</a:t>
            </a:r>
            <a:r>
              <a:rPr lang="en-US" sz="2400" dirty="0" smtClean="0"/>
              <a:t> </a:t>
            </a:r>
            <a:r>
              <a:rPr lang="en-US" sz="2400" dirty="0" err="1" smtClean="0"/>
              <a:t>được</a:t>
            </a:r>
            <a:r>
              <a:rPr lang="en-US" sz="2400" dirty="0" smtClean="0"/>
              <a:t> </a:t>
            </a:r>
            <a:r>
              <a:rPr lang="en-US" sz="2400" dirty="0" err="1" smtClean="0"/>
              <a:t>quy</a:t>
            </a:r>
            <a:r>
              <a:rPr lang="en-US" sz="2400" dirty="0" smtClean="0"/>
              <a:t> </a:t>
            </a:r>
            <a:r>
              <a:rPr lang="en-US" sz="2400" dirty="0" err="1" smtClean="0"/>
              <a:t>định</a:t>
            </a:r>
            <a:r>
              <a:rPr lang="en-US" sz="2400" dirty="0" smtClean="0"/>
              <a:t> </a:t>
            </a:r>
            <a:r>
              <a:rPr lang="en-US" sz="2400" dirty="0" err="1" smtClean="0"/>
              <a:t>tại</a:t>
            </a:r>
            <a:r>
              <a:rPr lang="en-US" sz="2400" dirty="0" smtClean="0"/>
              <a:t> </a:t>
            </a:r>
            <a:r>
              <a:rPr lang="en-US" sz="2400" dirty="0" err="1" smtClean="0"/>
              <a:t>điểm</a:t>
            </a:r>
            <a:r>
              <a:rPr lang="en-US" sz="2400" dirty="0" smtClean="0"/>
              <a:t> b </a:t>
            </a:r>
            <a:r>
              <a:rPr lang="en-US" sz="2400" dirty="0" err="1" smtClean="0"/>
              <a:t>khoản</a:t>
            </a:r>
            <a:r>
              <a:rPr lang="en-US" sz="2400" dirty="0" smtClean="0"/>
              <a:t> </a:t>
            </a:r>
            <a:r>
              <a:rPr lang="en-US" sz="2400" dirty="0" err="1" smtClean="0"/>
              <a:t>này</a:t>
            </a:r>
            <a:r>
              <a:rPr lang="en-US" sz="2400" dirty="0" smtClean="0"/>
              <a:t>;</a:t>
            </a:r>
          </a:p>
          <a:p>
            <a:pPr>
              <a:lnSpc>
                <a:spcPct val="150000"/>
              </a:lnSpc>
            </a:pPr>
            <a:endParaRPr lang="en-US" sz="2400" dirty="0" smtClean="0"/>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vi-VN" sz="2400" dirty="0" err="1" smtClean="0">
              <a:latin typeface="Times New Roman" pitchFamily="18" charset="0"/>
              <a:cs typeface="Times New Roman" pitchFamily="18" charset="0"/>
            </a:endParaRPr>
          </a:p>
          <a:p>
            <a:pPr lvl="1">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en-US" sz="2000" b="1" dirty="0" smtClean="0"/>
          </a:p>
          <a:p>
            <a:pPr algn="ctr"/>
            <a:r>
              <a:rPr lang="en-US" sz="2000" b="1" dirty="0" err="1" smtClean="0"/>
              <a:t>Điều</a:t>
            </a:r>
            <a:r>
              <a:rPr lang="en-US" sz="2000" b="1" dirty="0" smtClean="0"/>
              <a:t> </a:t>
            </a:r>
            <a:r>
              <a:rPr lang="en-US" sz="2000" b="1" dirty="0" smtClean="0"/>
              <a:t>105. </a:t>
            </a:r>
            <a:r>
              <a:rPr lang="en-US" sz="2000" b="1" dirty="0" err="1" smtClean="0"/>
              <a:t>Thẩm</a:t>
            </a:r>
            <a:r>
              <a:rPr lang="en-US" sz="2000" b="1" dirty="0" smtClean="0"/>
              <a:t> </a:t>
            </a:r>
            <a:r>
              <a:rPr lang="en-US" sz="2000" b="1" dirty="0" err="1" smtClean="0"/>
              <a:t>quyền</a:t>
            </a:r>
            <a:r>
              <a:rPr lang="en-US" sz="2000" b="1" dirty="0" smtClean="0"/>
              <a:t> </a:t>
            </a:r>
            <a:r>
              <a:rPr lang="en-US" sz="2000" b="1" dirty="0" err="1" smtClean="0"/>
              <a:t>xử</a:t>
            </a:r>
            <a:r>
              <a:rPr lang="en-US" sz="2000" b="1" dirty="0" smtClean="0"/>
              <a:t> </a:t>
            </a:r>
            <a:r>
              <a:rPr lang="en-US" sz="2000" b="1" dirty="0" err="1" smtClean="0"/>
              <a:t>phạt</a:t>
            </a:r>
            <a:r>
              <a:rPr lang="en-US" sz="2000" b="1" dirty="0" smtClean="0"/>
              <a:t> </a:t>
            </a:r>
            <a:r>
              <a:rPr lang="en-US" sz="2000" b="1" dirty="0" err="1" smtClean="0"/>
              <a:t>của</a:t>
            </a:r>
            <a:r>
              <a:rPr lang="en-US" sz="2000" b="1" dirty="0" smtClean="0"/>
              <a:t> </a:t>
            </a:r>
            <a:r>
              <a:rPr lang="en-US" sz="2000" b="1" dirty="0" err="1" smtClean="0"/>
              <a:t>Quản</a:t>
            </a:r>
            <a:r>
              <a:rPr lang="en-US" sz="2000" b="1" dirty="0" smtClean="0"/>
              <a:t> </a:t>
            </a:r>
            <a:r>
              <a:rPr lang="en-US" sz="2000" b="1" dirty="0" err="1" smtClean="0"/>
              <a:t>lý</a:t>
            </a:r>
            <a:r>
              <a:rPr lang="en-US" sz="2000" b="1" dirty="0" smtClean="0"/>
              <a:t> </a:t>
            </a:r>
            <a:r>
              <a:rPr lang="en-US" sz="2000" b="1" dirty="0" err="1" smtClean="0"/>
              <a:t>thị</a:t>
            </a:r>
            <a:r>
              <a:rPr lang="en-US" sz="2000" b="1" dirty="0" smtClean="0"/>
              <a:t> </a:t>
            </a:r>
            <a:r>
              <a:rPr lang="en-US" sz="2000" b="1" dirty="0" err="1" smtClean="0"/>
              <a:t>trường</a:t>
            </a:r>
            <a:endParaRPr lang="en-US" sz="2000" dirty="0" smtClean="0"/>
          </a:p>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609600" y="685800"/>
            <a:ext cx="11277600" cy="7109639"/>
          </a:xfrm>
          <a:prstGeom prst="rect">
            <a:avLst/>
          </a:prstGeom>
          <a:noFill/>
        </p:spPr>
        <p:txBody>
          <a:bodyPr wrap="square" rtlCol="0">
            <a:spAutoFit/>
          </a:bodyPr>
          <a:lstStyle/>
          <a:p>
            <a:r>
              <a:rPr lang="en-US" sz="2400" b="1" dirty="0" smtClean="0"/>
              <a:t>3</a:t>
            </a:r>
            <a:r>
              <a:rPr lang="en-US" sz="2400" b="1" dirty="0" smtClean="0"/>
              <a:t>.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Cục</a:t>
            </a:r>
            <a:r>
              <a:rPr lang="en-US" sz="2400" b="1" dirty="0" smtClean="0"/>
              <a:t> </a:t>
            </a:r>
            <a:r>
              <a:rPr lang="en-US" sz="2400" b="1" dirty="0" err="1" smtClean="0"/>
              <a:t>Quản</a:t>
            </a:r>
            <a:r>
              <a:rPr lang="en-US" sz="2400" b="1" dirty="0" smtClean="0"/>
              <a:t> </a:t>
            </a:r>
            <a:r>
              <a:rPr lang="en-US" sz="2400" b="1" dirty="0" err="1" smtClean="0"/>
              <a:t>lý</a:t>
            </a:r>
            <a:r>
              <a:rPr lang="en-US" sz="2400" b="1" dirty="0" smtClean="0"/>
              <a:t> </a:t>
            </a:r>
            <a:r>
              <a:rPr lang="en-US" sz="2400" b="1" dirty="0" err="1" smtClean="0"/>
              <a:t>thị</a:t>
            </a:r>
            <a:r>
              <a:rPr lang="en-US" sz="2400" b="1" dirty="0" smtClean="0"/>
              <a:t> </a:t>
            </a:r>
            <a:r>
              <a:rPr lang="en-US" sz="2400" b="1" dirty="0" err="1" smtClean="0"/>
              <a:t>trường</a:t>
            </a:r>
            <a:r>
              <a:rPr lang="en-US" sz="2400" b="1" dirty="0" smtClean="0"/>
              <a:t> </a:t>
            </a:r>
            <a:r>
              <a:rPr lang="en-US" sz="2400" b="1" dirty="0" err="1" smtClean="0"/>
              <a:t>cấp</a:t>
            </a:r>
            <a:r>
              <a:rPr lang="en-US" sz="2400" b="1" dirty="0" smtClean="0"/>
              <a:t> </a:t>
            </a:r>
            <a:r>
              <a:rPr lang="en-US" sz="2400" b="1" dirty="0" err="1" smtClean="0"/>
              <a:t>tỉnh</a:t>
            </a:r>
            <a:r>
              <a:rPr lang="en-US" sz="2400" b="1" dirty="0" smtClean="0"/>
              <a:t>,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Cục</a:t>
            </a:r>
            <a:r>
              <a:rPr lang="en-US" sz="2400" b="1" dirty="0" smtClean="0"/>
              <a:t> </a:t>
            </a:r>
            <a:r>
              <a:rPr lang="en-US" sz="2400" b="1" dirty="0" err="1" smtClean="0"/>
              <a:t>Nghiệp</a:t>
            </a:r>
            <a:r>
              <a:rPr lang="en-US" sz="2400" b="1" dirty="0" smtClean="0"/>
              <a:t> </a:t>
            </a:r>
            <a:r>
              <a:rPr lang="en-US" sz="2400" b="1" dirty="0" err="1" smtClean="0"/>
              <a:t>vụ</a:t>
            </a:r>
            <a:r>
              <a:rPr lang="en-US" sz="2400" b="1" dirty="0" smtClean="0"/>
              <a:t> </a:t>
            </a:r>
            <a:r>
              <a:rPr lang="en-US" sz="2400" b="1" dirty="0" err="1" smtClean="0"/>
              <a:t>quản</a:t>
            </a:r>
            <a:r>
              <a:rPr lang="en-US" sz="2400" b="1" dirty="0" smtClean="0"/>
              <a:t> </a:t>
            </a:r>
            <a:r>
              <a:rPr lang="en-US" sz="2400" b="1" dirty="0" err="1" smtClean="0"/>
              <a:t>lý</a:t>
            </a:r>
            <a:r>
              <a:rPr lang="en-US" sz="2400" b="1" dirty="0" smtClean="0"/>
              <a:t> </a:t>
            </a:r>
            <a:r>
              <a:rPr lang="en-US" sz="2400" b="1" dirty="0" err="1" smtClean="0"/>
              <a:t>thị</a:t>
            </a:r>
            <a:r>
              <a:rPr lang="en-US" sz="2400" b="1" dirty="0" smtClean="0"/>
              <a:t> </a:t>
            </a:r>
            <a:r>
              <a:rPr lang="en-US" sz="2400" b="1" dirty="0" err="1" smtClean="0"/>
              <a:t>trường</a:t>
            </a:r>
            <a:r>
              <a:rPr lang="en-US" sz="2400" b="1" dirty="0" smtClean="0"/>
              <a:t> </a:t>
            </a:r>
            <a:r>
              <a:rPr lang="en-US" sz="2400" b="1" dirty="0" err="1" smtClean="0"/>
              <a:t>trực</a:t>
            </a:r>
            <a:r>
              <a:rPr lang="en-US" sz="2400" b="1" dirty="0" smtClean="0"/>
              <a:t> </a:t>
            </a:r>
            <a:r>
              <a:rPr lang="en-US" sz="2400" b="1" dirty="0" err="1" smtClean="0"/>
              <a:t>thuộc</a:t>
            </a:r>
            <a:r>
              <a:rPr lang="en-US" sz="2400" b="1" dirty="0" smtClean="0"/>
              <a:t> </a:t>
            </a:r>
            <a:r>
              <a:rPr lang="en-US" sz="2400" b="1" dirty="0" err="1" smtClean="0"/>
              <a:t>Tổng</a:t>
            </a:r>
            <a:r>
              <a:rPr lang="en-US" sz="2400" b="1" dirty="0" smtClean="0"/>
              <a:t> </a:t>
            </a:r>
            <a:r>
              <a:rPr lang="en-US" sz="2400" b="1" dirty="0" err="1" smtClean="0"/>
              <a:t>cục</a:t>
            </a:r>
            <a:r>
              <a:rPr lang="en-US" sz="2400" b="1" dirty="0" smtClean="0"/>
              <a:t> </a:t>
            </a:r>
            <a:r>
              <a:rPr lang="en-US" sz="2400" b="1" dirty="0" err="1" smtClean="0"/>
              <a:t>Quản</a:t>
            </a:r>
            <a:r>
              <a:rPr lang="en-US" sz="2400" b="1" dirty="0" smtClean="0"/>
              <a:t> </a:t>
            </a:r>
            <a:r>
              <a:rPr lang="en-US" sz="2400" b="1" dirty="0" err="1" smtClean="0"/>
              <a:t>lý</a:t>
            </a:r>
            <a:r>
              <a:rPr lang="en-US" sz="2400" b="1" dirty="0" smtClean="0"/>
              <a:t> </a:t>
            </a:r>
            <a:r>
              <a:rPr lang="en-US" sz="2400" b="1" dirty="0" err="1" smtClean="0"/>
              <a:t>thị</a:t>
            </a:r>
            <a:r>
              <a:rPr lang="en-US" sz="2400" b="1" dirty="0" smtClean="0"/>
              <a:t> </a:t>
            </a:r>
            <a:r>
              <a:rPr lang="en-US" sz="2400" b="1" dirty="0" err="1" smtClean="0"/>
              <a:t>trường</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50.000.000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r>
              <a:rPr lang="en-US" sz="2400" dirty="0" smtClean="0"/>
              <a:t>, </a:t>
            </a:r>
          </a:p>
          <a:p>
            <a:r>
              <a:rPr lang="en-US" sz="2400" dirty="0" smtClean="0"/>
              <a:t>c) </a:t>
            </a:r>
            <a:r>
              <a:rPr lang="en-US" sz="2400" dirty="0" err="1" smtClean="0"/>
              <a:t>Tịch</a:t>
            </a:r>
            <a:r>
              <a:rPr lang="en-US" sz="2400" dirty="0" smtClean="0"/>
              <a:t> </a:t>
            </a:r>
            <a:r>
              <a:rPr lang="en-US" sz="2400" dirty="0" err="1" smtClean="0"/>
              <a:t>thu</a:t>
            </a:r>
            <a:r>
              <a:rPr lang="en-US" sz="2400" dirty="0" smtClean="0"/>
              <a:t> tang </a:t>
            </a:r>
            <a:r>
              <a:rPr lang="en-US" sz="2400" dirty="0" err="1" smtClean="0"/>
              <a:t>vật</a:t>
            </a:r>
            <a:r>
              <a:rPr lang="en-US" sz="2400" dirty="0" smtClean="0"/>
              <a:t>, </a:t>
            </a:r>
            <a:r>
              <a:rPr lang="en-US" sz="2400" dirty="0" err="1" smtClean="0"/>
              <a:t>phương</a:t>
            </a:r>
            <a:r>
              <a:rPr lang="en-US" sz="2400" dirty="0" smtClean="0"/>
              <a:t> </a:t>
            </a:r>
            <a:r>
              <a:rPr lang="en-US" sz="2400" dirty="0" err="1" smtClean="0"/>
              <a:t>tiện</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có</a:t>
            </a:r>
            <a:r>
              <a:rPr lang="en-US" sz="2400" dirty="0" smtClean="0"/>
              <a:t> </a:t>
            </a:r>
            <a:r>
              <a:rPr lang="en-US" sz="2400" dirty="0" err="1" smtClean="0"/>
              <a:t>giá</a:t>
            </a:r>
            <a:r>
              <a:rPr lang="en-US" sz="2400" dirty="0" smtClean="0"/>
              <a:t> </a:t>
            </a:r>
            <a:r>
              <a:rPr lang="en-US" sz="2400" dirty="0" err="1" smtClean="0"/>
              <a:t>trị</a:t>
            </a:r>
            <a:r>
              <a:rPr lang="en-US" sz="2400" dirty="0" smtClean="0"/>
              <a:t> </a:t>
            </a:r>
            <a:r>
              <a:rPr lang="en-US" sz="2400" dirty="0" err="1" smtClean="0"/>
              <a:t>không</a:t>
            </a:r>
            <a:r>
              <a:rPr lang="en-US" sz="2400" dirty="0" smtClean="0"/>
              <a:t> </a:t>
            </a:r>
            <a:r>
              <a:rPr lang="en-US" sz="2400" dirty="0" err="1" smtClean="0"/>
              <a:t>vượt</a:t>
            </a:r>
            <a:r>
              <a:rPr lang="en-US" sz="2400" dirty="0" smtClean="0"/>
              <a:t> </a:t>
            </a:r>
            <a:r>
              <a:rPr lang="en-US" sz="2400" dirty="0" err="1" smtClean="0"/>
              <a:t>quá</a:t>
            </a:r>
            <a:r>
              <a:rPr lang="en-US" sz="2400" dirty="0" smtClean="0"/>
              <a:t> </a:t>
            </a:r>
            <a:r>
              <a:rPr lang="en-US" sz="2400" dirty="0" err="1" smtClean="0"/>
              <a:t>mức</a:t>
            </a:r>
            <a:r>
              <a:rPr lang="en-US" sz="2400" dirty="0" smtClean="0"/>
              <a:t> </a:t>
            </a:r>
            <a:r>
              <a:rPr lang="en-US" sz="2400" dirty="0" err="1" smtClean="0"/>
              <a:t>tiền</a:t>
            </a:r>
            <a:r>
              <a:rPr lang="en-US" sz="2400" dirty="0" smtClean="0"/>
              <a:t> </a:t>
            </a:r>
            <a:r>
              <a:rPr lang="en-US" sz="2400" dirty="0" err="1" smtClean="0"/>
              <a:t>phạt</a:t>
            </a:r>
            <a:r>
              <a:rPr lang="en-US" sz="2400" dirty="0" smtClean="0"/>
              <a:t> </a:t>
            </a:r>
            <a:r>
              <a:rPr lang="en-US" sz="2400" dirty="0" err="1" smtClean="0"/>
              <a:t>được</a:t>
            </a:r>
            <a:r>
              <a:rPr lang="en-US" sz="2400" dirty="0" smtClean="0"/>
              <a:t> </a:t>
            </a:r>
            <a:r>
              <a:rPr lang="en-US" sz="2400" dirty="0" err="1" smtClean="0"/>
              <a:t>quy</a:t>
            </a:r>
            <a:r>
              <a:rPr lang="en-US" sz="2400" dirty="0" smtClean="0"/>
              <a:t> </a:t>
            </a:r>
            <a:r>
              <a:rPr lang="en-US" sz="2400" dirty="0" err="1" smtClean="0"/>
              <a:t>định</a:t>
            </a:r>
            <a:r>
              <a:rPr lang="en-US" sz="2400" dirty="0" smtClean="0"/>
              <a:t> </a:t>
            </a:r>
            <a:r>
              <a:rPr lang="en-US" sz="2400" dirty="0" err="1" smtClean="0"/>
              <a:t>tại</a:t>
            </a:r>
            <a:r>
              <a:rPr lang="en-US" sz="2400" dirty="0" smtClean="0"/>
              <a:t> </a:t>
            </a:r>
            <a:r>
              <a:rPr lang="en-US" sz="2400" dirty="0" err="1" smtClean="0"/>
              <a:t>điểm</a:t>
            </a:r>
            <a:r>
              <a:rPr lang="en-US" sz="2400" dirty="0" smtClean="0"/>
              <a:t> b </a:t>
            </a:r>
            <a:r>
              <a:rPr lang="en-US" sz="2400" dirty="0" err="1" smtClean="0"/>
              <a:t>khoản</a:t>
            </a:r>
            <a:r>
              <a:rPr lang="en-US" sz="2400" dirty="0" smtClean="0"/>
              <a:t> </a:t>
            </a:r>
            <a:r>
              <a:rPr lang="en-US" sz="2400" dirty="0" err="1" smtClean="0"/>
              <a:t>này</a:t>
            </a:r>
            <a:r>
              <a:rPr lang="en-US" sz="2400" dirty="0" smtClean="0"/>
              <a:t>;</a:t>
            </a:r>
          </a:p>
          <a:p>
            <a:r>
              <a:rPr lang="en-US" sz="2400" dirty="0" smtClean="0"/>
              <a:t>d) </a:t>
            </a:r>
            <a:r>
              <a:rPr lang="en-US" sz="2400" dirty="0" err="1" smtClean="0"/>
              <a:t>Tước</a:t>
            </a:r>
            <a:r>
              <a:rPr lang="en-US" sz="2400" dirty="0" smtClean="0"/>
              <a:t> </a:t>
            </a:r>
            <a:r>
              <a:rPr lang="en-US" sz="2400" dirty="0" err="1" smtClean="0"/>
              <a:t>quyền</a:t>
            </a:r>
            <a:r>
              <a:rPr lang="en-US" sz="2400" dirty="0" smtClean="0"/>
              <a:t> </a:t>
            </a:r>
            <a:r>
              <a:rPr lang="en-US" sz="2400" dirty="0" err="1" smtClean="0"/>
              <a:t>sử</a:t>
            </a:r>
            <a:r>
              <a:rPr lang="en-US" sz="2400" dirty="0" smtClean="0"/>
              <a:t> </a:t>
            </a:r>
            <a:r>
              <a:rPr lang="en-US" sz="2400" dirty="0" err="1" smtClean="0"/>
              <a:t>dụng</a:t>
            </a:r>
            <a:r>
              <a:rPr lang="en-US" sz="2400" dirty="0" smtClean="0"/>
              <a:t> </a:t>
            </a:r>
            <a:r>
              <a:rPr lang="en-US" sz="2400" dirty="0" err="1" smtClean="0"/>
              <a:t>giấy</a:t>
            </a:r>
            <a:r>
              <a:rPr lang="en-US" sz="2400" dirty="0" smtClean="0"/>
              <a:t> </a:t>
            </a:r>
            <a:r>
              <a:rPr lang="en-US" sz="2400" dirty="0" err="1" smtClean="0"/>
              <a:t>phép</a:t>
            </a:r>
            <a:r>
              <a:rPr lang="en-US" sz="2400" dirty="0" smtClean="0"/>
              <a:t>, </a:t>
            </a:r>
            <a:r>
              <a:rPr lang="en-US" sz="2400" dirty="0" err="1" smtClean="0"/>
              <a:t>chứng</a:t>
            </a:r>
            <a:r>
              <a:rPr lang="en-US" sz="2400" dirty="0" smtClean="0"/>
              <a:t> </a:t>
            </a:r>
            <a:r>
              <a:rPr lang="en-US" sz="2400" dirty="0" err="1" smtClean="0"/>
              <a:t>chỉ</a:t>
            </a:r>
            <a:r>
              <a:rPr lang="en-US" sz="2400" dirty="0" smtClean="0"/>
              <a:t> </a:t>
            </a:r>
            <a:r>
              <a:rPr lang="en-US" sz="2400" dirty="0" err="1" smtClean="0"/>
              <a:t>hành</a:t>
            </a:r>
            <a:r>
              <a:rPr lang="en-US" sz="2400" dirty="0" smtClean="0"/>
              <a:t> </a:t>
            </a:r>
            <a:r>
              <a:rPr lang="en-US" sz="2400" dirty="0" err="1" smtClean="0"/>
              <a:t>nghề</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 </a:t>
            </a:r>
            <a:r>
              <a:rPr lang="en-US" sz="2400" dirty="0" err="1" smtClean="0"/>
              <a:t>hoặc</a:t>
            </a:r>
            <a:r>
              <a:rPr lang="en-US" sz="2400" dirty="0" smtClean="0"/>
              <a:t> </a:t>
            </a:r>
            <a:r>
              <a:rPr lang="en-US" sz="2400" dirty="0" err="1" smtClean="0"/>
              <a:t>đình</a:t>
            </a:r>
            <a:r>
              <a:rPr lang="en-US" sz="2400" dirty="0" smtClean="0"/>
              <a:t> </a:t>
            </a:r>
            <a:r>
              <a:rPr lang="en-US" sz="2400" dirty="0" err="1" smtClean="0"/>
              <a:t>chỉ</a:t>
            </a:r>
            <a:r>
              <a:rPr lang="en-US" sz="2400" dirty="0" smtClean="0"/>
              <a:t> </a:t>
            </a:r>
            <a:r>
              <a:rPr lang="en-US" sz="2400" dirty="0" err="1" smtClean="0"/>
              <a:t>hoạt</a:t>
            </a:r>
            <a:r>
              <a:rPr lang="en-US" sz="2400" dirty="0" smtClean="0"/>
              <a:t> </a:t>
            </a:r>
            <a:r>
              <a:rPr lang="en-US" sz="2400" dirty="0" err="1" smtClean="0"/>
              <a:t>động</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a:t>
            </a:r>
          </a:p>
          <a:p>
            <a:r>
              <a:rPr lang="en-US" sz="2400" b="1" dirty="0" smtClean="0"/>
              <a:t> 4 . </a:t>
            </a:r>
            <a:r>
              <a:rPr lang="en-US" sz="2400" b="1" dirty="0" err="1" smtClean="0"/>
              <a:t>Tổng</a:t>
            </a:r>
            <a:r>
              <a:rPr lang="en-US" sz="2400" b="1" dirty="0" smtClean="0"/>
              <a:t>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Tổng</a:t>
            </a:r>
            <a:r>
              <a:rPr lang="en-US" sz="2400" b="1" dirty="0" smtClean="0"/>
              <a:t> </a:t>
            </a:r>
            <a:r>
              <a:rPr lang="en-US" sz="2400" b="1" dirty="0" err="1" smtClean="0"/>
              <a:t>cục</a:t>
            </a:r>
            <a:r>
              <a:rPr lang="en-US" sz="2400" b="1" dirty="0" smtClean="0"/>
              <a:t> </a:t>
            </a:r>
            <a:r>
              <a:rPr lang="en-US" sz="2400" b="1" dirty="0" err="1" smtClean="0"/>
              <a:t>Quản</a:t>
            </a:r>
            <a:r>
              <a:rPr lang="en-US" sz="2400" b="1" dirty="0" smtClean="0"/>
              <a:t> </a:t>
            </a:r>
            <a:r>
              <a:rPr lang="en-US" sz="2400" b="1" dirty="0" err="1" smtClean="0"/>
              <a:t>lý</a:t>
            </a:r>
            <a:r>
              <a:rPr lang="en-US" sz="2400" b="1" dirty="0" smtClean="0"/>
              <a:t> </a:t>
            </a:r>
            <a:r>
              <a:rPr lang="en-US" sz="2400" b="1" dirty="0" err="1" smtClean="0"/>
              <a:t>thị</a:t>
            </a:r>
            <a:r>
              <a:rPr lang="en-US" sz="2400" b="1" dirty="0" smtClean="0"/>
              <a:t> </a:t>
            </a:r>
            <a:r>
              <a:rPr lang="en-US" sz="2400" b="1" dirty="0" err="1" smtClean="0"/>
              <a:t>trường</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a:t>
            </a:r>
            <a:r>
              <a:rPr lang="en-US" sz="2400" dirty="0" smtClean="0"/>
              <a:t>50.000.000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r>
              <a:rPr lang="en-US" sz="2400" dirty="0" smtClean="0"/>
              <a:t>c) </a:t>
            </a:r>
            <a:r>
              <a:rPr lang="en-US" sz="2400" dirty="0" err="1" smtClean="0"/>
              <a:t>Tịch</a:t>
            </a:r>
            <a:r>
              <a:rPr lang="en-US" sz="2400" dirty="0" smtClean="0"/>
              <a:t> </a:t>
            </a:r>
            <a:r>
              <a:rPr lang="en-US" sz="2400" dirty="0" err="1" smtClean="0"/>
              <a:t>thu</a:t>
            </a:r>
            <a:r>
              <a:rPr lang="en-US" sz="2400" dirty="0" smtClean="0"/>
              <a:t> tang </a:t>
            </a:r>
            <a:r>
              <a:rPr lang="en-US" sz="2400" dirty="0" err="1" smtClean="0"/>
              <a:t>vật</a:t>
            </a:r>
            <a:r>
              <a:rPr lang="en-US" sz="2400" dirty="0" smtClean="0"/>
              <a:t>, </a:t>
            </a:r>
            <a:r>
              <a:rPr lang="en-US" sz="2400" dirty="0" err="1" smtClean="0"/>
              <a:t>phương</a:t>
            </a:r>
            <a:r>
              <a:rPr lang="en-US" sz="2400" dirty="0" smtClean="0"/>
              <a:t> </a:t>
            </a:r>
            <a:r>
              <a:rPr lang="en-US" sz="2400" dirty="0" err="1" smtClean="0"/>
              <a:t>tiện</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a:t>
            </a:r>
          </a:p>
          <a:p>
            <a:r>
              <a:rPr lang="en-US" sz="2400" dirty="0" smtClean="0"/>
              <a:t>d) </a:t>
            </a:r>
            <a:r>
              <a:rPr lang="en-US" sz="2400" dirty="0" err="1" smtClean="0"/>
              <a:t>Tước</a:t>
            </a:r>
            <a:r>
              <a:rPr lang="en-US" sz="2400" dirty="0" smtClean="0"/>
              <a:t> </a:t>
            </a:r>
            <a:r>
              <a:rPr lang="en-US" sz="2400" dirty="0" err="1" smtClean="0"/>
              <a:t>quyền</a:t>
            </a:r>
            <a:r>
              <a:rPr lang="en-US" sz="2400" dirty="0" smtClean="0"/>
              <a:t> </a:t>
            </a:r>
            <a:r>
              <a:rPr lang="en-US" sz="2400" dirty="0" err="1" smtClean="0"/>
              <a:t>sử</a:t>
            </a:r>
            <a:r>
              <a:rPr lang="en-US" sz="2400" dirty="0" smtClean="0"/>
              <a:t> </a:t>
            </a:r>
            <a:r>
              <a:rPr lang="en-US" sz="2400" dirty="0" err="1" smtClean="0"/>
              <a:t>dụng</a:t>
            </a:r>
            <a:r>
              <a:rPr lang="en-US" sz="2400" dirty="0" smtClean="0"/>
              <a:t> </a:t>
            </a:r>
            <a:r>
              <a:rPr lang="en-US" sz="2400" dirty="0" err="1" smtClean="0"/>
              <a:t>giấy</a:t>
            </a:r>
            <a:r>
              <a:rPr lang="en-US" sz="2400" dirty="0" smtClean="0"/>
              <a:t> </a:t>
            </a:r>
            <a:r>
              <a:rPr lang="en-US" sz="2400" dirty="0" err="1" smtClean="0"/>
              <a:t>phép</a:t>
            </a:r>
            <a:r>
              <a:rPr lang="en-US" sz="2400" dirty="0" smtClean="0"/>
              <a:t>, </a:t>
            </a:r>
            <a:r>
              <a:rPr lang="en-US" sz="2400" dirty="0" err="1" smtClean="0"/>
              <a:t>chứng</a:t>
            </a:r>
            <a:r>
              <a:rPr lang="en-US" sz="2400" dirty="0" smtClean="0"/>
              <a:t> </a:t>
            </a:r>
            <a:r>
              <a:rPr lang="en-US" sz="2400" dirty="0" err="1" smtClean="0"/>
              <a:t>chỉ</a:t>
            </a:r>
            <a:r>
              <a:rPr lang="en-US" sz="2400" dirty="0" smtClean="0"/>
              <a:t> </a:t>
            </a:r>
            <a:r>
              <a:rPr lang="en-US" sz="2400" dirty="0" err="1" smtClean="0"/>
              <a:t>hành</a:t>
            </a:r>
            <a:r>
              <a:rPr lang="en-US" sz="2400" dirty="0" smtClean="0"/>
              <a:t> </a:t>
            </a:r>
            <a:r>
              <a:rPr lang="en-US" sz="2400" dirty="0" err="1" smtClean="0"/>
              <a:t>nghề</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 </a:t>
            </a:r>
            <a:r>
              <a:rPr lang="en-US" sz="2400" dirty="0" err="1" smtClean="0"/>
              <a:t>hoặc</a:t>
            </a:r>
            <a:r>
              <a:rPr lang="en-US" sz="2400" dirty="0" smtClean="0"/>
              <a:t> </a:t>
            </a:r>
            <a:r>
              <a:rPr lang="en-US" sz="2400" dirty="0" err="1" smtClean="0"/>
              <a:t>đình</a:t>
            </a:r>
            <a:r>
              <a:rPr lang="en-US" sz="2400" dirty="0" smtClean="0"/>
              <a:t> </a:t>
            </a:r>
            <a:r>
              <a:rPr lang="en-US" sz="2400" dirty="0" err="1" smtClean="0"/>
              <a:t>chỉ</a:t>
            </a:r>
            <a:r>
              <a:rPr lang="en-US" sz="2400" dirty="0" smtClean="0"/>
              <a:t> </a:t>
            </a:r>
            <a:r>
              <a:rPr lang="en-US" sz="2400" dirty="0" err="1" smtClean="0"/>
              <a:t>hoạt</a:t>
            </a:r>
            <a:r>
              <a:rPr lang="en-US" sz="2400" dirty="0" smtClean="0"/>
              <a:t> </a:t>
            </a:r>
            <a:r>
              <a:rPr lang="en-US" sz="2400" dirty="0" err="1" smtClean="0"/>
              <a:t>động</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a:t>
            </a:r>
          </a:p>
          <a:p>
            <a:endParaRPr lang="en-US" sz="2400" dirty="0" smtClean="0"/>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en-US" sz="2000" b="1" dirty="0" smtClean="0"/>
          </a:p>
          <a:p>
            <a:pPr algn="ctr"/>
            <a:r>
              <a:rPr lang="en-US" sz="2200" b="1" dirty="0" err="1" smtClean="0"/>
              <a:t>Điều</a:t>
            </a:r>
            <a:r>
              <a:rPr lang="en-US" sz="2200" b="1" dirty="0" smtClean="0"/>
              <a:t> 106. </a:t>
            </a:r>
            <a:r>
              <a:rPr lang="en-US" sz="2200" b="1" dirty="0" err="1" smtClean="0"/>
              <a:t>Thẩm</a:t>
            </a:r>
            <a:r>
              <a:rPr lang="en-US" sz="2200" b="1" dirty="0" smtClean="0"/>
              <a:t> </a:t>
            </a:r>
            <a:r>
              <a:rPr lang="en-US" sz="2200" b="1" dirty="0" err="1" smtClean="0"/>
              <a:t>quyền</a:t>
            </a:r>
            <a:r>
              <a:rPr lang="en-US" sz="2200" b="1" dirty="0" smtClean="0"/>
              <a:t> </a:t>
            </a:r>
            <a:r>
              <a:rPr lang="en-US" sz="2200" b="1" dirty="0" err="1" smtClean="0"/>
              <a:t>xử</a:t>
            </a:r>
            <a:r>
              <a:rPr lang="en-US" sz="2200" b="1" dirty="0" smtClean="0"/>
              <a:t> </a:t>
            </a:r>
            <a:r>
              <a:rPr lang="en-US" sz="2200" b="1" dirty="0" err="1" smtClean="0"/>
              <a:t>phạt</a:t>
            </a:r>
            <a:r>
              <a:rPr lang="en-US" sz="2200" b="1" dirty="0" smtClean="0"/>
              <a:t> </a:t>
            </a:r>
            <a:r>
              <a:rPr lang="en-US" sz="2200" b="1" dirty="0" err="1" smtClean="0"/>
              <a:t>của</a:t>
            </a:r>
            <a:r>
              <a:rPr lang="en-US" sz="2200" b="1" dirty="0" smtClean="0"/>
              <a:t> </a:t>
            </a:r>
            <a:r>
              <a:rPr lang="en-US" sz="2200" b="1" dirty="0" err="1" smtClean="0"/>
              <a:t>Công</a:t>
            </a:r>
            <a:r>
              <a:rPr lang="en-US" sz="2200" b="1" dirty="0" smtClean="0"/>
              <a:t> an </a:t>
            </a:r>
            <a:r>
              <a:rPr lang="en-US" sz="2200" b="1" dirty="0" err="1" smtClean="0"/>
              <a:t>nhân</a:t>
            </a:r>
            <a:r>
              <a:rPr lang="en-US" sz="2200" b="1" dirty="0" smtClean="0"/>
              <a:t> </a:t>
            </a:r>
            <a:r>
              <a:rPr lang="en-US" sz="2200" b="1" dirty="0" err="1" smtClean="0"/>
              <a:t>dân</a:t>
            </a:r>
            <a:endParaRPr lang="en-US" sz="2200" dirty="0" smtClean="0"/>
          </a:p>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914400"/>
            <a:ext cx="11353800" cy="674030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1. </a:t>
            </a:r>
            <a:r>
              <a:rPr lang="en-US" sz="2400" b="1" dirty="0" err="1" smtClean="0">
                <a:latin typeface="Times New Roman" pitchFamily="18" charset="0"/>
                <a:cs typeface="Times New Roman" pitchFamily="18" charset="0"/>
              </a:rPr>
              <a:t>Chiến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sĩ</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an </a:t>
            </a:r>
            <a:r>
              <a:rPr lang="en-US" sz="2400" b="1" dirty="0" err="1" smtClean="0">
                <a:latin typeface="Times New Roman" pitchFamily="18" charset="0"/>
                <a:cs typeface="Times New Roman" pitchFamily="18" charset="0"/>
              </a:rPr>
              <a:t>nhân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đang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hành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vụ</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500.000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2. </a:t>
            </a:r>
            <a:r>
              <a:rPr lang="en-US" sz="2400" b="1" dirty="0" err="1" smtClean="0">
                <a:latin typeface="Times New Roman" pitchFamily="18" charset="0"/>
                <a:cs typeface="Times New Roman" pitchFamily="18" charset="0"/>
              </a:rPr>
              <a:t>Trạm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Đội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của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người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được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định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tại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khoản</a:t>
            </a:r>
            <a:r>
              <a:rPr lang="en-US" sz="2400" b="1" dirty="0" smtClean="0">
                <a:latin typeface="Times New Roman" pitchFamily="18" charset="0"/>
                <a:cs typeface="Times New Roman" pitchFamily="18" charset="0"/>
              </a:rPr>
              <a:t> 1 </a:t>
            </a:r>
            <a:r>
              <a:rPr lang="en-US" sz="2400" b="1" dirty="0" err="1" smtClean="0">
                <a:latin typeface="Times New Roman" pitchFamily="18" charset="0"/>
                <a:cs typeface="Times New Roman" pitchFamily="18" charset="0"/>
              </a:rPr>
              <a:t>Điều</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này</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1.500.000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b="1" dirty="0" smtClean="0">
                <a:latin typeface="Times New Roman" pitchFamily="18" charset="0"/>
                <a:cs typeface="Times New Roman" pitchFamily="18" charset="0"/>
              </a:rPr>
              <a:t>3.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an </a:t>
            </a:r>
            <a:r>
              <a:rPr lang="en-US" sz="2400" b="1" dirty="0" err="1" smtClean="0">
                <a:latin typeface="Times New Roman" pitchFamily="18" charset="0"/>
                <a:cs typeface="Times New Roman" pitchFamily="18" charset="0"/>
              </a:rPr>
              <a:t>cấp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xã</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đồn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an, </a:t>
            </a:r>
            <a:r>
              <a:rPr lang="en-US" sz="2400" b="1" dirty="0" err="1" smtClean="0">
                <a:latin typeface="Times New Roman" pitchFamily="18" charset="0"/>
                <a:cs typeface="Times New Roman" pitchFamily="18" charset="0"/>
              </a:rPr>
              <a:t>Trạm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Trạm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an </a:t>
            </a:r>
            <a:r>
              <a:rPr lang="en-US" sz="2400" b="1" dirty="0" err="1" smtClean="0">
                <a:latin typeface="Times New Roman" pitchFamily="18" charset="0"/>
                <a:cs typeface="Times New Roman" pitchFamily="18" charset="0"/>
              </a:rPr>
              <a:t>cửa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khẩu</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khu</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chế</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xuất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2.500.000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p>
          <a:p>
            <a:r>
              <a:rPr lang="en-US" sz="2400" dirty="0" smtClean="0">
                <a:latin typeface="Times New Roman" pitchFamily="18" charset="0"/>
                <a:cs typeface="Times New Roman" pitchFamily="18" charset="0"/>
              </a:rPr>
              <a:t>c) </a:t>
            </a:r>
            <a:r>
              <a:rPr lang="en-US" sz="2400" dirty="0" err="1" smtClean="0">
                <a:latin typeface="Times New Roman" pitchFamily="18" charset="0"/>
                <a:cs typeface="Times New Roman" pitchFamily="18" charset="0"/>
              </a:rPr>
              <a:t>Tịch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a:t>
            </a:r>
            <a:r>
              <a:rPr lang="en-US" sz="2400" dirty="0" smtClean="0">
                <a:latin typeface="Times New Roman" pitchFamily="18" charset="0"/>
                <a:cs typeface="Times New Roman" pitchFamily="18" charset="0"/>
              </a:rPr>
              <a:t> tang </a:t>
            </a:r>
            <a:r>
              <a:rPr lang="en-US" sz="2400" dirty="0" err="1" smtClean="0">
                <a:latin typeface="Times New Roman" pitchFamily="18" charset="0"/>
                <a:cs typeface="Times New Roman" pitchFamily="18" charset="0"/>
              </a:rPr>
              <a:t>vật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để</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b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en-US" sz="2000" b="1" dirty="0" smtClean="0"/>
          </a:p>
          <a:p>
            <a:pPr algn="ctr"/>
            <a:r>
              <a:rPr lang="en-US" sz="2200" b="1" dirty="0" err="1" smtClean="0"/>
              <a:t>Điều</a:t>
            </a:r>
            <a:r>
              <a:rPr lang="en-US" sz="2200" b="1" dirty="0" smtClean="0"/>
              <a:t> 106. </a:t>
            </a:r>
            <a:r>
              <a:rPr lang="en-US" sz="2200" b="1" dirty="0" err="1" smtClean="0"/>
              <a:t>Thẩm</a:t>
            </a:r>
            <a:r>
              <a:rPr lang="en-US" sz="2200" b="1" dirty="0" smtClean="0"/>
              <a:t> </a:t>
            </a:r>
            <a:r>
              <a:rPr lang="en-US" sz="2200" b="1" dirty="0" err="1" smtClean="0"/>
              <a:t>quyền</a:t>
            </a:r>
            <a:r>
              <a:rPr lang="en-US" sz="2200" b="1" dirty="0" smtClean="0"/>
              <a:t> </a:t>
            </a:r>
            <a:r>
              <a:rPr lang="en-US" sz="2200" b="1" dirty="0" err="1" smtClean="0"/>
              <a:t>xử</a:t>
            </a:r>
            <a:r>
              <a:rPr lang="en-US" sz="2200" b="1" dirty="0" smtClean="0"/>
              <a:t> </a:t>
            </a:r>
            <a:r>
              <a:rPr lang="en-US" sz="2200" b="1" dirty="0" err="1" smtClean="0"/>
              <a:t>phạt</a:t>
            </a:r>
            <a:r>
              <a:rPr lang="en-US" sz="2200" b="1" dirty="0" smtClean="0"/>
              <a:t> </a:t>
            </a:r>
            <a:r>
              <a:rPr lang="en-US" sz="2200" b="1" dirty="0" err="1" smtClean="0"/>
              <a:t>của</a:t>
            </a:r>
            <a:r>
              <a:rPr lang="en-US" sz="2200" b="1" dirty="0" smtClean="0"/>
              <a:t> </a:t>
            </a:r>
            <a:r>
              <a:rPr lang="en-US" sz="2200" b="1" dirty="0" err="1" smtClean="0"/>
              <a:t>Công</a:t>
            </a:r>
            <a:r>
              <a:rPr lang="en-US" sz="2200" b="1" dirty="0" smtClean="0"/>
              <a:t> an </a:t>
            </a:r>
            <a:r>
              <a:rPr lang="en-US" sz="2200" b="1" dirty="0" err="1" smtClean="0"/>
              <a:t>nhân</a:t>
            </a:r>
            <a:r>
              <a:rPr lang="en-US" sz="2200" b="1" dirty="0" smtClean="0"/>
              <a:t> </a:t>
            </a:r>
            <a:r>
              <a:rPr lang="en-US" sz="2200" b="1" dirty="0" err="1" smtClean="0"/>
              <a:t>dân</a:t>
            </a:r>
            <a:endParaRPr lang="en-US" sz="2200" dirty="0" smtClean="0"/>
          </a:p>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685800"/>
            <a:ext cx="11353800" cy="6740307"/>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4.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an </a:t>
            </a:r>
            <a:r>
              <a:rPr lang="en-US" sz="2400" b="1" dirty="0" err="1" smtClean="0">
                <a:latin typeface="Times New Roman" pitchFamily="18" charset="0"/>
                <a:cs typeface="Times New Roman" pitchFamily="18" charset="0"/>
              </a:rPr>
              <a:t>cấp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huyện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phòng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nghiệp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vụ</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thuộc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Cảnh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quản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hành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chính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về</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trật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tự</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xã</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hội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phòng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nghiệp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vụ</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thuộc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Cục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Cảnh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giao</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thông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phòng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an </a:t>
            </a:r>
            <a:r>
              <a:rPr lang="en-US" sz="2400" b="1" dirty="0" err="1" smtClean="0">
                <a:latin typeface="Times New Roman" pitchFamily="18" charset="0"/>
                <a:cs typeface="Times New Roman" pitchFamily="18" charset="0"/>
              </a:rPr>
              <a:t>cấp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tỉnh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gồm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phòng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Cảnh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quản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hành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chính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về</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trật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tự</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xã</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hội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Trưởng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phòng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Cảnh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sát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phòng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chống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tội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phạm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về</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môi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trường</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10.000.000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c) </a:t>
            </a:r>
            <a:r>
              <a:rPr lang="en-US" sz="2400" dirty="0" err="1" smtClean="0">
                <a:latin typeface="Times New Roman" pitchFamily="18" charset="0"/>
                <a:cs typeface="Times New Roman" pitchFamily="18" charset="0"/>
              </a:rPr>
              <a:t>Tước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giấy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phép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hoặc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đình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động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d) </a:t>
            </a:r>
            <a:r>
              <a:rPr lang="en-US" sz="2400" dirty="0" err="1" smtClean="0">
                <a:latin typeface="Times New Roman" pitchFamily="18" charset="0"/>
                <a:cs typeface="Times New Roman" pitchFamily="18" charset="0"/>
              </a:rPr>
              <a:t>Tịch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a:t>
            </a:r>
            <a:r>
              <a:rPr lang="en-US" sz="2400" dirty="0" smtClean="0">
                <a:latin typeface="Times New Roman" pitchFamily="18" charset="0"/>
                <a:cs typeface="Times New Roman" pitchFamily="18" charset="0"/>
              </a:rPr>
              <a:t> tang </a:t>
            </a:r>
            <a:r>
              <a:rPr lang="en-US" sz="2400" dirty="0" err="1" smtClean="0">
                <a:latin typeface="Times New Roman" pitchFamily="18" charset="0"/>
                <a:cs typeface="Times New Roman" pitchFamily="18" charset="0"/>
              </a:rPr>
              <a:t>vật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tiện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b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en-US" sz="2000" b="1" dirty="0" smtClean="0"/>
          </a:p>
          <a:p>
            <a:pPr algn="ctr"/>
            <a:r>
              <a:rPr lang="en-US" sz="2200" b="1" dirty="0" err="1" smtClean="0"/>
              <a:t>Điều</a:t>
            </a:r>
            <a:r>
              <a:rPr lang="en-US" sz="2200" b="1" dirty="0" smtClean="0"/>
              <a:t> 106. </a:t>
            </a:r>
            <a:r>
              <a:rPr lang="en-US" sz="2200" b="1" dirty="0" err="1" smtClean="0"/>
              <a:t>Thẩm</a:t>
            </a:r>
            <a:r>
              <a:rPr lang="en-US" sz="2200" b="1" dirty="0" smtClean="0"/>
              <a:t> </a:t>
            </a:r>
            <a:r>
              <a:rPr lang="en-US" sz="2200" b="1" dirty="0" err="1" smtClean="0"/>
              <a:t>quyền</a:t>
            </a:r>
            <a:r>
              <a:rPr lang="en-US" sz="2200" b="1" dirty="0" smtClean="0"/>
              <a:t> </a:t>
            </a:r>
            <a:r>
              <a:rPr lang="en-US" sz="2200" b="1" dirty="0" err="1" smtClean="0"/>
              <a:t>xử</a:t>
            </a:r>
            <a:r>
              <a:rPr lang="en-US" sz="2200" b="1" dirty="0" smtClean="0"/>
              <a:t> </a:t>
            </a:r>
            <a:r>
              <a:rPr lang="en-US" sz="2200" b="1" dirty="0" err="1" smtClean="0"/>
              <a:t>phạt</a:t>
            </a:r>
            <a:r>
              <a:rPr lang="en-US" sz="2200" b="1" dirty="0" smtClean="0"/>
              <a:t> </a:t>
            </a:r>
            <a:r>
              <a:rPr lang="en-US" sz="2200" b="1" dirty="0" err="1" smtClean="0"/>
              <a:t>của</a:t>
            </a:r>
            <a:r>
              <a:rPr lang="en-US" sz="2200" b="1" dirty="0" smtClean="0"/>
              <a:t> </a:t>
            </a:r>
            <a:r>
              <a:rPr lang="en-US" sz="2200" b="1" dirty="0" err="1" smtClean="0"/>
              <a:t>Công</a:t>
            </a:r>
            <a:r>
              <a:rPr lang="en-US" sz="2200" b="1" dirty="0" smtClean="0"/>
              <a:t> an </a:t>
            </a:r>
            <a:r>
              <a:rPr lang="en-US" sz="2200" b="1" dirty="0" err="1" smtClean="0"/>
              <a:t>nhân</a:t>
            </a:r>
            <a:r>
              <a:rPr lang="en-US" sz="2200" b="1" dirty="0" smtClean="0"/>
              <a:t> </a:t>
            </a:r>
            <a:r>
              <a:rPr lang="en-US" sz="2200" b="1" dirty="0" err="1" smtClean="0"/>
              <a:t>dân</a:t>
            </a:r>
            <a:endParaRPr lang="en-US" sz="2200" dirty="0" smtClean="0"/>
          </a:p>
          <a:p>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685800"/>
            <a:ext cx="11353800" cy="8217634"/>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5. </a:t>
            </a:r>
            <a:r>
              <a:rPr lang="en-US" sz="2400" b="1" dirty="0" err="1" smtClean="0">
                <a:latin typeface="Times New Roman" pitchFamily="18" charset="0"/>
                <a:cs typeface="Times New Roman" pitchFamily="18" charset="0"/>
              </a:rPr>
              <a:t>Giám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đốc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Công</a:t>
            </a:r>
            <a:r>
              <a:rPr lang="en-US" sz="2400" b="1" dirty="0" smtClean="0">
                <a:latin typeface="Times New Roman" pitchFamily="18" charset="0"/>
                <a:cs typeface="Times New Roman" pitchFamily="18" charset="0"/>
              </a:rPr>
              <a:t> an </a:t>
            </a:r>
            <a:r>
              <a:rPr lang="en-US" sz="2400" b="1" dirty="0" err="1" smtClean="0">
                <a:latin typeface="Times New Roman" pitchFamily="18" charset="0"/>
                <a:cs typeface="Times New Roman" pitchFamily="18" charset="0"/>
              </a:rPr>
              <a:t>cấp</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tỉnh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a)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cảnh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cáo</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b)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đến</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25.000.000 </a:t>
            </a:r>
            <a:r>
              <a:rPr lang="en-US" sz="2400" dirty="0" err="1" smtClean="0">
                <a:latin typeface="Times New Roman" pitchFamily="18" charset="0"/>
                <a:cs typeface="Times New Roman" pitchFamily="18" charset="0"/>
              </a:rPr>
              <a:t>đồng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về</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dự</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phòng</a:t>
            </a:r>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Tước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sử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giấy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phép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nghề</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hoặc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đình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chỉ</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hoạt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động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a:t>
            </a:r>
          </a:p>
          <a:p>
            <a:r>
              <a:rPr lang="en-US" sz="2400" dirty="0" smtClean="0">
                <a:latin typeface="Times New Roman" pitchFamily="18" charset="0"/>
                <a:cs typeface="Times New Roman" pitchFamily="18" charset="0"/>
              </a:rPr>
              <a:t>d) </a:t>
            </a:r>
            <a:r>
              <a:rPr lang="en-US" sz="2400" dirty="0" err="1" smtClean="0">
                <a:latin typeface="Times New Roman" pitchFamily="18" charset="0"/>
                <a:cs typeface="Times New Roman" pitchFamily="18" charset="0"/>
              </a:rPr>
              <a:t>Tịch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thu</a:t>
            </a:r>
            <a:r>
              <a:rPr lang="en-US" sz="2400" dirty="0" smtClean="0">
                <a:latin typeface="Times New Roman" pitchFamily="18" charset="0"/>
                <a:cs typeface="Times New Roman" pitchFamily="18" charset="0"/>
              </a:rPr>
              <a:t> tang </a:t>
            </a:r>
            <a:r>
              <a:rPr lang="en-US" sz="2400" dirty="0" err="1" smtClean="0">
                <a:latin typeface="Times New Roman" pitchFamily="18" charset="0"/>
                <a:cs typeface="Times New Roman" pitchFamily="18" charset="0"/>
              </a:rPr>
              <a:t>vật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phương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tiện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vượt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quá</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mức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tiền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b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r>
              <a:rPr lang="en-US" sz="2400" b="1" dirty="0" smtClean="0"/>
              <a:t>6.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Cục</a:t>
            </a:r>
            <a:r>
              <a:rPr lang="en-US" sz="2400" b="1" dirty="0" smtClean="0"/>
              <a:t> </a:t>
            </a:r>
            <a:r>
              <a:rPr lang="en-US" sz="2400" b="1" dirty="0" err="1" smtClean="0"/>
              <a:t>Cảnh</a:t>
            </a:r>
            <a:r>
              <a:rPr lang="en-US" sz="2400" b="1" dirty="0" smtClean="0"/>
              <a:t> </a:t>
            </a:r>
            <a:r>
              <a:rPr lang="en-US" sz="2400" b="1" dirty="0" err="1" smtClean="0"/>
              <a:t>sát</a:t>
            </a:r>
            <a:r>
              <a:rPr lang="en-US" sz="2400" b="1" dirty="0" smtClean="0"/>
              <a:t> </a:t>
            </a:r>
            <a:r>
              <a:rPr lang="en-US" sz="2400" b="1" dirty="0" err="1" smtClean="0"/>
              <a:t>quản</a:t>
            </a:r>
            <a:r>
              <a:rPr lang="en-US" sz="2400" b="1" dirty="0" smtClean="0"/>
              <a:t> </a:t>
            </a:r>
            <a:r>
              <a:rPr lang="en-US" sz="2400" b="1" dirty="0" err="1" smtClean="0"/>
              <a:t>lý</a:t>
            </a:r>
            <a:r>
              <a:rPr lang="en-US" sz="2400" b="1" dirty="0" smtClean="0"/>
              <a:t> </a:t>
            </a:r>
            <a:r>
              <a:rPr lang="en-US" sz="2400" b="1" dirty="0" err="1" smtClean="0"/>
              <a:t>hành</a:t>
            </a:r>
            <a:r>
              <a:rPr lang="en-US" sz="2400" b="1" dirty="0" smtClean="0"/>
              <a:t> </a:t>
            </a:r>
            <a:r>
              <a:rPr lang="en-US" sz="2400" b="1" dirty="0" err="1" smtClean="0"/>
              <a:t>chính</a:t>
            </a:r>
            <a:r>
              <a:rPr lang="en-US" sz="2400" b="1" dirty="0" smtClean="0"/>
              <a:t> </a:t>
            </a:r>
            <a:r>
              <a:rPr lang="en-US" sz="2400" b="1" dirty="0" err="1" smtClean="0"/>
              <a:t>về</a:t>
            </a:r>
            <a:r>
              <a:rPr lang="en-US" sz="2400" b="1" dirty="0" smtClean="0"/>
              <a:t> </a:t>
            </a:r>
            <a:r>
              <a:rPr lang="en-US" sz="2400" b="1" dirty="0" err="1" smtClean="0"/>
              <a:t>trật</a:t>
            </a:r>
            <a:r>
              <a:rPr lang="en-US" sz="2400" b="1" dirty="0" smtClean="0"/>
              <a:t> </a:t>
            </a:r>
            <a:r>
              <a:rPr lang="en-US" sz="2400" b="1" dirty="0" err="1" smtClean="0"/>
              <a:t>tự</a:t>
            </a:r>
            <a:r>
              <a:rPr lang="en-US" sz="2400" b="1" dirty="0" smtClean="0"/>
              <a:t> </a:t>
            </a:r>
            <a:r>
              <a:rPr lang="en-US" sz="2400" b="1" dirty="0" err="1" smtClean="0"/>
              <a:t>xã</a:t>
            </a:r>
            <a:r>
              <a:rPr lang="en-US" sz="2400" b="1" dirty="0" smtClean="0"/>
              <a:t> </a:t>
            </a:r>
            <a:r>
              <a:rPr lang="en-US" sz="2400" b="1" dirty="0" err="1" smtClean="0"/>
              <a:t>hội</a:t>
            </a:r>
            <a:r>
              <a:rPr lang="en-US" sz="2400" b="1" dirty="0" smtClean="0"/>
              <a:t>,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Cục</a:t>
            </a:r>
            <a:r>
              <a:rPr lang="en-US" sz="2400" b="1" dirty="0" smtClean="0"/>
              <a:t> </a:t>
            </a:r>
            <a:r>
              <a:rPr lang="en-US" sz="2400" b="1" dirty="0" err="1" smtClean="0"/>
              <a:t>Cảnh</a:t>
            </a:r>
            <a:r>
              <a:rPr lang="en-US" sz="2400" b="1" dirty="0" smtClean="0"/>
              <a:t> </a:t>
            </a:r>
            <a:r>
              <a:rPr lang="en-US" sz="2400" b="1" dirty="0" err="1" smtClean="0"/>
              <a:t>sát</a:t>
            </a:r>
            <a:r>
              <a:rPr lang="en-US" sz="2400" b="1" dirty="0" smtClean="0"/>
              <a:t> </a:t>
            </a:r>
            <a:r>
              <a:rPr lang="en-US" sz="2400" b="1" dirty="0" err="1" smtClean="0"/>
              <a:t>phòng</a:t>
            </a:r>
            <a:r>
              <a:rPr lang="en-US" sz="2400" b="1" dirty="0" smtClean="0"/>
              <a:t>, </a:t>
            </a:r>
            <a:r>
              <a:rPr lang="en-US" sz="2400" b="1" dirty="0" err="1" smtClean="0"/>
              <a:t>chống</a:t>
            </a:r>
            <a:r>
              <a:rPr lang="en-US" sz="2400" b="1" dirty="0" smtClean="0"/>
              <a:t> </a:t>
            </a:r>
            <a:r>
              <a:rPr lang="en-US" sz="2400" b="1" dirty="0" err="1" smtClean="0"/>
              <a:t>tội</a:t>
            </a:r>
            <a:r>
              <a:rPr lang="en-US" sz="2400" b="1" dirty="0" smtClean="0"/>
              <a:t> </a:t>
            </a:r>
            <a:r>
              <a:rPr lang="en-US" sz="2400" b="1" dirty="0" err="1" smtClean="0"/>
              <a:t>phạm</a:t>
            </a:r>
            <a:r>
              <a:rPr lang="en-US" sz="2400" b="1" dirty="0" smtClean="0"/>
              <a:t> </a:t>
            </a:r>
            <a:r>
              <a:rPr lang="en-US" sz="2400" b="1" dirty="0" err="1" smtClean="0"/>
              <a:t>về</a:t>
            </a:r>
            <a:r>
              <a:rPr lang="en-US" sz="2400" b="1" dirty="0" smtClean="0"/>
              <a:t> </a:t>
            </a:r>
            <a:r>
              <a:rPr lang="en-US" sz="2400" b="1" dirty="0" err="1" smtClean="0"/>
              <a:t>môi</a:t>
            </a:r>
            <a:r>
              <a:rPr lang="en-US" sz="2400" b="1" dirty="0" smtClean="0"/>
              <a:t> </a:t>
            </a:r>
            <a:r>
              <a:rPr lang="en-US" sz="2400" b="1" dirty="0" err="1" smtClean="0"/>
              <a:t>trường</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a:t>
            </a:r>
            <a:r>
              <a:rPr lang="en-US" sz="2400" dirty="0" smtClean="0"/>
              <a:t>50.000.000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r>
              <a:rPr lang="en-US" sz="2400" dirty="0" smtClean="0"/>
              <a:t>c) </a:t>
            </a:r>
            <a:r>
              <a:rPr lang="en-US" sz="2400" dirty="0" err="1" smtClean="0"/>
              <a:t>Tước</a:t>
            </a:r>
            <a:r>
              <a:rPr lang="en-US" sz="2400" dirty="0" smtClean="0"/>
              <a:t> </a:t>
            </a:r>
            <a:r>
              <a:rPr lang="en-US" sz="2400" dirty="0" err="1" smtClean="0"/>
              <a:t>quyền</a:t>
            </a:r>
            <a:r>
              <a:rPr lang="en-US" sz="2400" dirty="0" smtClean="0"/>
              <a:t> </a:t>
            </a:r>
            <a:r>
              <a:rPr lang="en-US" sz="2400" dirty="0" err="1" smtClean="0"/>
              <a:t>sử</a:t>
            </a:r>
            <a:r>
              <a:rPr lang="en-US" sz="2400" dirty="0" smtClean="0"/>
              <a:t> </a:t>
            </a:r>
            <a:r>
              <a:rPr lang="en-US" sz="2400" dirty="0" err="1" smtClean="0"/>
              <a:t>dụng</a:t>
            </a:r>
            <a:r>
              <a:rPr lang="en-US" sz="2400" dirty="0" smtClean="0"/>
              <a:t> </a:t>
            </a:r>
            <a:r>
              <a:rPr lang="en-US" sz="2400" dirty="0" err="1" smtClean="0"/>
              <a:t>giấy</a:t>
            </a:r>
            <a:r>
              <a:rPr lang="en-US" sz="2400" dirty="0" smtClean="0"/>
              <a:t> </a:t>
            </a:r>
            <a:r>
              <a:rPr lang="en-US" sz="2400" dirty="0" err="1" smtClean="0"/>
              <a:t>phép</a:t>
            </a:r>
            <a:r>
              <a:rPr lang="en-US" sz="2400" dirty="0" smtClean="0"/>
              <a:t>, </a:t>
            </a:r>
            <a:r>
              <a:rPr lang="en-US" sz="2400" dirty="0" err="1" smtClean="0"/>
              <a:t>chứng</a:t>
            </a:r>
            <a:r>
              <a:rPr lang="en-US" sz="2400" dirty="0" smtClean="0"/>
              <a:t> </a:t>
            </a:r>
            <a:r>
              <a:rPr lang="en-US" sz="2400" dirty="0" err="1" smtClean="0"/>
              <a:t>chỉ</a:t>
            </a:r>
            <a:r>
              <a:rPr lang="en-US" sz="2400" dirty="0" smtClean="0"/>
              <a:t> </a:t>
            </a:r>
            <a:r>
              <a:rPr lang="en-US" sz="2400" dirty="0" err="1" smtClean="0"/>
              <a:t>hành</a:t>
            </a:r>
            <a:r>
              <a:rPr lang="en-US" sz="2400" dirty="0" smtClean="0"/>
              <a:t> </a:t>
            </a:r>
            <a:r>
              <a:rPr lang="en-US" sz="2400" dirty="0" err="1" smtClean="0"/>
              <a:t>nghề</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 </a:t>
            </a:r>
            <a:r>
              <a:rPr lang="en-US" sz="2400" dirty="0" err="1" smtClean="0"/>
              <a:t>hoặc</a:t>
            </a:r>
            <a:r>
              <a:rPr lang="en-US" sz="2400" dirty="0" smtClean="0"/>
              <a:t> </a:t>
            </a:r>
            <a:r>
              <a:rPr lang="en-US" sz="2400" dirty="0" err="1" smtClean="0"/>
              <a:t>đình</a:t>
            </a:r>
            <a:r>
              <a:rPr lang="en-US" sz="2400" dirty="0" smtClean="0"/>
              <a:t> </a:t>
            </a:r>
            <a:r>
              <a:rPr lang="en-US" sz="2400" dirty="0" err="1" smtClean="0"/>
              <a:t>chỉ</a:t>
            </a:r>
            <a:r>
              <a:rPr lang="en-US" sz="2400" dirty="0" smtClean="0"/>
              <a:t> </a:t>
            </a:r>
            <a:r>
              <a:rPr lang="en-US" sz="2400" dirty="0" err="1" smtClean="0"/>
              <a:t>hoạt</a:t>
            </a:r>
            <a:r>
              <a:rPr lang="en-US" sz="2400" dirty="0" smtClean="0"/>
              <a:t> </a:t>
            </a:r>
            <a:r>
              <a:rPr lang="en-US" sz="2400" dirty="0" err="1" smtClean="0"/>
              <a:t>động</a:t>
            </a:r>
            <a:r>
              <a:rPr lang="en-US" sz="2400" dirty="0" smtClean="0"/>
              <a:t> </a:t>
            </a:r>
            <a:r>
              <a:rPr lang="en-US" sz="2400" dirty="0" err="1" smtClean="0"/>
              <a:t>có</a:t>
            </a:r>
            <a:r>
              <a:rPr lang="en-US" sz="2400" dirty="0" smtClean="0"/>
              <a:t> </a:t>
            </a:r>
            <a:r>
              <a:rPr lang="en-US" sz="2400" dirty="0" err="1" smtClean="0"/>
              <a:t>thời</a:t>
            </a:r>
            <a:r>
              <a:rPr lang="en-US" sz="2400" dirty="0" smtClean="0"/>
              <a:t> </a:t>
            </a:r>
            <a:r>
              <a:rPr lang="en-US" sz="2400" dirty="0" err="1" smtClean="0"/>
              <a:t>hạn</a:t>
            </a:r>
            <a:r>
              <a:rPr lang="en-US" sz="2400" dirty="0" smtClean="0"/>
              <a:t>;</a:t>
            </a:r>
          </a:p>
          <a:p>
            <a:r>
              <a:rPr lang="en-US" sz="2400" dirty="0" smtClean="0"/>
              <a:t>d) </a:t>
            </a:r>
            <a:r>
              <a:rPr lang="en-US" sz="2400" dirty="0" err="1" smtClean="0"/>
              <a:t>Tịch</a:t>
            </a:r>
            <a:r>
              <a:rPr lang="en-US" sz="2400" dirty="0" smtClean="0"/>
              <a:t> </a:t>
            </a:r>
            <a:r>
              <a:rPr lang="en-US" sz="2400" dirty="0" err="1" smtClean="0"/>
              <a:t>thu</a:t>
            </a:r>
            <a:r>
              <a:rPr lang="en-US" sz="2400" dirty="0" smtClean="0"/>
              <a:t> tang </a:t>
            </a:r>
            <a:r>
              <a:rPr lang="en-US" sz="2400" dirty="0" err="1" smtClean="0"/>
              <a:t>vật</a:t>
            </a:r>
            <a:r>
              <a:rPr lang="en-US" sz="2400" dirty="0" smtClean="0"/>
              <a:t>, </a:t>
            </a:r>
            <a:r>
              <a:rPr lang="en-US" sz="2400" dirty="0" err="1" smtClean="0"/>
              <a:t>phương</a:t>
            </a:r>
            <a:r>
              <a:rPr lang="en-US" sz="2400" dirty="0" smtClean="0"/>
              <a:t> </a:t>
            </a:r>
            <a:r>
              <a:rPr lang="en-US" sz="2400" dirty="0" err="1" smtClean="0"/>
              <a:t>tiện</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a:t>
            </a: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en-US" sz="2000" b="1" dirty="0" smtClean="0"/>
          </a:p>
          <a:p>
            <a:pPr algn="ctr"/>
            <a:r>
              <a:rPr lang="en-US" sz="2400" b="1" dirty="0" err="1" smtClean="0"/>
              <a:t>Điều</a:t>
            </a:r>
            <a:r>
              <a:rPr lang="en-US" sz="2400" b="1" dirty="0" smtClean="0"/>
              <a:t> 110. </a:t>
            </a:r>
            <a:r>
              <a:rPr lang="en-US" sz="2400" b="1" dirty="0" err="1" smtClean="0"/>
              <a:t>Thẩm</a:t>
            </a:r>
            <a:r>
              <a:rPr lang="en-US" sz="2400" b="1" dirty="0" smtClean="0"/>
              <a:t> </a:t>
            </a:r>
            <a:r>
              <a:rPr lang="en-US" sz="2400" b="1" dirty="0" err="1" smtClean="0"/>
              <a:t>quyền</a:t>
            </a:r>
            <a:r>
              <a:rPr lang="en-US" sz="2400" b="1" dirty="0" smtClean="0"/>
              <a:t> </a:t>
            </a:r>
            <a:r>
              <a:rPr lang="en-US" sz="2400" b="1" dirty="0" err="1" smtClean="0"/>
              <a:t>của</a:t>
            </a:r>
            <a:r>
              <a:rPr lang="en-US" sz="2400" b="1" dirty="0" smtClean="0"/>
              <a:t> </a:t>
            </a:r>
            <a:r>
              <a:rPr lang="en-US" sz="2400" b="1" dirty="0" err="1" smtClean="0"/>
              <a:t>cơ</a:t>
            </a:r>
            <a:r>
              <a:rPr lang="en-US" sz="2400" b="1" dirty="0" smtClean="0"/>
              <a:t> </a:t>
            </a:r>
            <a:r>
              <a:rPr lang="en-US" sz="2400" b="1" dirty="0" err="1" smtClean="0"/>
              <a:t>quan</a:t>
            </a:r>
            <a:r>
              <a:rPr lang="en-US" sz="2400" b="1" dirty="0" smtClean="0"/>
              <a:t> </a:t>
            </a:r>
            <a:r>
              <a:rPr lang="en-US" sz="2400" b="1" dirty="0" err="1" smtClean="0"/>
              <a:t>Thuế</a:t>
            </a:r>
            <a:endParaRPr lang="en-US" sz="2400" dirty="0" smtClean="0"/>
          </a:p>
          <a:p>
            <a:pPr algn="ctr"/>
            <a:endParaRPr lang="vi-VN" sz="2200" b="1" dirty="0">
              <a:solidFill>
                <a:schemeClr val="tx1">
                  <a:lumMod val="75000"/>
                  <a:lumOff val="25000"/>
                </a:schemeClr>
              </a:solidFill>
              <a:latin typeface="Cambria" panose="02040503050406030204" pitchFamily="18" charset="0"/>
              <a:cs typeface="Lato" panose="020F0502020204030203" pitchFamily="34"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304800" y="685800"/>
            <a:ext cx="11658600" cy="8586966"/>
          </a:xfrm>
          <a:prstGeom prst="rect">
            <a:avLst/>
          </a:prstGeom>
          <a:noFill/>
        </p:spPr>
        <p:txBody>
          <a:bodyPr wrap="square" rtlCol="0">
            <a:spAutoFit/>
          </a:bodyPr>
          <a:lstStyle/>
          <a:p>
            <a:r>
              <a:rPr lang="en-US" sz="2400" b="1" dirty="0" smtClean="0"/>
              <a:t>1. </a:t>
            </a:r>
            <a:r>
              <a:rPr lang="en-US" sz="2400" b="1" dirty="0" err="1" smtClean="0"/>
              <a:t>Công</a:t>
            </a:r>
            <a:r>
              <a:rPr lang="en-US" sz="2400" b="1" dirty="0" smtClean="0"/>
              <a:t> </a:t>
            </a:r>
            <a:r>
              <a:rPr lang="en-US" sz="2400" b="1" dirty="0" err="1" smtClean="0"/>
              <a:t>chức</a:t>
            </a:r>
            <a:r>
              <a:rPr lang="en-US" sz="2400" b="1" dirty="0" smtClean="0"/>
              <a:t> </a:t>
            </a:r>
            <a:r>
              <a:rPr lang="en-US" sz="2400" b="1" dirty="0" err="1" smtClean="0"/>
              <a:t>Thuế</a:t>
            </a:r>
            <a:r>
              <a:rPr lang="en-US" sz="2400" b="1" dirty="0" smtClean="0"/>
              <a:t> </a:t>
            </a:r>
            <a:r>
              <a:rPr lang="en-US" sz="2400" b="1" dirty="0" err="1" smtClean="0"/>
              <a:t>đang</a:t>
            </a:r>
            <a:r>
              <a:rPr lang="en-US" sz="2400" b="1" dirty="0" smtClean="0"/>
              <a:t> </a:t>
            </a:r>
            <a:r>
              <a:rPr lang="en-US" sz="2400" b="1" dirty="0" err="1" smtClean="0"/>
              <a:t>thi</a:t>
            </a:r>
            <a:r>
              <a:rPr lang="en-US" sz="2400" b="1" dirty="0" smtClean="0"/>
              <a:t> </a:t>
            </a:r>
            <a:r>
              <a:rPr lang="en-US" sz="2400" b="1" dirty="0" err="1" smtClean="0"/>
              <a:t>hành</a:t>
            </a:r>
            <a:r>
              <a:rPr lang="en-US" sz="2400" b="1" dirty="0" smtClean="0"/>
              <a:t> </a:t>
            </a:r>
            <a:r>
              <a:rPr lang="en-US" sz="2400" b="1" dirty="0" err="1" smtClean="0"/>
              <a:t>công</a:t>
            </a:r>
            <a:r>
              <a:rPr lang="en-US" sz="2400" b="1" dirty="0" smtClean="0"/>
              <a:t> </a:t>
            </a:r>
            <a:r>
              <a:rPr lang="en-US" sz="2400" b="1" dirty="0" err="1" smtClean="0"/>
              <a:t>vụ</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500.000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r>
              <a:rPr lang="en-US" sz="2400" b="1" dirty="0" smtClean="0"/>
              <a:t>2. </a:t>
            </a:r>
            <a:r>
              <a:rPr lang="en-US" sz="2400" b="1" dirty="0" err="1" smtClean="0"/>
              <a:t>Đội</a:t>
            </a:r>
            <a:r>
              <a:rPr lang="en-US" sz="2400" b="1" dirty="0" smtClean="0"/>
              <a:t> </a:t>
            </a:r>
            <a:r>
              <a:rPr lang="en-US" sz="2400" b="1" dirty="0" err="1" smtClean="0"/>
              <a:t>trưởng</a:t>
            </a:r>
            <a:r>
              <a:rPr lang="en-US" sz="2400" b="1" dirty="0" smtClean="0"/>
              <a:t> </a:t>
            </a:r>
            <a:r>
              <a:rPr lang="en-US" sz="2400" b="1" dirty="0" err="1" smtClean="0"/>
              <a:t>Đội</a:t>
            </a:r>
            <a:r>
              <a:rPr lang="en-US" sz="2400" b="1" dirty="0" smtClean="0"/>
              <a:t> </a:t>
            </a:r>
            <a:r>
              <a:rPr lang="en-US" sz="2400" b="1" dirty="0" err="1" smtClean="0"/>
              <a:t>Thuế</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2.500.000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r>
              <a:rPr lang="en-US" sz="2400" b="1" dirty="0" smtClean="0"/>
              <a:t>3. Chi </a:t>
            </a:r>
            <a:r>
              <a:rPr lang="en-US" sz="2400" b="1" dirty="0" err="1" smtClean="0"/>
              <a:t>cục</a:t>
            </a:r>
            <a:r>
              <a:rPr lang="en-US" sz="2400" b="1" dirty="0" smtClean="0"/>
              <a:t> </a:t>
            </a:r>
            <a:r>
              <a:rPr lang="en-US" sz="2400" b="1" dirty="0" err="1" smtClean="0"/>
              <a:t>trưởng</a:t>
            </a:r>
            <a:r>
              <a:rPr lang="en-US" sz="2400" b="1" dirty="0" smtClean="0"/>
              <a:t> Chi </a:t>
            </a:r>
            <a:r>
              <a:rPr lang="en-US" sz="2400" b="1" dirty="0" err="1" smtClean="0"/>
              <a:t>cục</a:t>
            </a:r>
            <a:r>
              <a:rPr lang="en-US" sz="2400" b="1" dirty="0" smtClean="0"/>
              <a:t> </a:t>
            </a:r>
            <a:r>
              <a:rPr lang="en-US" sz="2400" b="1" dirty="0" err="1" smtClean="0"/>
              <a:t>Thuế</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25.000.000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r>
              <a:rPr lang="en-US" sz="2400" dirty="0" smtClean="0"/>
              <a:t> </a:t>
            </a:r>
            <a:endParaRPr lang="en-US" sz="2400" dirty="0" smtClean="0"/>
          </a:p>
          <a:p>
            <a:r>
              <a:rPr lang="en-US" sz="2400" b="1" dirty="0" smtClean="0"/>
              <a:t>4</a:t>
            </a:r>
            <a:r>
              <a:rPr lang="en-US" sz="2400" b="1" dirty="0" smtClean="0"/>
              <a:t>.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Cục</a:t>
            </a:r>
            <a:r>
              <a:rPr lang="en-US" sz="2400" b="1" dirty="0" smtClean="0"/>
              <a:t> </a:t>
            </a:r>
            <a:r>
              <a:rPr lang="en-US" sz="2400" b="1" dirty="0" err="1" smtClean="0"/>
              <a:t>Thuế</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50.000.000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endParaRPr lang="en-US" sz="2400" dirty="0" smtClean="0"/>
          </a:p>
          <a:p>
            <a:r>
              <a:rPr lang="en-US" sz="2400" b="1" dirty="0" smtClean="0"/>
              <a:t>5. </a:t>
            </a:r>
            <a:r>
              <a:rPr lang="en-US" sz="2400" b="1" dirty="0" err="1" smtClean="0"/>
              <a:t>Tổng</a:t>
            </a:r>
            <a:r>
              <a:rPr lang="en-US" sz="2400" b="1" dirty="0" smtClean="0"/>
              <a:t> </a:t>
            </a:r>
            <a:r>
              <a:rPr lang="en-US" sz="2400" b="1" dirty="0" err="1" smtClean="0"/>
              <a:t>cục</a:t>
            </a:r>
            <a:r>
              <a:rPr lang="en-US" sz="2400" b="1" dirty="0" smtClean="0"/>
              <a:t> </a:t>
            </a:r>
            <a:r>
              <a:rPr lang="en-US" sz="2400" b="1" dirty="0" err="1" smtClean="0"/>
              <a:t>trưởng</a:t>
            </a:r>
            <a:r>
              <a:rPr lang="en-US" sz="2400" b="1" dirty="0" smtClean="0"/>
              <a:t> </a:t>
            </a:r>
            <a:r>
              <a:rPr lang="en-US" sz="2400" b="1" dirty="0" err="1" smtClean="0"/>
              <a:t>Tổng</a:t>
            </a:r>
            <a:r>
              <a:rPr lang="en-US" sz="2400" b="1" dirty="0" smtClean="0"/>
              <a:t> </a:t>
            </a:r>
            <a:r>
              <a:rPr lang="en-US" sz="2400" b="1" dirty="0" err="1" smtClean="0"/>
              <a:t>cục</a:t>
            </a:r>
            <a:r>
              <a:rPr lang="en-US" sz="2400" b="1" dirty="0" smtClean="0"/>
              <a:t> </a:t>
            </a:r>
            <a:r>
              <a:rPr lang="en-US" sz="2400" b="1" dirty="0" err="1" smtClean="0"/>
              <a:t>Thuế</a:t>
            </a:r>
            <a:r>
              <a:rPr lang="en-US" sz="2400" b="1" dirty="0" smtClean="0"/>
              <a:t> </a:t>
            </a:r>
            <a:r>
              <a:rPr lang="en-US" sz="2400" b="1" dirty="0" err="1" smtClean="0"/>
              <a:t>có</a:t>
            </a:r>
            <a:r>
              <a:rPr lang="en-US" sz="2400" b="1" dirty="0" smtClean="0"/>
              <a:t> </a:t>
            </a:r>
            <a:r>
              <a:rPr lang="en-US" sz="2400" b="1" dirty="0" err="1" smtClean="0"/>
              <a:t>quyền</a:t>
            </a:r>
            <a:r>
              <a:rPr lang="en-US" sz="2400" b="1" dirty="0" smtClean="0"/>
              <a:t>:</a:t>
            </a:r>
          </a:p>
          <a:p>
            <a:r>
              <a:rPr lang="en-US" sz="2400" dirty="0" smtClean="0"/>
              <a:t>a) </a:t>
            </a:r>
            <a:r>
              <a:rPr lang="en-US" sz="2400" dirty="0" err="1" smtClean="0"/>
              <a:t>Phạt</a:t>
            </a:r>
            <a:r>
              <a:rPr lang="en-US" sz="2400" dirty="0" smtClean="0"/>
              <a:t> </a:t>
            </a:r>
            <a:r>
              <a:rPr lang="en-US" sz="2400" dirty="0" err="1" smtClean="0"/>
              <a:t>cảnh</a:t>
            </a:r>
            <a:r>
              <a:rPr lang="en-US" sz="2400" dirty="0" smtClean="0"/>
              <a:t> </a:t>
            </a:r>
            <a:r>
              <a:rPr lang="en-US" sz="2400" dirty="0" err="1" smtClean="0"/>
              <a:t>cáo</a:t>
            </a:r>
            <a:r>
              <a:rPr lang="en-US" sz="2400" dirty="0" smtClean="0"/>
              <a:t>;</a:t>
            </a:r>
          </a:p>
          <a:p>
            <a:r>
              <a:rPr lang="en-US" sz="2400" dirty="0" smtClean="0"/>
              <a:t>b) </a:t>
            </a:r>
            <a:r>
              <a:rPr lang="en-US" sz="2400" dirty="0" err="1" smtClean="0"/>
              <a:t>Phạt</a:t>
            </a:r>
            <a:r>
              <a:rPr lang="en-US" sz="2400" dirty="0" smtClean="0"/>
              <a:t> </a:t>
            </a:r>
            <a:r>
              <a:rPr lang="en-US" sz="2400" dirty="0" err="1" smtClean="0"/>
              <a:t>tiền</a:t>
            </a:r>
            <a:r>
              <a:rPr lang="en-US" sz="2400" dirty="0" smtClean="0"/>
              <a:t> </a:t>
            </a:r>
            <a:r>
              <a:rPr lang="en-US" sz="2400" dirty="0" err="1" smtClean="0"/>
              <a:t>đến</a:t>
            </a:r>
            <a:r>
              <a:rPr lang="en-US" sz="2400" dirty="0" smtClean="0"/>
              <a:t> </a:t>
            </a:r>
            <a:r>
              <a:rPr lang="en-US" sz="2400" dirty="0" err="1" smtClean="0"/>
              <a:t>đến</a:t>
            </a:r>
            <a:r>
              <a:rPr lang="en-US" sz="2400" dirty="0" smtClean="0"/>
              <a:t> 50.000.000 </a:t>
            </a:r>
            <a:r>
              <a:rPr lang="en-US" sz="2400" dirty="0" err="1" smtClean="0"/>
              <a:t>đồng</a:t>
            </a:r>
            <a:r>
              <a:rPr lang="en-US" sz="2400" dirty="0" smtClean="0"/>
              <a:t> </a:t>
            </a:r>
            <a:r>
              <a:rPr lang="en-US" sz="2400" dirty="0" err="1" smtClean="0"/>
              <a:t>đối</a:t>
            </a:r>
            <a:r>
              <a:rPr lang="en-US" sz="2400" dirty="0" smtClean="0"/>
              <a:t> </a:t>
            </a:r>
            <a:r>
              <a:rPr lang="en-US" sz="2400" dirty="0" err="1" smtClean="0"/>
              <a:t>với</a:t>
            </a:r>
            <a:r>
              <a:rPr lang="en-US" sz="2400" dirty="0" smtClean="0"/>
              <a:t> vi </a:t>
            </a:r>
            <a:r>
              <a:rPr lang="en-US" sz="2400" dirty="0" err="1" smtClean="0"/>
              <a:t>phạm</a:t>
            </a:r>
            <a:r>
              <a:rPr lang="en-US" sz="2400" dirty="0" smtClean="0"/>
              <a:t> </a:t>
            </a:r>
            <a:r>
              <a:rPr lang="en-US" sz="2400" dirty="0" err="1" smtClean="0"/>
              <a:t>hành</a:t>
            </a:r>
            <a:r>
              <a:rPr lang="en-US" sz="2400" dirty="0" smtClean="0"/>
              <a:t> </a:t>
            </a:r>
            <a:r>
              <a:rPr lang="en-US" sz="2400" dirty="0" err="1" smtClean="0"/>
              <a:t>chính</a:t>
            </a:r>
            <a:r>
              <a:rPr lang="en-US" sz="2400" dirty="0" smtClean="0"/>
              <a:t> </a:t>
            </a:r>
            <a:r>
              <a:rPr lang="en-US" sz="2400" dirty="0" err="1" smtClean="0"/>
              <a:t>về</a:t>
            </a:r>
            <a:r>
              <a:rPr lang="en-US" sz="2400" dirty="0" smtClean="0"/>
              <a:t> y </a:t>
            </a:r>
            <a:r>
              <a:rPr lang="en-US" sz="2400" dirty="0" err="1" smtClean="0"/>
              <a:t>tế</a:t>
            </a:r>
            <a:r>
              <a:rPr lang="en-US" sz="2400" dirty="0" smtClean="0"/>
              <a:t> </a:t>
            </a:r>
            <a:r>
              <a:rPr lang="en-US" sz="2400" dirty="0" err="1" smtClean="0"/>
              <a:t>dự</a:t>
            </a:r>
            <a:r>
              <a:rPr lang="en-US" sz="2400" dirty="0" smtClean="0"/>
              <a:t> </a:t>
            </a:r>
            <a:r>
              <a:rPr lang="en-US" sz="2400" dirty="0" err="1" smtClean="0"/>
              <a:t>phòng</a:t>
            </a:r>
            <a:r>
              <a:rPr lang="en-US" sz="2400" dirty="0" smtClean="0"/>
              <a:t>;</a:t>
            </a:r>
            <a:endParaRPr lang="en-US" sz="2400" dirty="0" smtClean="0"/>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en-US" sz="2400" dirty="0" smtClean="0">
              <a:latin typeface="Times New Roman" pitchFamily="18" charset="0"/>
              <a:cs typeface="Times New Roman" pitchFamily="18" charset="0"/>
            </a:endParaRPr>
          </a:p>
          <a:p>
            <a:endParaRPr lang="vi-VN" sz="2400" dirty="0" err="1" smtClean="0">
              <a:latin typeface="Times New Roman" pitchFamily="18" charset="0"/>
              <a:cs typeface="Times New Roman" pitchFamily="18" charset="0"/>
            </a:endParaRPr>
          </a:p>
          <a:p>
            <a:pPr lvl="1"/>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1600200"/>
            <a:ext cx="9262329" cy="1569660"/>
          </a:xfrm>
          <a:prstGeom prst="rect">
            <a:avLst/>
          </a:prstGeom>
          <a:noFill/>
        </p:spPr>
        <p:txBody>
          <a:bodyPr wrap="square" rtlCol="0">
            <a:spAutoFit/>
          </a:bodyPr>
          <a:lstStyle/>
          <a:p>
            <a:pPr algn="ctr"/>
            <a:r>
              <a:rPr lang="en-US" sz="4800" b="1" dirty="0" smtClean="0">
                <a:solidFill>
                  <a:schemeClr val="tx1">
                    <a:lumMod val="75000"/>
                    <a:lumOff val="25000"/>
                  </a:schemeClr>
                </a:solidFill>
                <a:latin typeface="Cambria" panose="02040503050406030204" pitchFamily="18" charset="0"/>
                <a:cs typeface="Lato" panose="020F0502020204030203" pitchFamily="34" charset="0"/>
              </a:rPr>
              <a:t>3.PHÂN ĐỊNH</a:t>
            </a:r>
          </a:p>
          <a:p>
            <a:pPr algn="ctr"/>
            <a:r>
              <a:rPr lang="en-US" sz="4800" b="1" dirty="0" smtClean="0">
                <a:solidFill>
                  <a:schemeClr val="tx1">
                    <a:lumMod val="75000"/>
                    <a:lumOff val="25000"/>
                  </a:schemeClr>
                </a:solidFill>
                <a:latin typeface="Cambria" panose="02040503050406030204" pitchFamily="18" charset="0"/>
                <a:cs typeface="Lato" panose="020F0502020204030203" pitchFamily="34" charset="0"/>
              </a:rPr>
              <a:t>THẨM QUYỀN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XỬ PHẠT</a:t>
            </a:r>
            <a:endParaRPr lang="es-ES_tradnl" sz="4800" b="1" dirty="0">
              <a:solidFill>
                <a:schemeClr val="tx1">
                  <a:lumMod val="75000"/>
                  <a:lumOff val="25000"/>
                </a:schemeClr>
              </a:solidFill>
              <a:latin typeface="Cambria" panose="02040503050406030204" pitchFamily="18" charset="0"/>
              <a:cs typeface="Lato" panose="020F0502020204030203" pitchFamily="34" charset="0"/>
            </a:endParaRPr>
          </a:p>
        </p:txBody>
      </p:sp>
      <p:cxnSp>
        <p:nvCxnSpPr>
          <p:cNvPr id="5" name="Straight Connector 4"/>
          <p:cNvCxnSpPr>
            <a:cxnSpLocks/>
          </p:cNvCxnSpPr>
          <p:nvPr/>
        </p:nvCxnSpPr>
        <p:spPr>
          <a:xfrm flipH="1">
            <a:off x="10744200" y="797023"/>
            <a:ext cx="1" cy="44329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Group 15">
            <a:extLst>
              <a:ext uri="{FF2B5EF4-FFF2-40B4-BE49-F238E27FC236}">
                <a16:creationId xmlns:a16="http://schemas.microsoft.com/office/drawing/2014/main" xmlns="" id="{5C73D90C-2C03-E542-805A-DD2FFABB59A1}"/>
              </a:ext>
            </a:extLst>
          </p:cNvPr>
          <p:cNvGrpSpPr/>
          <p:nvPr/>
        </p:nvGrpSpPr>
        <p:grpSpPr>
          <a:xfrm>
            <a:off x="-71372" y="5486400"/>
            <a:ext cx="12263372" cy="1804622"/>
            <a:chOff x="-71372" y="5358178"/>
            <a:chExt cx="12263372" cy="1804622"/>
          </a:xfrm>
        </p:grpSpPr>
        <p:pic>
          <p:nvPicPr>
            <p:cNvPr id="17" name="Picture 16">
              <a:extLst>
                <a:ext uri="{FF2B5EF4-FFF2-40B4-BE49-F238E27FC236}">
                  <a16:creationId xmlns:a16="http://schemas.microsoft.com/office/drawing/2014/main" xmlns="" id="{CF9A7387-E934-AF4B-9FA4-3317303D4AE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8" name="Rectangle 17">
              <a:extLst>
                <a:ext uri="{FF2B5EF4-FFF2-40B4-BE49-F238E27FC236}">
                  <a16:creationId xmlns:a16="http://schemas.microsoft.com/office/drawing/2014/main" xmlns="" id="{40F5AA1E-7493-B54B-86E0-EFAABEF8D0B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Tree>
    <p:extLst>
      <p:ext uri="{BB962C8B-B14F-4D97-AF65-F5344CB8AC3E}">
        <p14:creationId xmlns="" xmlns:p14="http://schemas.microsoft.com/office/powerpoint/2010/main" val="178019271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112.  </a:t>
            </a:r>
            <a:r>
              <a:rPr lang="en-US" sz="2200" b="1" dirty="0" err="1" smtClean="0">
                <a:latin typeface="Times New Roman" pitchFamily="18" charset="0"/>
                <a:cs typeface="Times New Roman" pitchFamily="18" charset="0"/>
              </a:rPr>
              <a:t>Phân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định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xử</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phạt</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685800"/>
            <a:ext cx="11353800" cy="10064294"/>
          </a:xfrm>
          <a:prstGeom prst="rect">
            <a:avLst/>
          </a:prstGeom>
          <a:noFill/>
        </p:spPr>
        <p:txBody>
          <a:bodyPr wrap="square" rtlCol="0">
            <a:spAutoFit/>
          </a:bodyPr>
          <a:lstStyle/>
          <a:p>
            <a:pPr>
              <a:lnSpc>
                <a:spcPct val="150000"/>
              </a:lnSpc>
            </a:pPr>
            <a:r>
              <a:rPr lang="en-US" sz="2400" dirty="0" smtClean="0">
                <a:latin typeface="Times New Roman" pitchFamily="18" charset="0"/>
                <a:cs typeface="Times New Roman" pitchFamily="18" charset="0"/>
              </a:rPr>
              <a:t>1. </a:t>
            </a:r>
            <a:r>
              <a:rPr lang="en-US" sz="2400" b="1" dirty="0" err="1" smtClean="0">
                <a:latin typeface="Times New Roman" pitchFamily="18" charset="0"/>
                <a:cs typeface="Times New Roman" pitchFamily="18" charset="0"/>
              </a:rPr>
              <a:t>Chủ</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tịch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Ủy</a:t>
            </a:r>
            <a:r>
              <a:rPr lang="en-US" sz="2400" b="1" dirty="0" smtClean="0">
                <a:latin typeface="Times New Roman" pitchFamily="18" charset="0"/>
                <a:cs typeface="Times New Roman" pitchFamily="18" charset="0"/>
              </a:rPr>
              <a:t> ban </a:t>
            </a:r>
            <a:r>
              <a:rPr lang="en-US" sz="2400" b="1" dirty="0" err="1" smtClean="0">
                <a:latin typeface="Times New Roman" pitchFamily="18" charset="0"/>
                <a:cs typeface="Times New Roman" pitchFamily="18" charset="0"/>
              </a:rPr>
              <a:t>nhân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dân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các</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cấp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lập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bản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khắc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hậu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vi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Chương</a:t>
            </a:r>
            <a:r>
              <a:rPr lang="en-US" sz="2400" dirty="0" smtClean="0">
                <a:latin typeface="Times New Roman" pitchFamily="18" charset="0"/>
                <a:cs typeface="Times New Roman" pitchFamily="18" charset="0"/>
              </a:rPr>
              <a:t> II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103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năng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nhiệm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giao</a:t>
            </a:r>
            <a:r>
              <a:rPr lang="en-US" sz="2400" dirty="0" smtClean="0">
                <a:latin typeface="Times New Roman" pitchFamily="18" charset="0"/>
                <a:cs typeface="Times New Roman" pitchFamily="18" charset="0"/>
              </a:rPr>
              <a:t>.</a:t>
            </a:r>
          </a:p>
          <a:p>
            <a:pPr>
              <a:lnSpc>
                <a:spcPct val="150000"/>
              </a:lnSpc>
            </a:pPr>
            <a:r>
              <a:rPr lang="en-US" sz="2400" b="1" dirty="0" smtClean="0">
                <a:latin typeface="Times New Roman" pitchFamily="18" charset="0"/>
                <a:cs typeface="Times New Roman" pitchFamily="18" charset="0"/>
              </a:rPr>
              <a:t>2. </a:t>
            </a:r>
            <a:r>
              <a:rPr lang="en-US" sz="2400" b="1" dirty="0" err="1" smtClean="0">
                <a:latin typeface="Times New Roman" pitchFamily="18" charset="0"/>
                <a:cs typeface="Times New Roman" pitchFamily="18" charset="0"/>
              </a:rPr>
              <a:t>Người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thẩm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xử</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của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Thanh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a:t>
            </a:r>
            <a:r>
              <a:rPr lang="en-US" sz="2400" b="1" dirty="0" smtClean="0">
                <a:latin typeface="Times New Roman" pitchFamily="18" charset="0"/>
                <a:cs typeface="Times New Roman" pitchFamily="18" charset="0"/>
              </a:rPr>
              <a:t> y </a:t>
            </a:r>
            <a:r>
              <a:rPr lang="en-US" sz="2400" b="1"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người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giao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thực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nhiệm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thanh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chuyên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ngành</a:t>
            </a:r>
            <a:r>
              <a:rPr lang="en-US" sz="2400" dirty="0" smtClean="0">
                <a:latin typeface="Times New Roman" pitchFamily="18" charset="0"/>
                <a:cs typeface="Times New Roman" pitchFamily="18" charset="0"/>
              </a:rPr>
              <a:t> y </a:t>
            </a:r>
            <a:r>
              <a:rPr lang="en-US" sz="2400" dirty="0" err="1" smtClean="0">
                <a:latin typeface="Times New Roman" pitchFamily="18" charset="0"/>
                <a:cs typeface="Times New Roman" pitchFamily="18" charset="0"/>
              </a:rPr>
              <a:t>tế</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lập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bản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khắc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hậu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vi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Chương</a:t>
            </a:r>
            <a:r>
              <a:rPr lang="en-US" sz="2400" dirty="0" smtClean="0">
                <a:latin typeface="Times New Roman" pitchFamily="18" charset="0"/>
                <a:cs typeface="Times New Roman" pitchFamily="18" charset="0"/>
              </a:rPr>
              <a:t> II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104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vi-VN" sz="2400" dirty="0" err="1" smtClean="0">
              <a:latin typeface="Times New Roman" pitchFamily="18" charset="0"/>
              <a:cs typeface="Times New Roman" pitchFamily="18" charset="0"/>
            </a:endParaRPr>
          </a:p>
          <a:p>
            <a:pPr lvl="1">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112.  </a:t>
            </a:r>
            <a:r>
              <a:rPr lang="en-US" sz="2200" b="1" dirty="0" err="1" smtClean="0">
                <a:latin typeface="Times New Roman" pitchFamily="18" charset="0"/>
                <a:cs typeface="Times New Roman" pitchFamily="18" charset="0"/>
              </a:rPr>
              <a:t>Phân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định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xử</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phạt</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685800"/>
            <a:ext cx="11353800" cy="9628598"/>
          </a:xfrm>
          <a:prstGeom prst="rect">
            <a:avLst/>
          </a:prstGeom>
          <a:noFill/>
        </p:spPr>
        <p:txBody>
          <a:bodyPr wrap="square" rtlCol="0">
            <a:spAutoFit/>
          </a:bodyPr>
          <a:lstStyle/>
          <a:p>
            <a:r>
              <a:rPr lang="en-US" sz="2400" b="1" dirty="0" smtClean="0">
                <a:latin typeface="Times New Roman" pitchFamily="18" charset="0"/>
                <a:cs typeface="Times New Roman" pitchFamily="18" charset="0"/>
              </a:rPr>
              <a:t>3. </a:t>
            </a:r>
            <a:r>
              <a:rPr lang="en-US" sz="2400" b="1" dirty="0" err="1" smtClean="0">
                <a:latin typeface="Times New Roman" pitchFamily="18" charset="0"/>
                <a:cs typeface="Times New Roman" pitchFamily="18" charset="0"/>
              </a:rPr>
              <a:t>Người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thẩm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xử</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của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cơ</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quan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Quản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lý</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thị</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trường</a:t>
            </a:r>
            <a:r>
              <a:rPr lang="en-US" sz="2400" b="1"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lập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bản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khắc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hậu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quản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năng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nhiệm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giao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105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vi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25</a:t>
            </a:r>
            <a:r>
              <a:rPr lang="en-US" sz="2400" dirty="0" smtClean="0">
                <a:latin typeface="Times New Roman" pitchFamily="18" charset="0"/>
                <a:cs typeface="Times New Roman" pitchFamily="18" charset="0"/>
              </a:rPr>
              <a:t>, 26, 27, </a:t>
            </a:r>
            <a:r>
              <a:rPr lang="en-US" sz="2400" dirty="0" smtClean="0">
                <a:latin typeface="Times New Roman" pitchFamily="18" charset="0"/>
                <a:cs typeface="Times New Roman" pitchFamily="18" charset="0"/>
              </a:rPr>
              <a:t>29. </a:t>
            </a:r>
          </a:p>
          <a:p>
            <a:r>
              <a:rPr lang="vi-VN" sz="2400" b="1" dirty="0" smtClean="0">
                <a:latin typeface="Times New Roman" pitchFamily="18" charset="0"/>
                <a:cs typeface="Times New Roman" pitchFamily="18" charset="0"/>
              </a:rPr>
              <a:t>4. Người có thẩm quyền xử phạt của cơ quan Công an nhân </a:t>
            </a:r>
            <a:r>
              <a:rPr lang="vi-VN" sz="2400" dirty="0" smtClean="0">
                <a:latin typeface="Times New Roman" pitchFamily="18" charset="0"/>
                <a:cs typeface="Times New Roman" pitchFamily="18" charset="0"/>
              </a:rPr>
              <a:t>dân có thẩm quyền lập biên bản vi phạm hành chính, xử phạt hành chính và áp dụng các biện pháp khắc phục hậu quả theo phạm vi quản lý, chức năng, nhiệm vụ, quyền hạn được giao và theo thẩm quyền quy định tại Điều 106 Nghị định này đối với hành vi vi phạm quy định tại các điều 25, 26, 27, </a:t>
            </a:r>
            <a:r>
              <a:rPr lang="vi-VN" sz="2400" dirty="0" smtClean="0">
                <a:latin typeface="Times New Roman" pitchFamily="18" charset="0"/>
                <a:cs typeface="Times New Roman" pitchFamily="18" charset="0"/>
              </a:rPr>
              <a:t>29</a:t>
            </a:r>
            <a:r>
              <a:rPr lang="en-US" sz="2400" dirty="0" smtClean="0">
                <a:latin typeface="Times New Roman" pitchFamily="18" charset="0"/>
                <a:cs typeface="Times New Roman" pitchFamily="18" charset="0"/>
              </a:rPr>
              <a:t>.</a:t>
            </a:r>
          </a:p>
          <a:p>
            <a:r>
              <a:rPr lang="vi-VN" sz="2400" b="1" dirty="0" smtClean="0">
                <a:latin typeface="Times New Roman" pitchFamily="18" charset="0"/>
                <a:cs typeface="Times New Roman" pitchFamily="18" charset="0"/>
              </a:rPr>
              <a:t>5. Người có thẩm quyền xử phạt của cơ quan Hải q</a:t>
            </a:r>
            <a:r>
              <a:rPr lang="vi-VN" sz="2400" dirty="0" smtClean="0">
                <a:latin typeface="Times New Roman" pitchFamily="18" charset="0"/>
                <a:cs typeface="Times New Roman" pitchFamily="18" charset="0"/>
              </a:rPr>
              <a:t>uan có thẩm quyền lập biên bản vi phạm hành chính, xử phạt hành chính, áp dụng các biện pháp khắc phục hậu quả theo phạm vi quản lý, chức năng, nhiệm vụ, quyền hạn được giao và theo thẩm quyền quy định tại Điều 107 Nghị định này đối với các hành vi vi phạm quy định tại các </a:t>
            </a:r>
            <a:r>
              <a:rPr lang="vi-VN" sz="2400" dirty="0" smtClean="0">
                <a:latin typeface="Times New Roman" pitchFamily="18" charset="0"/>
                <a:cs typeface="Times New Roman" pitchFamily="18" charset="0"/>
              </a:rPr>
              <a:t>điều </a:t>
            </a:r>
            <a:r>
              <a:rPr lang="vi-VN" sz="2400" dirty="0" smtClean="0">
                <a:latin typeface="Times New Roman" pitchFamily="18" charset="0"/>
                <a:cs typeface="Times New Roman" pitchFamily="18" charset="0"/>
              </a:rPr>
              <a:t>25, 26, 27, 29</a:t>
            </a: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vi-VN" sz="2400" dirty="0" err="1" smtClean="0">
              <a:latin typeface="Times New Roman" pitchFamily="18" charset="0"/>
              <a:cs typeface="Times New Roman" pitchFamily="18" charset="0"/>
            </a:endParaRPr>
          </a:p>
          <a:p>
            <a:pPr lvl="1">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112.  </a:t>
            </a:r>
            <a:r>
              <a:rPr lang="en-US" sz="2200" b="1" dirty="0" err="1" smtClean="0">
                <a:latin typeface="Times New Roman" pitchFamily="18" charset="0"/>
                <a:cs typeface="Times New Roman" pitchFamily="18" charset="0"/>
              </a:rPr>
              <a:t>Phân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định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xử</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phạt</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685800"/>
            <a:ext cx="11353800" cy="7294305"/>
          </a:xfrm>
          <a:prstGeom prst="rect">
            <a:avLst/>
          </a:prstGeom>
          <a:noFill/>
        </p:spPr>
        <p:txBody>
          <a:bodyPr wrap="square" rtlCol="0">
            <a:spAutoFit/>
          </a:bodyPr>
          <a:lstStyle/>
          <a:p>
            <a:r>
              <a:rPr lang="vi-VN" sz="2400" b="1" dirty="0" smtClean="0"/>
              <a:t>6. Người có thẩm quyền xử phạt của Bộ đội Biên phòng </a:t>
            </a:r>
            <a:r>
              <a:rPr lang="vi-VN" sz="2400" dirty="0" smtClean="0"/>
              <a:t>có thẩm quyền lập biên bản vi phạm hành chính, xử phạt hành chính và áp dụng các biện pháp khắc phục hậu quả theo phạm vi quản lý, chức năng, nhiệm vụ, quyền hạn được giao và theo thẩm quyền quy định tại Điều 108 Nghị định này đối với các hành vi vi phạm quy định tại các điều </a:t>
            </a:r>
            <a:r>
              <a:rPr lang="vi-VN" sz="2400" dirty="0" smtClean="0"/>
              <a:t>25</a:t>
            </a:r>
            <a:r>
              <a:rPr lang="vi-VN" sz="2400" dirty="0" smtClean="0"/>
              <a:t>, 26, </a:t>
            </a:r>
            <a:r>
              <a:rPr lang="vi-VN" sz="2400" dirty="0" smtClean="0"/>
              <a:t>27</a:t>
            </a:r>
            <a:r>
              <a:rPr lang="en-US" sz="2400" dirty="0" smtClean="0"/>
              <a:t>.</a:t>
            </a:r>
          </a:p>
          <a:p>
            <a:r>
              <a:rPr lang="vi-VN" sz="2400" b="1" dirty="0" smtClean="0"/>
              <a:t>7. Người có thẩm quyền xử phạt của Cảnh sát biển </a:t>
            </a:r>
            <a:r>
              <a:rPr lang="vi-VN" sz="2400" dirty="0" smtClean="0"/>
              <a:t>có thẩm quyền lập biên bản vi phạm hành chính, xử phạt hành chính và áp dụng các biện pháp khắc phục hậu quả theo phạm vi quản lý, chức năng, nhiệm vụ, quyền hạn được giao và theo thẩm quyền quy định tại Điều 109 Nghị định </a:t>
            </a:r>
            <a:r>
              <a:rPr lang="vi-VN" sz="2400" dirty="0" smtClean="0"/>
              <a:t>này </a:t>
            </a:r>
            <a:r>
              <a:rPr lang="vi-VN" sz="2400" dirty="0" smtClean="0"/>
              <a:t>25, 26, 27</a:t>
            </a: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vi-VN" sz="2400" dirty="0" err="1" smtClean="0">
              <a:latin typeface="Times New Roman" pitchFamily="18" charset="0"/>
              <a:cs typeface="Times New Roman" pitchFamily="18" charset="0"/>
            </a:endParaRPr>
          </a:p>
          <a:p>
            <a:pPr lvl="1">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112.  </a:t>
            </a:r>
            <a:r>
              <a:rPr lang="en-US" sz="2200" b="1" dirty="0" err="1" smtClean="0">
                <a:latin typeface="Times New Roman" pitchFamily="18" charset="0"/>
                <a:cs typeface="Times New Roman" pitchFamily="18" charset="0"/>
              </a:rPr>
              <a:t>Phân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định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xử</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phạt</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914400"/>
            <a:ext cx="11353800" cy="9443932"/>
          </a:xfrm>
          <a:prstGeom prst="rect">
            <a:avLst/>
          </a:prstGeom>
          <a:noFill/>
        </p:spPr>
        <p:txBody>
          <a:bodyPr wrap="square" rtlCol="0">
            <a:spAutoFit/>
          </a:bodyPr>
          <a:lstStyle/>
          <a:p>
            <a:pPr>
              <a:lnSpc>
                <a:spcPct val="150000"/>
              </a:lnSpc>
            </a:pPr>
            <a:r>
              <a:rPr lang="vi-VN" sz="2400" b="1" dirty="0" smtClean="0">
                <a:latin typeface="Times New Roman" pitchFamily="18" charset="0"/>
                <a:cs typeface="Times New Roman" pitchFamily="18" charset="0"/>
              </a:rPr>
              <a:t>8. Người có thẩm quyền xử phạt của cơ quan thuế </a:t>
            </a:r>
            <a:r>
              <a:rPr lang="vi-VN" sz="2400" dirty="0" smtClean="0">
                <a:latin typeface="Times New Roman" pitchFamily="18" charset="0"/>
                <a:cs typeface="Times New Roman" pitchFamily="18" charset="0"/>
              </a:rPr>
              <a:t>có thẩm quyền lập biên bản vi phạm hành chính, xử phạt hành chính và áp dụng các biện pháp khắc phục hậu quả theo phạm vi quản lý, chức năng, nhiệm vụ, quyền hạn được giao và theo thẩm quyền quy định tại Điều 110 Nghị định này đối với các hành vi vi phạm quy định tại các điểm d, đ, e khoản 4 và điểm b khoản 5 Điều 29 Nghị định </a:t>
            </a:r>
            <a:r>
              <a:rPr lang="vi-VN" sz="2400" dirty="0"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pPr>
              <a:lnSpc>
                <a:spcPct val="150000"/>
              </a:lnSpc>
            </a:pPr>
            <a:r>
              <a:rPr lang="en-US" sz="2400" b="1" dirty="0" smtClean="0">
                <a:latin typeface="Times New Roman" pitchFamily="18" charset="0"/>
                <a:cs typeface="Times New Roman" pitchFamily="18" charset="0"/>
              </a:rPr>
              <a:t>10. </a:t>
            </a:r>
            <a:r>
              <a:rPr lang="en-US" sz="2400" b="1" dirty="0" err="1" smtClean="0">
                <a:latin typeface="Times New Roman" pitchFamily="18" charset="0"/>
                <a:cs typeface="Times New Roman" pitchFamily="18" charset="0"/>
              </a:rPr>
              <a:t>Người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thẩm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xử</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của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Thanh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Thông</a:t>
            </a:r>
            <a:r>
              <a:rPr lang="en-US" sz="2400" b="1" dirty="0" smtClean="0">
                <a:latin typeface="Times New Roman" pitchFamily="18" charset="0"/>
                <a:cs typeface="Times New Roman" pitchFamily="18" charset="0"/>
              </a:rPr>
              <a:t> tin </a:t>
            </a:r>
            <a:r>
              <a:rPr lang="en-US" sz="2400" b="1" dirty="0" err="1" smtClean="0">
                <a:latin typeface="Times New Roman" pitchFamily="18" charset="0"/>
                <a:cs typeface="Times New Roman" pitchFamily="18" charset="0"/>
              </a:rPr>
              <a:t>và</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Truyền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thông</a:t>
            </a:r>
            <a:r>
              <a:rPr lang="en-US" sz="2400" b="1"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lập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bản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khắc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hậu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quản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năng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nhiệm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giao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104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vi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25</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26</a:t>
            </a: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en-US" sz="2400" dirty="0" smtClean="0">
              <a:latin typeface="Times New Roman" pitchFamily="18" charset="0"/>
              <a:cs typeface="Times New Roman" pitchFamily="18" charset="0"/>
            </a:endParaRPr>
          </a:p>
          <a:p>
            <a:pPr>
              <a:lnSpc>
                <a:spcPct val="150000"/>
              </a:lnSpc>
            </a:pPr>
            <a:endParaRPr lang="vi-VN" sz="2400" dirty="0" err="1" smtClean="0">
              <a:latin typeface="Times New Roman" pitchFamily="18" charset="0"/>
              <a:cs typeface="Times New Roman" pitchFamily="18" charset="0"/>
            </a:endParaRPr>
          </a:p>
          <a:p>
            <a:pPr lvl="1">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112.  </a:t>
            </a:r>
            <a:r>
              <a:rPr lang="en-US" sz="2200" b="1" dirty="0" err="1" smtClean="0">
                <a:latin typeface="Times New Roman" pitchFamily="18" charset="0"/>
                <a:cs typeface="Times New Roman" pitchFamily="18" charset="0"/>
              </a:rPr>
              <a:t>Phân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định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xử</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phạt</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914400"/>
            <a:ext cx="11353800" cy="8402300"/>
          </a:xfrm>
          <a:prstGeom prst="rect">
            <a:avLst/>
          </a:prstGeom>
          <a:noFill/>
        </p:spPr>
        <p:txBody>
          <a:bodyPr wrap="square" rtlCol="0">
            <a:spAutoFit/>
          </a:bodyPr>
          <a:lstStyle/>
          <a:p>
            <a:pPr algn="just"/>
            <a:r>
              <a:rPr lang="en-US" sz="2400" b="1" dirty="0" smtClean="0">
                <a:latin typeface="Times New Roman" pitchFamily="18" charset="0"/>
                <a:cs typeface="Times New Roman" pitchFamily="18" charset="0"/>
              </a:rPr>
              <a:t>11. </a:t>
            </a:r>
            <a:r>
              <a:rPr lang="en-US" sz="2400" b="1" dirty="0" err="1" smtClean="0">
                <a:latin typeface="Times New Roman" pitchFamily="18" charset="0"/>
                <a:cs typeface="Times New Roman" pitchFamily="18" charset="0"/>
              </a:rPr>
              <a:t>Người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thẩm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xử</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của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Thanh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Văn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hóa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Thể</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thao</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và</a:t>
            </a:r>
            <a:r>
              <a:rPr lang="en-US" sz="2400" b="1" dirty="0" smtClean="0">
                <a:latin typeface="Times New Roman" pitchFamily="18" charset="0"/>
                <a:cs typeface="Times New Roman" pitchFamily="18" charset="0"/>
              </a:rPr>
              <a:t> Du </a:t>
            </a:r>
            <a:r>
              <a:rPr lang="en-US" sz="2400" dirty="0" err="1" smtClean="0">
                <a:latin typeface="Times New Roman" pitchFamily="18" charset="0"/>
                <a:cs typeface="Times New Roman" pitchFamily="18" charset="0"/>
              </a:rPr>
              <a:t>lịch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lập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bản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khắc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hậu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quản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năng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nhiệm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giao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104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vi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25, </a:t>
            </a:r>
            <a:r>
              <a:rPr lang="en-US" sz="2400" dirty="0" smtClean="0">
                <a:latin typeface="Times New Roman" pitchFamily="18" charset="0"/>
                <a:cs typeface="Times New Roman" pitchFamily="18" charset="0"/>
              </a:rPr>
              <a:t>26, </a:t>
            </a:r>
            <a:r>
              <a:rPr lang="vi-VN" sz="2400" dirty="0" smtClean="0">
                <a:latin typeface="Times New Roman" pitchFamily="18" charset="0"/>
                <a:cs typeface="Times New Roman" pitchFamily="18" charset="0"/>
              </a:rPr>
              <a:t>điểm a khoản 5 Điều </a:t>
            </a:r>
            <a:r>
              <a:rPr lang="vi-VN" sz="2400" dirty="0" smtClean="0">
                <a:latin typeface="Times New Roman" pitchFamily="18" charset="0"/>
                <a:cs typeface="Times New Roman" pitchFamily="18" charset="0"/>
              </a:rPr>
              <a:t>29</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vi-VN" sz="2400" dirty="0" smtClean="0">
                <a:latin typeface="Times New Roman" pitchFamily="18" charset="0"/>
                <a:cs typeface="Times New Roman" pitchFamily="18" charset="0"/>
              </a:rPr>
              <a:t> </a:t>
            </a:r>
            <a:endParaRPr lang="en-US" sz="2400" dirty="0" smtClean="0">
              <a:latin typeface="Times New Roman" pitchFamily="18" charset="0"/>
              <a:cs typeface="Times New Roman" pitchFamily="18" charset="0"/>
            </a:endParaRPr>
          </a:p>
          <a:p>
            <a:pPr algn="just"/>
            <a:r>
              <a:rPr lang="en-US" sz="2400" b="1" dirty="0" smtClean="0">
                <a:latin typeface="Times New Roman" pitchFamily="18" charset="0"/>
                <a:cs typeface="Times New Roman" pitchFamily="18" charset="0"/>
              </a:rPr>
              <a:t>12. </a:t>
            </a:r>
            <a:r>
              <a:rPr lang="en-US" sz="2400" b="1" dirty="0" err="1" smtClean="0">
                <a:latin typeface="Times New Roman" pitchFamily="18" charset="0"/>
                <a:cs typeface="Times New Roman" pitchFamily="18" charset="0"/>
              </a:rPr>
              <a:t>Người</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có</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thẩm</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quyền</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xử</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phạt</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của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Thanh</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tra</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giáo</a:t>
            </a:r>
            <a:r>
              <a:rPr lang="en-US" sz="2400" b="1" dirty="0" smtClean="0">
                <a:latin typeface="Times New Roman" pitchFamily="18" charset="0"/>
                <a:cs typeface="Times New Roman" pitchFamily="18" charset="0"/>
              </a:rPr>
              <a:t> </a:t>
            </a:r>
            <a:r>
              <a:rPr lang="en-US" sz="2400" b="1" dirty="0" err="1" smtClean="0">
                <a:latin typeface="Times New Roman" pitchFamily="18" charset="0"/>
                <a:cs typeface="Times New Roman" pitchFamily="18" charset="0"/>
              </a:rPr>
              <a:t>dục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giao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vận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tải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nghiệp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triển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thôn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khoa</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học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công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nghệ</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có</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lập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biên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bản</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xử</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phạt</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chính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dụng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biện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pháp</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khắc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phục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hậu</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quả</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quản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lý</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chức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năng</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nhiệm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vụ</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hạn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được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giao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và</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theo</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thẩm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quyền</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104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đối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với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hành</a:t>
            </a:r>
            <a:r>
              <a:rPr lang="en-US" sz="2400" dirty="0" smtClean="0">
                <a:latin typeface="Times New Roman" pitchFamily="18" charset="0"/>
                <a:cs typeface="Times New Roman" pitchFamily="18" charset="0"/>
              </a:rPr>
              <a:t> vi </a:t>
            </a:r>
            <a:r>
              <a:rPr lang="en-US" sz="2400" dirty="0" err="1" smtClean="0">
                <a:latin typeface="Times New Roman" pitchFamily="18" charset="0"/>
                <a:cs typeface="Times New Roman" pitchFamily="18" charset="0"/>
              </a:rPr>
              <a:t>vi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phạm</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quy</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tại</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các</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25</a:t>
            </a:r>
            <a:r>
              <a:rPr lang="en-US" sz="2400" dirty="0" smtClean="0">
                <a:latin typeface="Times New Roman" pitchFamily="18" charset="0"/>
                <a:cs typeface="Times New Roman" pitchFamily="18" charset="0"/>
              </a:rPr>
              <a:t>, 26</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điểm</a:t>
            </a:r>
            <a:r>
              <a:rPr lang="en-US" sz="2400" dirty="0" smtClean="0">
                <a:latin typeface="Times New Roman" pitchFamily="18" charset="0"/>
                <a:cs typeface="Times New Roman" pitchFamily="18" charset="0"/>
              </a:rPr>
              <a:t> a </a:t>
            </a:r>
            <a:r>
              <a:rPr lang="en-US" sz="2400" dirty="0" err="1" smtClean="0">
                <a:latin typeface="Times New Roman" pitchFamily="18" charset="0"/>
                <a:cs typeface="Times New Roman" pitchFamily="18" charset="0"/>
              </a:rPr>
              <a:t>khoản</a:t>
            </a:r>
            <a:r>
              <a:rPr lang="en-US" sz="2400" dirty="0" smtClean="0">
                <a:latin typeface="Times New Roman" pitchFamily="18" charset="0"/>
                <a:cs typeface="Times New Roman" pitchFamily="18" charset="0"/>
              </a:rPr>
              <a:t> 5 </a:t>
            </a:r>
            <a:r>
              <a:rPr lang="en-US" sz="2400" dirty="0" err="1" smtClean="0">
                <a:latin typeface="Times New Roman" pitchFamily="18" charset="0"/>
                <a:cs typeface="Times New Roman" pitchFamily="18" charset="0"/>
              </a:rPr>
              <a:t>Điều</a:t>
            </a:r>
            <a:r>
              <a:rPr lang="en-US" sz="2400" dirty="0" smtClean="0">
                <a:latin typeface="Times New Roman" pitchFamily="18" charset="0"/>
                <a:cs typeface="Times New Roman" pitchFamily="18" charset="0"/>
              </a:rPr>
              <a:t> 29 </a:t>
            </a:r>
            <a:r>
              <a:rPr lang="en-US" sz="2400" dirty="0" err="1" smtClean="0">
                <a:latin typeface="Times New Roman" pitchFamily="18" charset="0"/>
                <a:cs typeface="Times New Roman" pitchFamily="18" charset="0"/>
              </a:rPr>
              <a:t>Nghị</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định</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này</a:t>
            </a:r>
            <a:r>
              <a:rPr lang="en-US" sz="2400" dirty="0" smtClean="0">
                <a:latin typeface="Times New Roman" pitchFamily="18" charset="0"/>
                <a:cs typeface="Times New Roman" pitchFamily="18" charset="0"/>
              </a:rPr>
              <a:t>.</a:t>
            </a:r>
          </a:p>
          <a:p>
            <a:pPr algn="just"/>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vi-VN" sz="2400" dirty="0" err="1" smtClean="0">
              <a:latin typeface="Times New Roman" pitchFamily="18" charset="0"/>
              <a:cs typeface="Times New Roman" pitchFamily="18" charset="0"/>
            </a:endParaRPr>
          </a:p>
          <a:p>
            <a:pPr lvl="1" algn="just">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112.  </a:t>
            </a:r>
            <a:r>
              <a:rPr lang="en-US" sz="2200" b="1" dirty="0" err="1" smtClean="0">
                <a:latin typeface="Times New Roman" pitchFamily="18" charset="0"/>
                <a:cs typeface="Times New Roman" pitchFamily="18" charset="0"/>
              </a:rPr>
              <a:t>Phân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định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xử</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phạt</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914400"/>
            <a:ext cx="11353800" cy="6740307"/>
          </a:xfrm>
          <a:prstGeom prst="rect">
            <a:avLst/>
          </a:prstGeom>
          <a:noFill/>
        </p:spPr>
        <p:txBody>
          <a:bodyPr wrap="square" rtlCol="0">
            <a:spAutoFit/>
          </a:bodyPr>
          <a:lstStyle/>
          <a:p>
            <a:pPr algn="just">
              <a:lnSpc>
                <a:spcPct val="150000"/>
              </a:lnSpc>
            </a:pPr>
            <a:r>
              <a:rPr lang="vi-VN" sz="2400" b="1" dirty="0" smtClean="0"/>
              <a:t>13. Người có thẩm quyền xử phạt của Thanh tra tài nguyên môi trường </a:t>
            </a:r>
            <a:r>
              <a:rPr lang="vi-VN" sz="2400" dirty="0" smtClean="0"/>
              <a:t>có thẩm quyền lập biên bản vi phạm hành chính, xử phạt hành chính, áp dụng các biện pháp khắc phục hậu quả theo phạm vi quản lý, chức năng, nhiệm vụ, quyền hạn được giao và theo thẩm quyền quy định tại Điều 104 Nghị định này đối với hành vi vi phạm quy định tại các </a:t>
            </a:r>
            <a:r>
              <a:rPr lang="vi-VN" sz="2400" dirty="0" smtClean="0"/>
              <a:t>điều </a:t>
            </a:r>
            <a:r>
              <a:rPr lang="vi-VN" sz="2400" dirty="0" smtClean="0"/>
              <a:t>25, </a:t>
            </a:r>
            <a:r>
              <a:rPr lang="vi-VN" sz="2400" dirty="0" smtClean="0"/>
              <a:t>26</a:t>
            </a:r>
            <a:r>
              <a:rPr lang="en-US" sz="2400" dirty="0" smtClean="0"/>
              <a:t> </a:t>
            </a:r>
            <a:r>
              <a:rPr lang="vi-VN" sz="2400" dirty="0" smtClean="0"/>
              <a:t>Nghị định này </a:t>
            </a: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vi-VN" sz="2400" dirty="0" err="1" smtClean="0">
              <a:latin typeface="Times New Roman" pitchFamily="18" charset="0"/>
              <a:cs typeface="Times New Roman" pitchFamily="18" charset="0"/>
            </a:endParaRPr>
          </a:p>
          <a:p>
            <a:pPr lvl="1" algn="just">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112.  </a:t>
            </a:r>
            <a:r>
              <a:rPr lang="en-US" sz="2200" b="1" dirty="0" err="1" smtClean="0">
                <a:latin typeface="Times New Roman" pitchFamily="18" charset="0"/>
                <a:cs typeface="Times New Roman" pitchFamily="18" charset="0"/>
              </a:rPr>
              <a:t>Phân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định</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xử</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phạt</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914400"/>
            <a:ext cx="11353800" cy="6740307"/>
          </a:xfrm>
          <a:prstGeom prst="rect">
            <a:avLst/>
          </a:prstGeom>
          <a:noFill/>
        </p:spPr>
        <p:txBody>
          <a:bodyPr wrap="square" rtlCol="0">
            <a:spAutoFit/>
          </a:bodyPr>
          <a:lstStyle/>
          <a:p>
            <a:pPr algn="just">
              <a:lnSpc>
                <a:spcPct val="150000"/>
              </a:lnSpc>
            </a:pPr>
            <a:r>
              <a:rPr lang="vi-VN" sz="2400" b="1" dirty="0" smtClean="0"/>
              <a:t>13. Người có thẩm quyền xử phạt của Thanh tra tài nguyên môi trường </a:t>
            </a:r>
            <a:r>
              <a:rPr lang="vi-VN" sz="2400" dirty="0" smtClean="0"/>
              <a:t>có thẩm quyền lập biên bản vi phạm hành chính, xử phạt hành chính, áp dụng các biện pháp khắc phục hậu quả theo phạm vi quản lý, chức năng, nhiệm vụ, quyền hạn được giao và theo thẩm quyền quy định tại Điều 104 Nghị định này đối với hành vi vi phạm quy định tại các </a:t>
            </a:r>
            <a:r>
              <a:rPr lang="vi-VN" sz="2400" dirty="0" smtClean="0"/>
              <a:t>điều </a:t>
            </a:r>
            <a:r>
              <a:rPr lang="vi-VN" sz="2400" dirty="0" smtClean="0"/>
              <a:t>25, </a:t>
            </a:r>
            <a:r>
              <a:rPr lang="vi-VN" sz="2400" dirty="0" smtClean="0"/>
              <a:t>26</a:t>
            </a:r>
            <a:r>
              <a:rPr lang="en-US" sz="2400" dirty="0" smtClean="0"/>
              <a:t> </a:t>
            </a:r>
            <a:r>
              <a:rPr lang="vi-VN" sz="2400" dirty="0" smtClean="0"/>
              <a:t>Nghị định này </a:t>
            </a: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en-US" sz="2400" dirty="0" smtClean="0">
              <a:latin typeface="Times New Roman" pitchFamily="18" charset="0"/>
              <a:cs typeface="Times New Roman" pitchFamily="18" charset="0"/>
            </a:endParaRPr>
          </a:p>
          <a:p>
            <a:pPr algn="just">
              <a:lnSpc>
                <a:spcPct val="150000"/>
              </a:lnSpc>
            </a:pPr>
            <a:endParaRPr lang="vi-VN" sz="2400" dirty="0" err="1" smtClean="0">
              <a:latin typeface="Times New Roman" pitchFamily="18" charset="0"/>
              <a:cs typeface="Times New Roman" pitchFamily="18" charset="0"/>
            </a:endParaRPr>
          </a:p>
          <a:p>
            <a:pPr lvl="1" algn="just">
              <a:lnSpc>
                <a:spcPct val="150000"/>
              </a:lnSpc>
            </a:pPr>
            <a:endParaRPr lang="x-none"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1600200"/>
            <a:ext cx="9262329" cy="1569660"/>
          </a:xfrm>
          <a:prstGeom prst="rect">
            <a:avLst/>
          </a:prstGeom>
          <a:noFill/>
        </p:spPr>
        <p:txBody>
          <a:bodyPr wrap="square" rtlCol="0">
            <a:spAutoFit/>
          </a:bodyPr>
          <a:lstStyle/>
          <a:p>
            <a:pPr algn="ctr"/>
            <a:r>
              <a:rPr lang="en-US" sz="4800" b="1" dirty="0" smtClean="0">
                <a:solidFill>
                  <a:schemeClr val="tx1">
                    <a:lumMod val="75000"/>
                    <a:lumOff val="25000"/>
                  </a:schemeClr>
                </a:solidFill>
                <a:latin typeface="Cambria" panose="02040503050406030204" pitchFamily="18" charset="0"/>
                <a:cs typeface="Lato" panose="020F0502020204030203" pitchFamily="34" charset="0"/>
              </a:rPr>
              <a:t>4.THẨM QUYỀN  LẬP BIÊN BẢN VI PHẠM HÀNH CHÍNH</a:t>
            </a:r>
            <a:endParaRPr lang="es-ES_tradnl" sz="4800" b="1" dirty="0">
              <a:solidFill>
                <a:schemeClr val="tx1">
                  <a:lumMod val="75000"/>
                  <a:lumOff val="25000"/>
                </a:schemeClr>
              </a:solidFill>
              <a:latin typeface="Cambria" panose="02040503050406030204" pitchFamily="18" charset="0"/>
              <a:cs typeface="Lato" panose="020F0502020204030203" pitchFamily="34" charset="0"/>
            </a:endParaRPr>
          </a:p>
        </p:txBody>
      </p:sp>
      <p:cxnSp>
        <p:nvCxnSpPr>
          <p:cNvPr id="5" name="Straight Connector 4"/>
          <p:cNvCxnSpPr>
            <a:cxnSpLocks/>
          </p:cNvCxnSpPr>
          <p:nvPr/>
        </p:nvCxnSpPr>
        <p:spPr>
          <a:xfrm flipH="1">
            <a:off x="10744200" y="797023"/>
            <a:ext cx="1" cy="44329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Group 15">
            <a:extLst>
              <a:ext uri="{FF2B5EF4-FFF2-40B4-BE49-F238E27FC236}">
                <a16:creationId xmlns:a16="http://schemas.microsoft.com/office/drawing/2014/main" xmlns="" id="{5C73D90C-2C03-E542-805A-DD2FFABB59A1}"/>
              </a:ext>
            </a:extLst>
          </p:cNvPr>
          <p:cNvGrpSpPr/>
          <p:nvPr/>
        </p:nvGrpSpPr>
        <p:grpSpPr>
          <a:xfrm>
            <a:off x="-71372" y="5486400"/>
            <a:ext cx="12263372" cy="1804622"/>
            <a:chOff x="-71372" y="5358178"/>
            <a:chExt cx="12263372" cy="1804622"/>
          </a:xfrm>
        </p:grpSpPr>
        <p:pic>
          <p:nvPicPr>
            <p:cNvPr id="17" name="Picture 16">
              <a:extLst>
                <a:ext uri="{FF2B5EF4-FFF2-40B4-BE49-F238E27FC236}">
                  <a16:creationId xmlns:a16="http://schemas.microsoft.com/office/drawing/2014/main" xmlns="" id="{CF9A7387-E934-AF4B-9FA4-3317303D4AE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8" name="Rectangle 17">
              <a:extLst>
                <a:ext uri="{FF2B5EF4-FFF2-40B4-BE49-F238E27FC236}">
                  <a16:creationId xmlns:a16="http://schemas.microsoft.com/office/drawing/2014/main" xmlns="" id="{40F5AA1E-7493-B54B-86E0-EFAABEF8D0B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Tree>
    <p:extLst>
      <p:ext uri="{BB962C8B-B14F-4D97-AF65-F5344CB8AC3E}">
        <p14:creationId xmlns="" xmlns:p14="http://schemas.microsoft.com/office/powerpoint/2010/main" val="178019271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nSpc>
                <a:spcPct val="150000"/>
              </a:lnSpc>
            </a:pPr>
            <a:endParaRPr lang="en-US" sz="2000" b="1" dirty="0" smtClean="0">
              <a:latin typeface="Times New Roman" pitchFamily="18" charset="0"/>
              <a:cs typeface="Times New Roman" pitchFamily="18" charset="0"/>
            </a:endParaRPr>
          </a:p>
          <a:p>
            <a:pPr algn="ctr">
              <a:lnSpc>
                <a:spcPct val="150000"/>
              </a:lnSpc>
            </a:pP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a:t>
            </a:r>
            <a:r>
              <a:rPr lang="en-US" sz="2200" b="1" dirty="0" smtClean="0">
                <a:latin typeface="Times New Roman" pitchFamily="18" charset="0"/>
                <a:cs typeface="Times New Roman" pitchFamily="18" charset="0"/>
              </a:rPr>
              <a:t>113. </a:t>
            </a:r>
            <a:r>
              <a:rPr lang="en-US" sz="2200" b="1" dirty="0" err="1" smtClean="0">
                <a:latin typeface="Times New Roman" pitchFamily="18" charset="0"/>
                <a:cs typeface="Times New Roman" pitchFamily="18" charset="0"/>
              </a:rPr>
              <a:t>Thẩm</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quyền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lập</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biên</a:t>
            </a:r>
            <a:r>
              <a:rPr lang="en-US" sz="2200" b="1" dirty="0" smtClean="0">
                <a:latin typeface="Times New Roman" pitchFamily="18" charset="0"/>
                <a:cs typeface="Times New Roman" pitchFamily="18" charset="0"/>
              </a:rPr>
              <a:t> </a:t>
            </a:r>
            <a:r>
              <a:rPr lang="en-US" sz="2200" b="1" dirty="0" err="1" smtClean="0">
                <a:latin typeface="Times New Roman" pitchFamily="18" charset="0"/>
                <a:cs typeface="Times New Roman" pitchFamily="18" charset="0"/>
              </a:rPr>
              <a:t>bản</a:t>
            </a:r>
            <a:r>
              <a:rPr lang="en-US" sz="2200" b="1" dirty="0" smtClean="0">
                <a:latin typeface="Times New Roman" pitchFamily="18" charset="0"/>
                <a:cs typeface="Times New Roman" pitchFamily="18" charset="0"/>
              </a:rPr>
              <a:t> VPHC</a:t>
            </a:r>
            <a:endParaRPr lang="en-US" sz="2200" dirty="0" smtClean="0">
              <a:latin typeface="Times New Roman" pitchFamily="18" charset="0"/>
              <a:cs typeface="Times New Roman" pitchFamily="18" charset="0"/>
            </a:endParaRPr>
          </a:p>
          <a:p>
            <a:pPr>
              <a:lnSpc>
                <a:spcPct val="150000"/>
              </a:lnSpc>
            </a:pPr>
            <a:endParaRPr lang="vi-VN" sz="2200" b="1" dirty="0">
              <a:solidFill>
                <a:schemeClr val="tx1">
                  <a:lumMod val="75000"/>
                  <a:lumOff val="25000"/>
                </a:schemeClr>
              </a:solidFill>
              <a:latin typeface="Times New Roman" pitchFamily="18" charset="0"/>
              <a:cs typeface="Times New Roman" pitchFamily="18" charset="0"/>
            </a:endParaRPr>
          </a:p>
        </p:txBody>
      </p:sp>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a:effectLst>
                <a:outerShdw blurRad="38100" dist="38100" dir="2700000" algn="tl">
                  <a:srgbClr val="DDDDDD"/>
                </a:outerShdw>
              </a:effectLst>
              <a:latin typeface="Gill Sans" charset="0"/>
              <a:cs typeface="Gill Sans"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914400"/>
            <a:ext cx="11353800" cy="7478970"/>
          </a:xfrm>
          <a:prstGeom prst="rect">
            <a:avLst/>
          </a:prstGeom>
          <a:noFill/>
        </p:spPr>
        <p:txBody>
          <a:bodyPr wrap="square" rtlCol="0">
            <a:spAutoFit/>
          </a:bodyPr>
          <a:lstStyle/>
          <a:p>
            <a:r>
              <a:rPr lang="en-US" sz="3000" b="1" dirty="0" err="1" smtClean="0">
                <a:latin typeface="Times New Roman" pitchFamily="18" charset="0"/>
                <a:cs typeface="Times New Roman" pitchFamily="18" charset="0"/>
              </a:rPr>
              <a:t>Người</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có</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thẩm</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quyền</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lập</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biên</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bản</a:t>
            </a:r>
            <a:r>
              <a:rPr lang="en-US" sz="3000" b="1" dirty="0" smtClean="0">
                <a:latin typeface="Times New Roman" pitchFamily="18" charset="0"/>
                <a:cs typeface="Times New Roman" pitchFamily="18" charset="0"/>
              </a:rPr>
              <a:t> vi </a:t>
            </a:r>
            <a:r>
              <a:rPr lang="en-US" sz="3000" b="1" dirty="0" err="1" smtClean="0">
                <a:latin typeface="Times New Roman" pitchFamily="18" charset="0"/>
                <a:cs typeface="Times New Roman" pitchFamily="18" charset="0"/>
              </a:rPr>
              <a:t>phạm</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hành</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chính</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trong</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lĩnh</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vực</a:t>
            </a:r>
            <a:r>
              <a:rPr lang="en-US" sz="3000" b="1" dirty="0" smtClean="0">
                <a:latin typeface="Times New Roman" pitchFamily="18" charset="0"/>
                <a:cs typeface="Times New Roman" pitchFamily="18" charset="0"/>
              </a:rPr>
              <a:t> y </a:t>
            </a:r>
            <a:r>
              <a:rPr lang="en-US" sz="3000" b="1" dirty="0" err="1" smtClean="0">
                <a:latin typeface="Times New Roman" pitchFamily="18" charset="0"/>
                <a:cs typeface="Times New Roman" pitchFamily="18" charset="0"/>
              </a:rPr>
              <a:t>tế</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bao</a:t>
            </a:r>
            <a:r>
              <a:rPr lang="en-US" sz="3000" b="1" dirty="0" smtClean="0">
                <a:latin typeface="Times New Roman" pitchFamily="18" charset="0"/>
                <a:cs typeface="Times New Roman" pitchFamily="18" charset="0"/>
              </a:rPr>
              <a:t> </a:t>
            </a:r>
            <a:r>
              <a:rPr lang="en-US" sz="3000" b="1" dirty="0" err="1" smtClean="0">
                <a:latin typeface="Times New Roman" pitchFamily="18" charset="0"/>
                <a:cs typeface="Times New Roman" pitchFamily="18" charset="0"/>
              </a:rPr>
              <a:t>gồm</a:t>
            </a:r>
            <a:r>
              <a:rPr lang="en-US" sz="3000" b="1" dirty="0" smtClean="0">
                <a:latin typeface="Times New Roman" pitchFamily="18" charset="0"/>
                <a:cs typeface="Times New Roman" pitchFamily="18" charset="0"/>
              </a:rPr>
              <a:t>:</a:t>
            </a:r>
          </a:p>
          <a:p>
            <a:r>
              <a:rPr lang="en-US" sz="3000" dirty="0" smtClean="0">
                <a:latin typeface="Times New Roman" pitchFamily="18" charset="0"/>
                <a:cs typeface="Times New Roman" pitchFamily="18" charset="0"/>
              </a:rPr>
              <a:t>1. </a:t>
            </a:r>
            <a:r>
              <a:rPr lang="en-US" sz="3000" dirty="0" err="1" smtClean="0">
                <a:latin typeface="Times New Roman" pitchFamily="18" charset="0"/>
                <a:cs typeface="Times New Roman" pitchFamily="18" charset="0"/>
              </a:rPr>
              <a:t>Người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có</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thẩm</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quyền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xử</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phạt</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được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quy</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định</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tại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Nghị</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định</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này</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theo</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năng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nhiệm</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vụ</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quyền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hạn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được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giao</a:t>
            </a:r>
            <a:r>
              <a:rPr lang="en-US" sz="3000" dirty="0" smtClean="0">
                <a:latin typeface="Times New Roman" pitchFamily="18" charset="0"/>
                <a:cs typeface="Times New Roman" pitchFamily="18" charset="0"/>
              </a:rPr>
              <a:t>.</a:t>
            </a:r>
          </a:p>
          <a:p>
            <a:r>
              <a:rPr lang="en-US" sz="3000" dirty="0" smtClean="0">
                <a:latin typeface="Times New Roman" pitchFamily="18" charset="0"/>
                <a:cs typeface="Times New Roman" pitchFamily="18" charset="0"/>
              </a:rPr>
              <a:t>2. </a:t>
            </a:r>
            <a:r>
              <a:rPr lang="en-US" sz="3000" dirty="0" err="1" smtClean="0">
                <a:latin typeface="Times New Roman" pitchFamily="18" charset="0"/>
                <a:cs typeface="Times New Roman" pitchFamily="18" charset="0"/>
              </a:rPr>
              <a:t>Công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viên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thuộc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ngành</a:t>
            </a:r>
            <a:r>
              <a:rPr lang="en-US" sz="3000" dirty="0" smtClean="0">
                <a:latin typeface="Times New Roman" pitchFamily="18" charset="0"/>
                <a:cs typeface="Times New Roman" pitchFamily="18" charset="0"/>
              </a:rPr>
              <a:t> y </a:t>
            </a:r>
            <a:r>
              <a:rPr lang="en-US" sz="3000" dirty="0" err="1" smtClean="0">
                <a:latin typeface="Times New Roman" pitchFamily="18" charset="0"/>
                <a:cs typeface="Times New Roman" pitchFamily="18" charset="0"/>
              </a:rPr>
              <a:t>tế</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bảo</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hiểm</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xã</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hội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công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viên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người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thuộc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lực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lượng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Quân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đội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nhân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dân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Công</a:t>
            </a:r>
            <a:r>
              <a:rPr lang="en-US" sz="3000" dirty="0" smtClean="0">
                <a:latin typeface="Times New Roman" pitchFamily="18" charset="0"/>
                <a:cs typeface="Times New Roman" pitchFamily="18" charset="0"/>
              </a:rPr>
              <a:t> an </a:t>
            </a:r>
            <a:r>
              <a:rPr lang="en-US" sz="3000" dirty="0" err="1" smtClean="0">
                <a:latin typeface="Times New Roman" pitchFamily="18" charset="0"/>
                <a:cs typeface="Times New Roman" pitchFamily="18" charset="0"/>
              </a:rPr>
              <a:t>nhân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dân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và</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công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viên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trong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các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cơ</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quan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được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quy</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định</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tại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Điều</a:t>
            </a:r>
            <a:r>
              <a:rPr lang="en-US" sz="3000" dirty="0" smtClean="0">
                <a:latin typeface="Times New Roman" pitchFamily="18" charset="0"/>
                <a:cs typeface="Times New Roman" pitchFamily="18" charset="0"/>
              </a:rPr>
              <a:t> 112 </a:t>
            </a:r>
            <a:r>
              <a:rPr lang="en-US" sz="3000" dirty="0" err="1" smtClean="0">
                <a:latin typeface="Times New Roman" pitchFamily="18" charset="0"/>
                <a:cs typeface="Times New Roman" pitchFamily="18" charset="0"/>
              </a:rPr>
              <a:t>Nghị</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định</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này</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đang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thi</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hành</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công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vụ</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nhiệm</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vụ</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theo</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chức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năng</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nhiệm</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vụ</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quyền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hạn</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được</a:t>
            </a:r>
            <a:r>
              <a:rPr lang="en-US" sz="3000" dirty="0" smtClean="0">
                <a:latin typeface="Times New Roman" pitchFamily="18" charset="0"/>
                <a:cs typeface="Times New Roman" pitchFamily="18" charset="0"/>
              </a:rPr>
              <a:t> </a:t>
            </a:r>
            <a:r>
              <a:rPr lang="en-US" sz="3000" dirty="0" err="1" smtClean="0">
                <a:latin typeface="Times New Roman" pitchFamily="18" charset="0"/>
                <a:cs typeface="Times New Roman" pitchFamily="18" charset="0"/>
              </a:rPr>
              <a:t>giao</a:t>
            </a:r>
            <a:r>
              <a:rPr lang="en-US" sz="3000" dirty="0" smtClean="0">
                <a:latin typeface="Times New Roman" pitchFamily="18" charset="0"/>
                <a:cs typeface="Times New Roman" pitchFamily="18" charset="0"/>
              </a:rPr>
              <a:t>.</a:t>
            </a:r>
          </a:p>
          <a:p>
            <a:pPr algn="just"/>
            <a:endParaRPr lang="en-US" sz="3000" dirty="0" smtClean="0">
              <a:latin typeface="Times New Roman" pitchFamily="18" charset="0"/>
              <a:cs typeface="Times New Roman" pitchFamily="18" charset="0"/>
            </a:endParaRPr>
          </a:p>
          <a:p>
            <a:pPr algn="just"/>
            <a:endParaRPr lang="en-US" sz="3000" dirty="0" smtClean="0">
              <a:latin typeface="Times New Roman" pitchFamily="18" charset="0"/>
              <a:cs typeface="Times New Roman" pitchFamily="18" charset="0"/>
            </a:endParaRPr>
          </a:p>
          <a:p>
            <a:pPr algn="just"/>
            <a:endParaRPr lang="en-US" sz="3000" dirty="0" smtClean="0">
              <a:latin typeface="Times New Roman" pitchFamily="18" charset="0"/>
              <a:cs typeface="Times New Roman" pitchFamily="18" charset="0"/>
            </a:endParaRPr>
          </a:p>
          <a:p>
            <a:pPr algn="just"/>
            <a:endParaRPr lang="en-US" sz="3000" dirty="0" smtClean="0">
              <a:latin typeface="Times New Roman" pitchFamily="18" charset="0"/>
              <a:cs typeface="Times New Roman" pitchFamily="18" charset="0"/>
            </a:endParaRPr>
          </a:p>
          <a:p>
            <a:pPr algn="just"/>
            <a:endParaRPr lang="en-US" sz="3000" dirty="0" smtClean="0">
              <a:latin typeface="Times New Roman" pitchFamily="18" charset="0"/>
              <a:cs typeface="Times New Roman" pitchFamily="18" charset="0"/>
            </a:endParaRPr>
          </a:p>
          <a:p>
            <a:pPr algn="just"/>
            <a:endParaRPr lang="vi-VN" sz="3000" dirty="0" err="1" smtClean="0">
              <a:latin typeface="Times New Roman" pitchFamily="18" charset="0"/>
              <a:cs typeface="Times New Roman" pitchFamily="18" charset="0"/>
            </a:endParaRPr>
          </a:p>
          <a:p>
            <a:pPr lvl="1" algn="just"/>
            <a:endParaRPr lang="x-none" sz="3000" dirty="0">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19200" y="1600200"/>
            <a:ext cx="9262329" cy="2308324"/>
          </a:xfrm>
          <a:prstGeom prst="rect">
            <a:avLst/>
          </a:prstGeom>
          <a:noFill/>
        </p:spPr>
        <p:txBody>
          <a:bodyPr wrap="square" rtlCol="0">
            <a:spAutoFit/>
          </a:bodyPr>
          <a:lstStyle/>
          <a:p>
            <a:pPr algn="ctr"/>
            <a:r>
              <a:rPr lang="en-US" sz="4800" b="1" dirty="0" smtClean="0">
                <a:solidFill>
                  <a:schemeClr val="tx1">
                    <a:lumMod val="75000"/>
                    <a:lumOff val="25000"/>
                  </a:schemeClr>
                </a:solidFill>
                <a:latin typeface="Cambria" panose="02040503050406030204" pitchFamily="18" charset="0"/>
                <a:cs typeface="Lato" panose="020F0502020204030203" pitchFamily="34" charset="0"/>
              </a:rPr>
              <a:t>5.SỬ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DỤNG PHƯƠNG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TIỆN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KỸ THUẬT NGHIỆP VỤ TRONG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VIỆC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PHÁT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HIỆN </a:t>
            </a:r>
            <a:r>
              <a:rPr lang="en-US" sz="4800" b="1" dirty="0" smtClean="0">
                <a:solidFill>
                  <a:schemeClr val="tx1">
                    <a:lumMod val="75000"/>
                    <a:lumOff val="25000"/>
                  </a:schemeClr>
                </a:solidFill>
                <a:latin typeface="Cambria" panose="02040503050406030204" pitchFamily="18" charset="0"/>
                <a:cs typeface="Lato" panose="020F0502020204030203" pitchFamily="34" charset="0"/>
              </a:rPr>
              <a:t>VI PHẠM</a:t>
            </a:r>
          </a:p>
        </p:txBody>
      </p:sp>
      <p:cxnSp>
        <p:nvCxnSpPr>
          <p:cNvPr id="5" name="Straight Connector 4"/>
          <p:cNvCxnSpPr>
            <a:cxnSpLocks/>
          </p:cNvCxnSpPr>
          <p:nvPr/>
        </p:nvCxnSpPr>
        <p:spPr>
          <a:xfrm flipH="1">
            <a:off x="10744200" y="797023"/>
            <a:ext cx="1" cy="443295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 name="Group 15">
            <a:extLst>
              <a:ext uri="{FF2B5EF4-FFF2-40B4-BE49-F238E27FC236}">
                <a16:creationId xmlns:a16="http://schemas.microsoft.com/office/drawing/2014/main" xmlns="" id="{5C73D90C-2C03-E542-805A-DD2FFABB59A1}"/>
              </a:ext>
            </a:extLst>
          </p:cNvPr>
          <p:cNvGrpSpPr/>
          <p:nvPr/>
        </p:nvGrpSpPr>
        <p:grpSpPr>
          <a:xfrm>
            <a:off x="-71372" y="5486400"/>
            <a:ext cx="12263372" cy="1804622"/>
            <a:chOff x="-71372" y="5358178"/>
            <a:chExt cx="12263372" cy="1804622"/>
          </a:xfrm>
        </p:grpSpPr>
        <p:pic>
          <p:nvPicPr>
            <p:cNvPr id="17" name="Picture 16">
              <a:extLst>
                <a:ext uri="{FF2B5EF4-FFF2-40B4-BE49-F238E27FC236}">
                  <a16:creationId xmlns:a16="http://schemas.microsoft.com/office/drawing/2014/main" xmlns="" id="{CF9A7387-E934-AF4B-9FA4-3317303D4AE1}"/>
                </a:ext>
              </a:extLst>
            </p:cNvPr>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8" name="Rectangle 17">
              <a:extLst>
                <a:ext uri="{FF2B5EF4-FFF2-40B4-BE49-F238E27FC236}">
                  <a16:creationId xmlns:a16="http://schemas.microsoft.com/office/drawing/2014/main" xmlns="" id="{40F5AA1E-7493-B54B-86E0-EFAABEF8D0B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Tree>
    <p:extLst>
      <p:ext uri="{BB962C8B-B14F-4D97-AF65-F5344CB8AC3E}">
        <p14:creationId xmlns="" xmlns:p14="http://schemas.microsoft.com/office/powerpoint/2010/main" val="1780192710"/>
      </p:ext>
    </p:extLst>
  </p:cSld>
  <p:clrMapOvr>
    <a:masterClrMapping/>
  </p:clrMapOvr>
  <mc:AlternateContent xmlns:mc="http://schemas.openxmlformats.org/markup-compatibility/2006">
    <mc:Choice xmlns=""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22" presetClass="entr" presetSubtype="4"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Line 2"/>
          <p:cNvSpPr>
            <a:spLocks noChangeShapeType="1"/>
          </p:cNvSpPr>
          <p:nvPr/>
        </p:nvSpPr>
        <p:spPr bwMode="auto">
          <a:xfrm>
            <a:off x="803275" y="990600"/>
            <a:ext cx="9407525" cy="0"/>
          </a:xfrm>
          <a:prstGeom prst="line">
            <a:avLst/>
          </a:prstGeom>
          <a:noFill/>
          <a:ln w="25400" cap="flat" cmpd="sng">
            <a:solidFill>
              <a:srgbClr val="DCDEE0"/>
            </a:solidFill>
            <a:prstDash val="sysDot"/>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defRPr/>
            </a:pPr>
            <a:endParaRPr lang="es-ES" sz="2800" dirty="0">
              <a:effectLst>
                <a:outerShdw blurRad="38100" dist="38100" dir="2700000" algn="tl">
                  <a:srgbClr val="DDDDDD"/>
                </a:outerShdw>
              </a:effectLst>
              <a:latin typeface="Times New Roman" pitchFamily="18" charset="0"/>
              <a:cs typeface="Times New Roman" pitchFamily="18" charset="0"/>
              <a:sym typeface="Gill Sans" charset="0"/>
            </a:endParaRPr>
          </a:p>
        </p:txBody>
      </p:sp>
      <p:sp>
        <p:nvSpPr>
          <p:cNvPr id="10" name="AutoShape 4"/>
          <p:cNvSpPr>
            <a:spLocks/>
          </p:cNvSpPr>
          <p:nvPr/>
        </p:nvSpPr>
        <p:spPr bwMode="auto">
          <a:xfrm>
            <a:off x="304800" y="253114"/>
            <a:ext cx="78582" cy="6421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solidFill>
            <a:srgbClr val="FFC000"/>
          </a:solidFill>
          <a:ln>
            <a:noFill/>
          </a:ln>
          <a:effectLst/>
        </p:spPr>
        <p:txBody>
          <a:bodyPr lIns="0" tIns="0" rIns="0" bIns="0" anchor="ctr"/>
          <a:lstStyle/>
          <a:p>
            <a:pPr>
              <a:defRPr/>
            </a:pPr>
            <a:endParaRPr lang="es-ES" sz="2800">
              <a:effectLst>
                <a:outerShdw blurRad="38100" dist="38100" dir="2700000" algn="tl">
                  <a:srgbClr val="000000"/>
                </a:outerShdw>
              </a:effectLst>
              <a:latin typeface="Gill Sans" charset="0"/>
              <a:cs typeface="Gill Sans" charset="0"/>
              <a:sym typeface="Gill Sans" charset="0"/>
            </a:endParaRPr>
          </a:p>
        </p:txBody>
      </p:sp>
      <p:grpSp>
        <p:nvGrpSpPr>
          <p:cNvPr id="2" name="Group 14">
            <a:extLst>
              <a:ext uri="{FF2B5EF4-FFF2-40B4-BE49-F238E27FC236}">
                <a16:creationId xmlns:a16="http://schemas.microsoft.com/office/drawing/2014/main" xmlns="" id="{C7CC1EC5-30ED-1A48-82F0-467FD035ABD1}"/>
              </a:ext>
            </a:extLst>
          </p:cNvPr>
          <p:cNvGrpSpPr/>
          <p:nvPr/>
        </p:nvGrpSpPr>
        <p:grpSpPr>
          <a:xfrm>
            <a:off x="-71372" y="5509401"/>
            <a:ext cx="12263372" cy="1804622"/>
            <a:chOff x="-71372" y="5358178"/>
            <a:chExt cx="12263372" cy="1804622"/>
          </a:xfrm>
        </p:grpSpPr>
        <p:pic>
          <p:nvPicPr>
            <p:cNvPr id="4" name="Picture 3">
              <a:extLst>
                <a:ext uri="{FF2B5EF4-FFF2-40B4-BE49-F238E27FC236}">
                  <a16:creationId xmlns:a16="http://schemas.microsoft.com/office/drawing/2014/main" xmlns="" id="{D7BD828D-7DDA-5C4C-8822-E7E2335F891B}"/>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71372" y="5358178"/>
              <a:ext cx="1394481" cy="1804622"/>
            </a:xfrm>
            <a:prstGeom prst="rect">
              <a:avLst/>
            </a:prstGeom>
          </p:spPr>
        </p:pic>
        <p:sp>
          <p:nvSpPr>
            <p:cNvPr id="14" name="Rectangle 13">
              <a:extLst>
                <a:ext uri="{FF2B5EF4-FFF2-40B4-BE49-F238E27FC236}">
                  <a16:creationId xmlns:a16="http://schemas.microsoft.com/office/drawing/2014/main" xmlns="" id="{877AA2A1-9156-114E-A728-400F0BFE53E2}"/>
                </a:ext>
              </a:extLst>
            </p:cNvPr>
            <p:cNvSpPr/>
            <p:nvPr/>
          </p:nvSpPr>
          <p:spPr>
            <a:xfrm>
              <a:off x="1066800" y="6248400"/>
              <a:ext cx="111252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grpSp>
      <p:sp>
        <p:nvSpPr>
          <p:cNvPr id="3" name="TextBox 2">
            <a:extLst>
              <a:ext uri="{FF2B5EF4-FFF2-40B4-BE49-F238E27FC236}">
                <a16:creationId xmlns:a16="http://schemas.microsoft.com/office/drawing/2014/main" xmlns="" id="{DE78F6E8-1D48-BE4F-BB93-6E23EE76DDC4}"/>
              </a:ext>
            </a:extLst>
          </p:cNvPr>
          <p:cNvSpPr txBox="1"/>
          <p:nvPr/>
        </p:nvSpPr>
        <p:spPr>
          <a:xfrm>
            <a:off x="533400" y="990600"/>
            <a:ext cx="11353800" cy="10849124"/>
          </a:xfrm>
          <a:prstGeom prst="rect">
            <a:avLst/>
          </a:prstGeom>
          <a:noFill/>
        </p:spPr>
        <p:txBody>
          <a:bodyPr wrap="square" rtlCol="0">
            <a:spAutoFit/>
          </a:bodyPr>
          <a:lstStyle/>
          <a:p>
            <a:pPr marL="514350" indent="-514350" algn="just">
              <a:lnSpc>
                <a:spcPct val="150000"/>
              </a:lnSpc>
              <a:buAutoNum type="arabicPeriod"/>
            </a:pPr>
            <a:r>
              <a:rPr lang="en-US" sz="3200" dirty="0" err="1" smtClean="0">
                <a:latin typeface="Times New Roman" pitchFamily="18" charset="0"/>
                <a:cs typeface="Times New Roman" pitchFamily="18" charset="0"/>
              </a:rPr>
              <a:t>Cơ</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quan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người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có</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thẩm</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quyền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xử</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phạt</a:t>
            </a:r>
            <a:r>
              <a:rPr lang="en-US" sz="3200" dirty="0" smtClean="0">
                <a:latin typeface="Times New Roman" pitchFamily="18" charset="0"/>
                <a:cs typeface="Times New Roman" pitchFamily="18" charset="0"/>
              </a:rPr>
              <a:t> vi </a:t>
            </a:r>
            <a:r>
              <a:rPr lang="en-US" sz="3200" dirty="0" err="1" smtClean="0">
                <a:latin typeface="Times New Roman" pitchFamily="18" charset="0"/>
                <a:cs typeface="Times New Roman" pitchFamily="18" charset="0"/>
              </a:rPr>
              <a:t>phạm</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hành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chính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được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sử</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dụng</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phương</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tiện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thiết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bị</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kỹ</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thuật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nghiệp</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vụ</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để</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phát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hiện</a:t>
            </a:r>
            <a:r>
              <a:rPr lang="en-US" sz="3200" dirty="0" smtClean="0">
                <a:latin typeface="Times New Roman" pitchFamily="18" charset="0"/>
                <a:cs typeface="Times New Roman" pitchFamily="18" charset="0"/>
              </a:rPr>
              <a:t> vi </a:t>
            </a:r>
            <a:r>
              <a:rPr lang="en-US" sz="3200" dirty="0" err="1" smtClean="0">
                <a:latin typeface="Times New Roman" pitchFamily="18" charset="0"/>
                <a:cs typeface="Times New Roman" pitchFamily="18" charset="0"/>
              </a:rPr>
              <a:t>phạm</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hành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chính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về</a:t>
            </a:r>
            <a:r>
              <a:rPr lang="en-US" sz="3200" dirty="0" smtClean="0">
                <a:latin typeface="Times New Roman" pitchFamily="18" charset="0"/>
                <a:cs typeface="Times New Roman" pitchFamily="18" charset="0"/>
              </a:rPr>
              <a:t> PCTH </a:t>
            </a:r>
            <a:r>
              <a:rPr lang="en-US" sz="3200" dirty="0" err="1" smtClean="0">
                <a:latin typeface="Times New Roman" pitchFamily="18" charset="0"/>
                <a:cs typeface="Times New Roman" pitchFamily="18" charset="0"/>
              </a:rPr>
              <a:t>thuốc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lá</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quy</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định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tại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điều</a:t>
            </a:r>
            <a:r>
              <a:rPr lang="en-US" sz="3200" dirty="0" smtClean="0">
                <a:latin typeface="Times New Roman" pitchFamily="18" charset="0"/>
                <a:cs typeface="Times New Roman" pitchFamily="18" charset="0"/>
              </a:rPr>
              <a:t> </a:t>
            </a:r>
            <a:r>
              <a:rPr lang="en-US" sz="3200" dirty="0" smtClean="0">
                <a:latin typeface="Times New Roman" pitchFamily="18" charset="0"/>
                <a:cs typeface="Times New Roman" pitchFamily="18" charset="0"/>
              </a:rPr>
              <a:t>25, </a:t>
            </a:r>
            <a:r>
              <a:rPr lang="en-US" sz="3200" dirty="0" err="1" smtClean="0">
                <a:latin typeface="Times New Roman" pitchFamily="18" charset="0"/>
                <a:cs typeface="Times New Roman" pitchFamily="18" charset="0"/>
              </a:rPr>
              <a:t>Nghị</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định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này</a:t>
            </a:r>
            <a:r>
              <a:rPr lang="en-US" sz="3200" dirty="0" smtClean="0">
                <a:latin typeface="Times New Roman" pitchFamily="18" charset="0"/>
                <a:cs typeface="Times New Roman" pitchFamily="18" charset="0"/>
              </a:rPr>
              <a:t>.</a:t>
            </a:r>
          </a:p>
          <a:p>
            <a:pPr marL="514350" indent="-514350" algn="just">
              <a:lnSpc>
                <a:spcPct val="150000"/>
              </a:lnSpc>
              <a:buFontTx/>
              <a:buAutoNum type="arabicPeriod"/>
            </a:pPr>
            <a:r>
              <a:rPr lang="en-US" sz="3200" dirty="0" err="1" smtClean="0">
                <a:latin typeface="Times New Roman" pitchFamily="18" charset="0"/>
                <a:cs typeface="Times New Roman" pitchFamily="18" charset="0"/>
              </a:rPr>
              <a:t>Việc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quản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lý</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sử</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dụng</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và</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danh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mục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các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phương</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tiện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thiết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bị</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kỹ</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thuật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nghiệp</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vụ</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được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sử</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dụng</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để</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phát</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hiện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hành</a:t>
            </a:r>
            <a:r>
              <a:rPr lang="en-US" sz="3200" dirty="0" smtClean="0">
                <a:latin typeface="Times New Roman" pitchFamily="18" charset="0"/>
                <a:cs typeface="Times New Roman" pitchFamily="18" charset="0"/>
              </a:rPr>
              <a:t> vi </a:t>
            </a:r>
            <a:r>
              <a:rPr lang="en-US" sz="3200" dirty="0" err="1" smtClean="0">
                <a:latin typeface="Times New Roman" pitchFamily="18" charset="0"/>
                <a:cs typeface="Times New Roman" pitchFamily="18" charset="0"/>
              </a:rPr>
              <a:t>vi</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phạm</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được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thực</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hiện</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theo</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quy</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định</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của</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pháp</a:t>
            </a:r>
            <a:r>
              <a:rPr lang="en-US" sz="3200" dirty="0" smtClean="0">
                <a:latin typeface="Times New Roman" pitchFamily="18" charset="0"/>
                <a:cs typeface="Times New Roman" pitchFamily="18" charset="0"/>
              </a:rPr>
              <a:t> </a:t>
            </a:r>
            <a:r>
              <a:rPr lang="en-US" sz="3200" dirty="0" err="1" smtClean="0">
                <a:latin typeface="Times New Roman" pitchFamily="18" charset="0"/>
                <a:cs typeface="Times New Roman" pitchFamily="18" charset="0"/>
              </a:rPr>
              <a:t>luật</a:t>
            </a:r>
            <a:r>
              <a:rPr lang="en-US" sz="3200" dirty="0" smtClean="0">
                <a:latin typeface="Times New Roman" pitchFamily="18" charset="0"/>
                <a:cs typeface="Times New Roman" pitchFamily="18" charset="0"/>
              </a:rPr>
              <a:t>.</a:t>
            </a:r>
          </a:p>
          <a:p>
            <a:pPr marL="514350" indent="-514350" algn="just">
              <a:lnSpc>
                <a:spcPct val="150000"/>
              </a:lnSpc>
              <a:buAutoNum type="arabicPeriod"/>
            </a:pPr>
            <a:endParaRPr lang="en-US" sz="3200" dirty="0" smtClean="0">
              <a:latin typeface="Times New Roman" pitchFamily="18" charset="0"/>
              <a:cs typeface="Times New Roman" pitchFamily="18" charset="0"/>
            </a:endParaRPr>
          </a:p>
          <a:p>
            <a:pPr algn="just">
              <a:lnSpc>
                <a:spcPct val="150000"/>
              </a:lnSpc>
            </a:pPr>
            <a:endParaRPr lang="en-US" sz="3000" dirty="0" smtClean="0">
              <a:latin typeface="Times New Roman" pitchFamily="18" charset="0"/>
              <a:cs typeface="Times New Roman" pitchFamily="18" charset="0"/>
            </a:endParaRPr>
          </a:p>
          <a:p>
            <a:pPr algn="just">
              <a:lnSpc>
                <a:spcPct val="150000"/>
              </a:lnSpc>
            </a:pPr>
            <a:endParaRPr lang="en-US" sz="3000" dirty="0" smtClean="0">
              <a:latin typeface="Times New Roman" pitchFamily="18" charset="0"/>
              <a:cs typeface="Times New Roman" pitchFamily="18" charset="0"/>
            </a:endParaRPr>
          </a:p>
          <a:p>
            <a:pPr algn="just">
              <a:lnSpc>
                <a:spcPct val="150000"/>
              </a:lnSpc>
            </a:pPr>
            <a:endParaRPr lang="en-US" sz="3000" dirty="0" smtClean="0">
              <a:latin typeface="Times New Roman" pitchFamily="18" charset="0"/>
              <a:cs typeface="Times New Roman" pitchFamily="18" charset="0"/>
            </a:endParaRPr>
          </a:p>
          <a:p>
            <a:pPr algn="just">
              <a:lnSpc>
                <a:spcPct val="150000"/>
              </a:lnSpc>
            </a:pPr>
            <a:endParaRPr lang="en-US" sz="3000" dirty="0" smtClean="0">
              <a:latin typeface="Times New Roman" pitchFamily="18" charset="0"/>
              <a:cs typeface="Times New Roman" pitchFamily="18" charset="0"/>
            </a:endParaRPr>
          </a:p>
          <a:p>
            <a:pPr algn="just">
              <a:lnSpc>
                <a:spcPct val="150000"/>
              </a:lnSpc>
            </a:pPr>
            <a:endParaRPr lang="en-US" sz="3000" dirty="0" smtClean="0">
              <a:latin typeface="Times New Roman" pitchFamily="18" charset="0"/>
              <a:cs typeface="Times New Roman" pitchFamily="18" charset="0"/>
            </a:endParaRPr>
          </a:p>
          <a:p>
            <a:pPr algn="just">
              <a:lnSpc>
                <a:spcPct val="150000"/>
              </a:lnSpc>
            </a:pPr>
            <a:endParaRPr lang="vi-VN" sz="3000" dirty="0" err="1" smtClean="0">
              <a:latin typeface="Times New Roman" pitchFamily="18" charset="0"/>
              <a:cs typeface="Times New Roman" pitchFamily="18" charset="0"/>
            </a:endParaRPr>
          </a:p>
          <a:p>
            <a:pPr lvl="1" algn="just">
              <a:lnSpc>
                <a:spcPct val="150000"/>
              </a:lnSpc>
            </a:pPr>
            <a:endParaRPr lang="x-none" sz="3000" dirty="0">
              <a:latin typeface="Times New Roman" pitchFamily="18" charset="0"/>
              <a:cs typeface="Times New Roman" pitchFamily="18" charset="0"/>
            </a:endParaRPr>
          </a:p>
        </p:txBody>
      </p:sp>
      <p:sp>
        <p:nvSpPr>
          <p:cNvPr id="11" name="AutoShape 1"/>
          <p:cNvSpPr>
            <a:spLocks/>
          </p:cNvSpPr>
          <p:nvPr/>
        </p:nvSpPr>
        <p:spPr bwMode="auto">
          <a:xfrm>
            <a:off x="457200" y="228600"/>
            <a:ext cx="11734800" cy="419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endParaRPr lang="en-US" sz="2000" b="1" dirty="0" smtClean="0">
              <a:latin typeface="Times New Roman" pitchFamily="18" charset="0"/>
              <a:cs typeface="Times New Roman" pitchFamily="18" charset="0"/>
            </a:endParaRPr>
          </a:p>
          <a:p>
            <a:pPr algn="ctr"/>
            <a:endParaRPr lang="en-US" sz="2200" b="1" dirty="0" smtClean="0">
              <a:latin typeface="Times New Roman" pitchFamily="18" charset="0"/>
              <a:cs typeface="Times New Roman" pitchFamily="18" charset="0"/>
            </a:endParaRPr>
          </a:p>
          <a:p>
            <a:pPr algn="ctr"/>
            <a:endParaRPr lang="en-US" sz="2200" b="1" dirty="0" smtClean="0">
              <a:latin typeface="Times New Roman" pitchFamily="18" charset="0"/>
              <a:cs typeface="Times New Roman" pitchFamily="18" charset="0"/>
            </a:endParaRPr>
          </a:p>
          <a:p>
            <a:pPr algn="ctr"/>
            <a:r>
              <a:rPr lang="en-US" sz="2200" b="1" dirty="0" err="1" smtClean="0">
                <a:latin typeface="Times New Roman" pitchFamily="18" charset="0"/>
                <a:cs typeface="Times New Roman" pitchFamily="18" charset="0"/>
              </a:rPr>
              <a:t>Điều</a:t>
            </a:r>
            <a:r>
              <a:rPr lang="en-US" sz="2200" b="1" dirty="0" smtClean="0">
                <a:latin typeface="Times New Roman" pitchFamily="18" charset="0"/>
                <a:cs typeface="Times New Roman" pitchFamily="18" charset="0"/>
              </a:rPr>
              <a:t> 114. </a:t>
            </a:r>
            <a:r>
              <a:rPr lang="en-US" sz="2400" b="1" dirty="0" err="1" smtClean="0"/>
              <a:t>Sử</a:t>
            </a:r>
            <a:r>
              <a:rPr lang="en-US" sz="2400" b="1" dirty="0" smtClean="0"/>
              <a:t> </a:t>
            </a:r>
            <a:r>
              <a:rPr lang="en-US" sz="2400" b="1" dirty="0" err="1" smtClean="0"/>
              <a:t>dụng</a:t>
            </a:r>
            <a:r>
              <a:rPr lang="en-US" sz="2400" b="1" dirty="0" smtClean="0"/>
              <a:t> </a:t>
            </a:r>
            <a:r>
              <a:rPr lang="en-US" sz="2400" b="1" dirty="0" err="1" smtClean="0"/>
              <a:t>phương</a:t>
            </a:r>
            <a:r>
              <a:rPr lang="en-US" sz="2400" b="1" dirty="0" smtClean="0"/>
              <a:t> </a:t>
            </a:r>
            <a:r>
              <a:rPr lang="en-US" sz="2400" b="1" dirty="0" err="1" smtClean="0"/>
              <a:t>tiện</a:t>
            </a:r>
            <a:r>
              <a:rPr lang="en-US" sz="2400" b="1" dirty="0" smtClean="0"/>
              <a:t>, </a:t>
            </a:r>
            <a:r>
              <a:rPr lang="en-US" sz="2400" b="1" dirty="0" err="1" smtClean="0"/>
              <a:t>thiết</a:t>
            </a:r>
            <a:r>
              <a:rPr lang="en-US" sz="2400" b="1" dirty="0" smtClean="0"/>
              <a:t> </a:t>
            </a:r>
            <a:r>
              <a:rPr lang="en-US" sz="2400" b="1" dirty="0" err="1" smtClean="0"/>
              <a:t>bị</a:t>
            </a:r>
            <a:r>
              <a:rPr lang="en-US" sz="2400" b="1" dirty="0" smtClean="0"/>
              <a:t> </a:t>
            </a:r>
            <a:r>
              <a:rPr lang="en-US" sz="2400" b="1" dirty="0" err="1" smtClean="0"/>
              <a:t>kỹ</a:t>
            </a:r>
            <a:r>
              <a:rPr lang="en-US" sz="2400" b="1" dirty="0" smtClean="0"/>
              <a:t> </a:t>
            </a:r>
            <a:r>
              <a:rPr lang="en-US" sz="2400" b="1" dirty="0" err="1" smtClean="0"/>
              <a:t>thuật</a:t>
            </a:r>
            <a:r>
              <a:rPr lang="en-US" sz="2400" b="1" dirty="0" smtClean="0"/>
              <a:t> </a:t>
            </a:r>
            <a:r>
              <a:rPr lang="en-US" sz="2400" b="1" dirty="0" err="1" smtClean="0"/>
              <a:t>nghiệp</a:t>
            </a:r>
            <a:r>
              <a:rPr lang="en-US" sz="2400" b="1" dirty="0" smtClean="0"/>
              <a:t> </a:t>
            </a:r>
            <a:r>
              <a:rPr lang="en-US" sz="2400" b="1" dirty="0" err="1" smtClean="0"/>
              <a:t>vụ</a:t>
            </a:r>
            <a:r>
              <a:rPr lang="en-US" sz="2400" b="1" dirty="0" smtClean="0"/>
              <a:t> </a:t>
            </a:r>
            <a:r>
              <a:rPr lang="en-US" sz="2400" b="1" dirty="0" err="1" smtClean="0"/>
              <a:t>trong</a:t>
            </a:r>
            <a:r>
              <a:rPr lang="en-US" sz="2400" b="1" dirty="0" smtClean="0"/>
              <a:t> </a:t>
            </a:r>
            <a:r>
              <a:rPr lang="en-US" sz="2400" b="1" dirty="0" err="1" smtClean="0"/>
              <a:t>việc</a:t>
            </a:r>
            <a:r>
              <a:rPr lang="en-US" sz="2400" b="1" dirty="0" smtClean="0"/>
              <a:t> </a:t>
            </a:r>
            <a:r>
              <a:rPr lang="en-US" sz="2400" b="1" dirty="0" err="1" smtClean="0"/>
              <a:t>phát</a:t>
            </a:r>
            <a:r>
              <a:rPr lang="en-US" sz="2400" b="1" dirty="0" smtClean="0"/>
              <a:t> </a:t>
            </a:r>
            <a:endParaRPr lang="en-US" sz="2400" b="1" dirty="0" smtClean="0"/>
          </a:p>
          <a:p>
            <a:pPr algn="ctr"/>
            <a:r>
              <a:rPr lang="en-US" sz="2400" b="1" dirty="0" err="1" smtClean="0"/>
              <a:t>hiện</a:t>
            </a:r>
            <a:r>
              <a:rPr lang="en-US" sz="2400" b="1" dirty="0" smtClean="0"/>
              <a:t> </a:t>
            </a:r>
            <a:r>
              <a:rPr lang="en-US" sz="2400" b="1" dirty="0" err="1" smtClean="0"/>
              <a:t>hành</a:t>
            </a:r>
            <a:r>
              <a:rPr lang="en-US" sz="2400" b="1" dirty="0" smtClean="0"/>
              <a:t> vi </a:t>
            </a:r>
            <a:r>
              <a:rPr lang="en-US" sz="2400" b="1" dirty="0" err="1" smtClean="0"/>
              <a:t>vi</a:t>
            </a:r>
            <a:r>
              <a:rPr lang="en-US" sz="2400" b="1" dirty="0" smtClean="0"/>
              <a:t> </a:t>
            </a:r>
            <a:r>
              <a:rPr lang="en-US" sz="2400" b="1" dirty="0" err="1" smtClean="0"/>
              <a:t>phạm</a:t>
            </a:r>
            <a:endParaRPr lang="en-US" sz="2400" dirty="0" smtClean="0"/>
          </a:p>
          <a:p>
            <a:pPr algn="ctr"/>
            <a:r>
              <a:rPr lang="en-US" sz="2200" b="1" dirty="0" smtClean="0">
                <a:latin typeface="Times New Roman" pitchFamily="18" charset="0"/>
                <a:cs typeface="Times New Roman" pitchFamily="18" charset="0"/>
              </a:rPr>
              <a:t> </a:t>
            </a:r>
            <a:endParaRPr lang="en-US" sz="2200" dirty="0" smtClean="0">
              <a:latin typeface="Times New Roman" pitchFamily="18" charset="0"/>
              <a:cs typeface="Times New Roman" pitchFamily="18" charset="0"/>
            </a:endParaRPr>
          </a:p>
          <a:p>
            <a:endParaRPr lang="vi-VN" sz="2200" b="1" dirty="0">
              <a:solidFill>
                <a:schemeClr val="tx1">
                  <a:lumMod val="75000"/>
                  <a:lumOff val="25000"/>
                </a:schemeClr>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0092964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2057400"/>
            <a:ext cx="12192000" cy="1200329"/>
          </a:xfrm>
          <a:prstGeom prst="rect">
            <a:avLst/>
          </a:prstGeom>
          <a:noFill/>
        </p:spPr>
        <p:txBody>
          <a:bodyPr wrap="square" rtlCol="0">
            <a:spAutoFit/>
          </a:bodyPr>
          <a:lstStyle/>
          <a:p>
            <a:pPr algn="ctr"/>
            <a:r>
              <a:rPr lang="en-US" sz="7200" b="1" spc="-300" dirty="0">
                <a:solidFill>
                  <a:srgbClr val="4480A7"/>
                </a:solidFill>
                <a:latin typeface="Cambria" panose="02040503050406030204" pitchFamily="18" charset="0"/>
                <a:ea typeface="Roboto Condensed" panose="02000000000000000000" pitchFamily="2" charset="0"/>
                <a:cs typeface="Roboto Condensed" panose="02000000000000000000" pitchFamily="2" charset="0"/>
              </a:rPr>
              <a:t>Xin chân thành cảm ơn!</a:t>
            </a:r>
          </a:p>
        </p:txBody>
      </p:sp>
    </p:spTree>
    <p:extLst>
      <p:ext uri="{BB962C8B-B14F-4D97-AF65-F5344CB8AC3E}">
        <p14:creationId xmlns="" xmlns:p14="http://schemas.microsoft.com/office/powerpoint/2010/main" val="4113741048"/>
      </p:ext>
    </p:extLst>
  </p:cSld>
  <p:clrMapOvr>
    <a:masterClrMapping/>
  </p:clrMapOvr>
  <mc:AlternateContent xmlns:mc="http://schemas.openxmlformats.org/markup-compatibility/2006">
    <mc:Choice xmlns=""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{DC045B6F-5F5F-F44A-BB56-DADD92ACD04B}tf16401369</Template>
  <TotalTime>3806</TotalTime>
  <Words>5446</Words>
  <Application>Microsoft Office PowerPoint</Application>
  <PresentationFormat>Custom</PresentationFormat>
  <Paragraphs>367</Paragraphs>
  <Slides>38</Slides>
  <Notes>30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221</cp:revision>
  <dcterms:created xsi:type="dcterms:W3CDTF">2019-01-11T15:54:38Z</dcterms:created>
  <dcterms:modified xsi:type="dcterms:W3CDTF">2020-10-08T10:48:23Z</dcterms:modified>
</cp:coreProperties>
</file>