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6" r:id="rId2"/>
    <p:sldMasterId id="2147483780" r:id="rId3"/>
  </p:sldMasterIdLst>
  <p:notesMasterIdLst>
    <p:notesMasterId r:id="rId24"/>
  </p:notesMasterIdLst>
  <p:handoutMasterIdLst>
    <p:handoutMasterId r:id="rId25"/>
  </p:handoutMasterIdLst>
  <p:sldIdLst>
    <p:sldId id="583" r:id="rId4"/>
    <p:sldId id="589" r:id="rId5"/>
    <p:sldId id="588" r:id="rId6"/>
    <p:sldId id="334" r:id="rId7"/>
    <p:sldId id="256" r:id="rId8"/>
    <p:sldId id="585" r:id="rId9"/>
    <p:sldId id="258" r:id="rId10"/>
    <p:sldId id="259" r:id="rId11"/>
    <p:sldId id="271" r:id="rId12"/>
    <p:sldId id="571" r:id="rId13"/>
    <p:sldId id="572" r:id="rId14"/>
    <p:sldId id="573" r:id="rId15"/>
    <p:sldId id="574" r:id="rId16"/>
    <p:sldId id="577" r:id="rId17"/>
    <p:sldId id="587" r:id="rId18"/>
    <p:sldId id="586" r:id="rId19"/>
    <p:sldId id="582" r:id="rId20"/>
    <p:sldId id="578" r:id="rId21"/>
    <p:sldId id="579" r:id="rId22"/>
    <p:sldId id="580" r:id="rId23"/>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4498C2A5-4033-46A0-A07C-993586992CEF}">
          <p14:sldIdLst>
            <p14:sldId id="583"/>
            <p14:sldId id="589"/>
            <p14:sldId id="588"/>
            <p14:sldId id="334"/>
            <p14:sldId id="256"/>
            <p14:sldId id="585"/>
            <p14:sldId id="258"/>
            <p14:sldId id="259"/>
            <p14:sldId id="271"/>
            <p14:sldId id="571"/>
            <p14:sldId id="572"/>
            <p14:sldId id="573"/>
            <p14:sldId id="574"/>
            <p14:sldId id="577"/>
            <p14:sldId id="587"/>
            <p14:sldId id="586"/>
            <p14:sldId id="582"/>
            <p14:sldId id="578"/>
            <p14:sldId id="579"/>
            <p14:sldId id="580"/>
          </p14:sldIdLst>
        </p14:section>
      </p14:sectionLst>
    </p:ex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a Min LIM (MOH)" initials="JML" lastIdx="26" clrIdx="0">
    <p:extLst/>
  </p:cmAuthor>
  <p:cmAuthor id="2" name="Rei En TANG (HPB)" initials="RET(" lastIdx="28" clrIdx="1">
    <p:extLst/>
  </p:cmAuthor>
  <p:cmAuthor id="3" name="Shi Hao CHONG (MOH)" initials="SHC(" lastIdx="48" clrIdx="2">
    <p:extLst/>
  </p:cmAuthor>
  <p:cmAuthor id="4" name="Phoebe LEE (MOH)" initials="PL(" lastIdx="2" clrIdx="3">
    <p:extLst/>
  </p:cmAuthor>
  <p:cmAuthor id="5" name="Wen Kai CHEN (MOH)" initials="WKC(" lastIdx="8"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4F6228"/>
    <a:srgbClr val="FFFFFF"/>
    <a:srgbClr val="F2DCDB"/>
    <a:srgbClr val="869B5C"/>
    <a:srgbClr val="990000"/>
    <a:srgbClr val="E8EDDA"/>
    <a:srgbClr val="F3EBF3"/>
    <a:srgbClr val="DDEBF0"/>
    <a:srgbClr val="F5EAD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226" autoAdjust="0"/>
    <p:restoredTop sz="98535" autoAdjust="0"/>
  </p:normalViewPr>
  <p:slideViewPr>
    <p:cSldViewPr>
      <p:cViewPr varScale="1">
        <p:scale>
          <a:sx n="88" d="100"/>
          <a:sy n="88" d="100"/>
        </p:scale>
        <p:origin x="-1494"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26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21E1D8-C575-B246-B376-D36D36163253}" type="doc">
      <dgm:prSet loTypeId="urn:microsoft.com/office/officeart/2005/8/layout/arrow5" loCatId="list" qsTypeId="urn:microsoft.com/office/officeart/2005/8/quickstyle/simple1" qsCatId="simple" csTypeId="urn:microsoft.com/office/officeart/2005/8/colors/colorful1#1" csCatId="colorful" phldr="1"/>
      <dgm:spPr/>
      <dgm:t>
        <a:bodyPr/>
        <a:lstStyle/>
        <a:p>
          <a:endParaRPr lang="en-US"/>
        </a:p>
      </dgm:t>
    </dgm:pt>
    <dgm:pt modelId="{7BC5D884-F434-9245-A176-90B6B1B2A042}">
      <dgm:prSet phldrT="[Text]" custT="1"/>
      <dgm:spPr/>
      <dgm:t>
        <a:bodyPr/>
        <a:lstStyle/>
        <a:p>
          <a:r>
            <a:rPr lang="en-US" sz="2000" dirty="0" err="1" smtClean="0">
              <a:solidFill>
                <a:srgbClr val="000000"/>
              </a:solidFill>
              <a:latin typeface="Arial" pitchFamily="34" charset="0"/>
              <a:cs typeface="Arial" pitchFamily="34" charset="0"/>
            </a:rPr>
            <a:t>Thiếu</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bằng</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chứng</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mạnh</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mẽ</a:t>
          </a:r>
          <a:r>
            <a:rPr lang="en-US" sz="2000" dirty="0" smtClean="0">
              <a:solidFill>
                <a:srgbClr val="000000"/>
              </a:solidFill>
              <a:latin typeface="Arial" pitchFamily="34" charset="0"/>
              <a:cs typeface="Arial" pitchFamily="34" charset="0"/>
            </a:rPr>
            <a:t> / </a:t>
          </a:r>
          <a:r>
            <a:rPr lang="en-US" sz="2000" dirty="0" err="1" smtClean="0">
              <a:solidFill>
                <a:srgbClr val="000000"/>
              </a:solidFill>
              <a:latin typeface="Arial" pitchFamily="34" charset="0"/>
              <a:cs typeface="Arial" pitchFamily="34" charset="0"/>
            </a:rPr>
            <a:t>kết</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luận</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về</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tính</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hiệu</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quả</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của</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việc</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hỗ</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trợ</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cai</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thuốc</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lá</a:t>
          </a:r>
          <a:endParaRPr lang="en-US" sz="2000" dirty="0">
            <a:latin typeface="Arial" pitchFamily="34" charset="0"/>
            <a:cs typeface="Arial" pitchFamily="34" charset="0"/>
          </a:endParaRPr>
        </a:p>
      </dgm:t>
    </dgm:pt>
    <dgm:pt modelId="{DA3C868D-186B-F345-96C6-98852529C233}" type="parTrans" cxnId="{8159EA56-13F0-7C4D-9494-958E61D1C7C5}">
      <dgm:prSet/>
      <dgm:spPr/>
      <dgm:t>
        <a:bodyPr/>
        <a:lstStyle/>
        <a:p>
          <a:endParaRPr lang="en-US"/>
        </a:p>
      </dgm:t>
    </dgm:pt>
    <dgm:pt modelId="{B1EC984D-0DA2-2F4B-BE3A-20DFCCB3B7AA}" type="sibTrans" cxnId="{8159EA56-13F0-7C4D-9494-958E61D1C7C5}">
      <dgm:prSet/>
      <dgm:spPr/>
      <dgm:t>
        <a:bodyPr/>
        <a:lstStyle/>
        <a:p>
          <a:endParaRPr lang="en-US"/>
        </a:p>
      </dgm:t>
    </dgm:pt>
    <dgm:pt modelId="{9E26C2B2-D225-FE4F-8D28-2BD2DF6392ED}">
      <dgm:prSet phldrT="[Text]" custT="1"/>
      <dgm:spPr>
        <a:solidFill>
          <a:schemeClr val="accent4">
            <a:lumMod val="50000"/>
          </a:schemeClr>
        </a:solidFill>
      </dgm:spPr>
      <dgm:t>
        <a:bodyPr/>
        <a:lstStyle/>
        <a:p>
          <a:r>
            <a:rPr lang="en-US" sz="2900" dirty="0" smtClean="0"/>
            <a:t> </a:t>
          </a:r>
          <a:r>
            <a:rPr lang="vi-VN" sz="2000" dirty="0" smtClean="0"/>
            <a:t>Những sản phẩm mới này được phổ biến rộng rãi trong giới trẻ</a:t>
          </a:r>
          <a:endParaRPr lang="en-US" sz="2000" dirty="0"/>
        </a:p>
      </dgm:t>
    </dgm:pt>
    <dgm:pt modelId="{A23AE2C4-0DC0-484F-83E7-36ECC9D86FBC}" type="parTrans" cxnId="{3039B477-812C-0D45-A188-38923D4DA016}">
      <dgm:prSet/>
      <dgm:spPr/>
      <dgm:t>
        <a:bodyPr/>
        <a:lstStyle/>
        <a:p>
          <a:endParaRPr lang="en-US"/>
        </a:p>
      </dgm:t>
    </dgm:pt>
    <dgm:pt modelId="{0F5FDD1D-DD05-E946-B571-22DD513121C3}" type="sibTrans" cxnId="{3039B477-812C-0D45-A188-38923D4DA016}">
      <dgm:prSet/>
      <dgm:spPr/>
      <dgm:t>
        <a:bodyPr/>
        <a:lstStyle/>
        <a:p>
          <a:endParaRPr lang="en-US"/>
        </a:p>
      </dgm:t>
    </dgm:pt>
    <dgm:pt modelId="{1133F967-44FC-6642-859A-24FAB46CEB03}" type="pres">
      <dgm:prSet presAssocID="{C921E1D8-C575-B246-B376-D36D36163253}" presName="diagram" presStyleCnt="0">
        <dgm:presLayoutVars>
          <dgm:dir/>
          <dgm:resizeHandles val="exact"/>
        </dgm:presLayoutVars>
      </dgm:prSet>
      <dgm:spPr/>
      <dgm:t>
        <a:bodyPr/>
        <a:lstStyle/>
        <a:p>
          <a:endParaRPr lang="en-US"/>
        </a:p>
      </dgm:t>
    </dgm:pt>
    <dgm:pt modelId="{C4489F14-4A00-9044-8D2B-CA21649061A7}" type="pres">
      <dgm:prSet presAssocID="{7BC5D884-F434-9245-A176-90B6B1B2A042}" presName="arrow" presStyleLbl="node1" presStyleIdx="0" presStyleCnt="2">
        <dgm:presLayoutVars>
          <dgm:bulletEnabled val="1"/>
        </dgm:presLayoutVars>
      </dgm:prSet>
      <dgm:spPr/>
      <dgm:t>
        <a:bodyPr/>
        <a:lstStyle/>
        <a:p>
          <a:endParaRPr lang="en-US"/>
        </a:p>
      </dgm:t>
    </dgm:pt>
    <dgm:pt modelId="{BE47BA3F-5B50-BC40-AA4A-F560FEB18F35}" type="pres">
      <dgm:prSet presAssocID="{9E26C2B2-D225-FE4F-8D28-2BD2DF6392ED}" presName="arrow" presStyleLbl="node1" presStyleIdx="1" presStyleCnt="2">
        <dgm:presLayoutVars>
          <dgm:bulletEnabled val="1"/>
        </dgm:presLayoutVars>
      </dgm:prSet>
      <dgm:spPr/>
      <dgm:t>
        <a:bodyPr/>
        <a:lstStyle/>
        <a:p>
          <a:endParaRPr lang="en-US"/>
        </a:p>
      </dgm:t>
    </dgm:pt>
  </dgm:ptLst>
  <dgm:cxnLst>
    <dgm:cxn modelId="{0F9C0431-4195-6A4E-BE9D-620095E9CC3F}" type="presOf" srcId="{7BC5D884-F434-9245-A176-90B6B1B2A042}" destId="{C4489F14-4A00-9044-8D2B-CA21649061A7}" srcOrd="0" destOrd="0" presId="urn:microsoft.com/office/officeart/2005/8/layout/arrow5"/>
    <dgm:cxn modelId="{3039B477-812C-0D45-A188-38923D4DA016}" srcId="{C921E1D8-C575-B246-B376-D36D36163253}" destId="{9E26C2B2-D225-FE4F-8D28-2BD2DF6392ED}" srcOrd="1" destOrd="0" parTransId="{A23AE2C4-0DC0-484F-83E7-36ECC9D86FBC}" sibTransId="{0F5FDD1D-DD05-E946-B571-22DD513121C3}"/>
    <dgm:cxn modelId="{43FD4140-C93B-844A-BEF2-658CD7967C87}" type="presOf" srcId="{9E26C2B2-D225-FE4F-8D28-2BD2DF6392ED}" destId="{BE47BA3F-5B50-BC40-AA4A-F560FEB18F35}" srcOrd="0" destOrd="0" presId="urn:microsoft.com/office/officeart/2005/8/layout/arrow5"/>
    <dgm:cxn modelId="{95ADF78B-052B-004E-9C0E-AD13BF32D1EE}" type="presOf" srcId="{C921E1D8-C575-B246-B376-D36D36163253}" destId="{1133F967-44FC-6642-859A-24FAB46CEB03}" srcOrd="0" destOrd="0" presId="urn:microsoft.com/office/officeart/2005/8/layout/arrow5"/>
    <dgm:cxn modelId="{8159EA56-13F0-7C4D-9494-958E61D1C7C5}" srcId="{C921E1D8-C575-B246-B376-D36D36163253}" destId="{7BC5D884-F434-9245-A176-90B6B1B2A042}" srcOrd="0" destOrd="0" parTransId="{DA3C868D-186B-F345-96C6-98852529C233}" sibTransId="{B1EC984D-0DA2-2F4B-BE3A-20DFCCB3B7AA}"/>
    <dgm:cxn modelId="{726E4784-B495-FD4D-8F27-D410B320C50B}" type="presParOf" srcId="{1133F967-44FC-6642-859A-24FAB46CEB03}" destId="{C4489F14-4A00-9044-8D2B-CA21649061A7}" srcOrd="0" destOrd="0" presId="urn:microsoft.com/office/officeart/2005/8/layout/arrow5"/>
    <dgm:cxn modelId="{C8287042-DEA6-9746-A22A-A18372294E29}" type="presParOf" srcId="{1133F967-44FC-6642-859A-24FAB46CEB03}" destId="{BE47BA3F-5B50-BC40-AA4A-F560FEB18F35}" srcOrd="1" destOrd="0" presId="urn:microsoft.com/office/officeart/2005/8/layout/arrow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489F14-4A00-9044-8D2B-CA21649061A7}">
      <dsp:nvSpPr>
        <dsp:cNvPr id="0" name=""/>
        <dsp:cNvSpPr/>
      </dsp:nvSpPr>
      <dsp:spPr>
        <a:xfrm rot="16200000">
          <a:off x="1151" y="446"/>
          <a:ext cx="4063107" cy="4063107"/>
        </a:xfrm>
        <a:prstGeom prst="downArrow">
          <a:avLst>
            <a:gd name="adj1" fmla="val 50000"/>
            <a:gd name="adj2" fmla="val 3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err="1" smtClean="0">
              <a:solidFill>
                <a:srgbClr val="000000"/>
              </a:solidFill>
              <a:latin typeface="Arial" pitchFamily="34" charset="0"/>
              <a:cs typeface="Arial" pitchFamily="34" charset="0"/>
            </a:rPr>
            <a:t>Thiếu</a:t>
          </a:r>
          <a:r>
            <a:rPr lang="en-US" sz="2000" kern="1200" dirty="0" smtClean="0">
              <a:solidFill>
                <a:srgbClr val="000000"/>
              </a:solidFill>
              <a:latin typeface="Arial" pitchFamily="34" charset="0"/>
              <a:cs typeface="Arial" pitchFamily="34" charset="0"/>
            </a:rPr>
            <a:t> </a:t>
          </a:r>
          <a:r>
            <a:rPr lang="en-US" sz="2000" kern="1200" dirty="0" err="1" smtClean="0">
              <a:solidFill>
                <a:srgbClr val="000000"/>
              </a:solidFill>
              <a:latin typeface="Arial" pitchFamily="34" charset="0"/>
              <a:cs typeface="Arial" pitchFamily="34" charset="0"/>
            </a:rPr>
            <a:t>bằng</a:t>
          </a:r>
          <a:r>
            <a:rPr lang="en-US" sz="2000" kern="1200" dirty="0" smtClean="0">
              <a:solidFill>
                <a:srgbClr val="000000"/>
              </a:solidFill>
              <a:latin typeface="Arial" pitchFamily="34" charset="0"/>
              <a:cs typeface="Arial" pitchFamily="34" charset="0"/>
            </a:rPr>
            <a:t> </a:t>
          </a:r>
          <a:r>
            <a:rPr lang="en-US" sz="2000" kern="1200" dirty="0" err="1" smtClean="0">
              <a:solidFill>
                <a:srgbClr val="000000"/>
              </a:solidFill>
              <a:latin typeface="Arial" pitchFamily="34" charset="0"/>
              <a:cs typeface="Arial" pitchFamily="34" charset="0"/>
            </a:rPr>
            <a:t>chứng</a:t>
          </a:r>
          <a:r>
            <a:rPr lang="en-US" sz="2000" kern="1200" dirty="0" smtClean="0">
              <a:solidFill>
                <a:srgbClr val="000000"/>
              </a:solidFill>
              <a:latin typeface="Arial" pitchFamily="34" charset="0"/>
              <a:cs typeface="Arial" pitchFamily="34" charset="0"/>
            </a:rPr>
            <a:t> </a:t>
          </a:r>
          <a:r>
            <a:rPr lang="en-US" sz="2000" kern="1200" dirty="0" err="1" smtClean="0">
              <a:solidFill>
                <a:srgbClr val="000000"/>
              </a:solidFill>
              <a:latin typeface="Arial" pitchFamily="34" charset="0"/>
              <a:cs typeface="Arial" pitchFamily="34" charset="0"/>
            </a:rPr>
            <a:t>mạnh</a:t>
          </a:r>
          <a:r>
            <a:rPr lang="en-US" sz="2000" kern="1200" dirty="0" smtClean="0">
              <a:solidFill>
                <a:srgbClr val="000000"/>
              </a:solidFill>
              <a:latin typeface="Arial" pitchFamily="34" charset="0"/>
              <a:cs typeface="Arial" pitchFamily="34" charset="0"/>
            </a:rPr>
            <a:t> </a:t>
          </a:r>
          <a:r>
            <a:rPr lang="en-US" sz="2000" kern="1200" dirty="0" err="1" smtClean="0">
              <a:solidFill>
                <a:srgbClr val="000000"/>
              </a:solidFill>
              <a:latin typeface="Arial" pitchFamily="34" charset="0"/>
              <a:cs typeface="Arial" pitchFamily="34" charset="0"/>
            </a:rPr>
            <a:t>mẽ</a:t>
          </a:r>
          <a:r>
            <a:rPr lang="en-US" sz="2000" kern="1200" dirty="0" smtClean="0">
              <a:solidFill>
                <a:srgbClr val="000000"/>
              </a:solidFill>
              <a:latin typeface="Arial" pitchFamily="34" charset="0"/>
              <a:cs typeface="Arial" pitchFamily="34" charset="0"/>
            </a:rPr>
            <a:t> / </a:t>
          </a:r>
          <a:r>
            <a:rPr lang="en-US" sz="2000" kern="1200" dirty="0" err="1" smtClean="0">
              <a:solidFill>
                <a:srgbClr val="000000"/>
              </a:solidFill>
              <a:latin typeface="Arial" pitchFamily="34" charset="0"/>
              <a:cs typeface="Arial" pitchFamily="34" charset="0"/>
            </a:rPr>
            <a:t>kết</a:t>
          </a:r>
          <a:r>
            <a:rPr lang="en-US" sz="2000" kern="1200" dirty="0" smtClean="0">
              <a:solidFill>
                <a:srgbClr val="000000"/>
              </a:solidFill>
              <a:latin typeface="Arial" pitchFamily="34" charset="0"/>
              <a:cs typeface="Arial" pitchFamily="34" charset="0"/>
            </a:rPr>
            <a:t> </a:t>
          </a:r>
          <a:r>
            <a:rPr lang="en-US" sz="2000" kern="1200" dirty="0" err="1" smtClean="0">
              <a:solidFill>
                <a:srgbClr val="000000"/>
              </a:solidFill>
              <a:latin typeface="Arial" pitchFamily="34" charset="0"/>
              <a:cs typeface="Arial" pitchFamily="34" charset="0"/>
            </a:rPr>
            <a:t>luận</a:t>
          </a:r>
          <a:r>
            <a:rPr lang="en-US" sz="2000" kern="1200" dirty="0" smtClean="0">
              <a:solidFill>
                <a:srgbClr val="000000"/>
              </a:solidFill>
              <a:latin typeface="Arial" pitchFamily="34" charset="0"/>
              <a:cs typeface="Arial" pitchFamily="34" charset="0"/>
            </a:rPr>
            <a:t> </a:t>
          </a:r>
          <a:r>
            <a:rPr lang="en-US" sz="2000" kern="1200" dirty="0" err="1" smtClean="0">
              <a:solidFill>
                <a:srgbClr val="000000"/>
              </a:solidFill>
              <a:latin typeface="Arial" pitchFamily="34" charset="0"/>
              <a:cs typeface="Arial" pitchFamily="34" charset="0"/>
            </a:rPr>
            <a:t>về</a:t>
          </a:r>
          <a:r>
            <a:rPr lang="en-US" sz="2000" kern="1200" dirty="0" smtClean="0">
              <a:solidFill>
                <a:srgbClr val="000000"/>
              </a:solidFill>
              <a:latin typeface="Arial" pitchFamily="34" charset="0"/>
              <a:cs typeface="Arial" pitchFamily="34" charset="0"/>
            </a:rPr>
            <a:t> </a:t>
          </a:r>
          <a:r>
            <a:rPr lang="en-US" sz="2000" kern="1200" dirty="0" err="1" smtClean="0">
              <a:solidFill>
                <a:srgbClr val="000000"/>
              </a:solidFill>
              <a:latin typeface="Arial" pitchFamily="34" charset="0"/>
              <a:cs typeface="Arial" pitchFamily="34" charset="0"/>
            </a:rPr>
            <a:t>tính</a:t>
          </a:r>
          <a:r>
            <a:rPr lang="en-US" sz="2000" kern="1200" dirty="0" smtClean="0">
              <a:solidFill>
                <a:srgbClr val="000000"/>
              </a:solidFill>
              <a:latin typeface="Arial" pitchFamily="34" charset="0"/>
              <a:cs typeface="Arial" pitchFamily="34" charset="0"/>
            </a:rPr>
            <a:t> </a:t>
          </a:r>
          <a:r>
            <a:rPr lang="en-US" sz="2000" kern="1200" dirty="0" err="1" smtClean="0">
              <a:solidFill>
                <a:srgbClr val="000000"/>
              </a:solidFill>
              <a:latin typeface="Arial" pitchFamily="34" charset="0"/>
              <a:cs typeface="Arial" pitchFamily="34" charset="0"/>
            </a:rPr>
            <a:t>hiệu</a:t>
          </a:r>
          <a:r>
            <a:rPr lang="en-US" sz="2000" kern="1200" dirty="0" smtClean="0">
              <a:solidFill>
                <a:srgbClr val="000000"/>
              </a:solidFill>
              <a:latin typeface="Arial" pitchFamily="34" charset="0"/>
              <a:cs typeface="Arial" pitchFamily="34" charset="0"/>
            </a:rPr>
            <a:t> </a:t>
          </a:r>
          <a:r>
            <a:rPr lang="en-US" sz="2000" kern="1200" dirty="0" err="1" smtClean="0">
              <a:solidFill>
                <a:srgbClr val="000000"/>
              </a:solidFill>
              <a:latin typeface="Arial" pitchFamily="34" charset="0"/>
              <a:cs typeface="Arial" pitchFamily="34" charset="0"/>
            </a:rPr>
            <a:t>quả</a:t>
          </a:r>
          <a:r>
            <a:rPr lang="en-US" sz="2000" kern="1200" dirty="0" smtClean="0">
              <a:solidFill>
                <a:srgbClr val="000000"/>
              </a:solidFill>
              <a:latin typeface="Arial" pitchFamily="34" charset="0"/>
              <a:cs typeface="Arial" pitchFamily="34" charset="0"/>
            </a:rPr>
            <a:t> </a:t>
          </a:r>
          <a:r>
            <a:rPr lang="en-US" sz="2000" kern="1200" dirty="0" err="1" smtClean="0">
              <a:solidFill>
                <a:srgbClr val="000000"/>
              </a:solidFill>
              <a:latin typeface="Arial" pitchFamily="34" charset="0"/>
              <a:cs typeface="Arial" pitchFamily="34" charset="0"/>
            </a:rPr>
            <a:t>của</a:t>
          </a:r>
          <a:r>
            <a:rPr lang="en-US" sz="2000" kern="1200" dirty="0" smtClean="0">
              <a:solidFill>
                <a:srgbClr val="000000"/>
              </a:solidFill>
              <a:latin typeface="Arial" pitchFamily="34" charset="0"/>
              <a:cs typeface="Arial" pitchFamily="34" charset="0"/>
            </a:rPr>
            <a:t> </a:t>
          </a:r>
          <a:r>
            <a:rPr lang="en-US" sz="2000" kern="1200" dirty="0" err="1" smtClean="0">
              <a:solidFill>
                <a:srgbClr val="000000"/>
              </a:solidFill>
              <a:latin typeface="Arial" pitchFamily="34" charset="0"/>
              <a:cs typeface="Arial" pitchFamily="34" charset="0"/>
            </a:rPr>
            <a:t>việc</a:t>
          </a:r>
          <a:r>
            <a:rPr lang="en-US" sz="2000" kern="1200" dirty="0" smtClean="0">
              <a:solidFill>
                <a:srgbClr val="000000"/>
              </a:solidFill>
              <a:latin typeface="Arial" pitchFamily="34" charset="0"/>
              <a:cs typeface="Arial" pitchFamily="34" charset="0"/>
            </a:rPr>
            <a:t> </a:t>
          </a:r>
          <a:r>
            <a:rPr lang="en-US" sz="2000" kern="1200" dirty="0" err="1" smtClean="0">
              <a:solidFill>
                <a:srgbClr val="000000"/>
              </a:solidFill>
              <a:latin typeface="Arial" pitchFamily="34" charset="0"/>
              <a:cs typeface="Arial" pitchFamily="34" charset="0"/>
            </a:rPr>
            <a:t>hỗ</a:t>
          </a:r>
          <a:r>
            <a:rPr lang="en-US" sz="2000" kern="1200" dirty="0" smtClean="0">
              <a:solidFill>
                <a:srgbClr val="000000"/>
              </a:solidFill>
              <a:latin typeface="Arial" pitchFamily="34" charset="0"/>
              <a:cs typeface="Arial" pitchFamily="34" charset="0"/>
            </a:rPr>
            <a:t> </a:t>
          </a:r>
          <a:r>
            <a:rPr lang="en-US" sz="2000" kern="1200" dirty="0" err="1" smtClean="0">
              <a:solidFill>
                <a:srgbClr val="000000"/>
              </a:solidFill>
              <a:latin typeface="Arial" pitchFamily="34" charset="0"/>
              <a:cs typeface="Arial" pitchFamily="34" charset="0"/>
            </a:rPr>
            <a:t>trợ</a:t>
          </a:r>
          <a:r>
            <a:rPr lang="en-US" sz="2000" kern="1200" dirty="0" smtClean="0">
              <a:solidFill>
                <a:srgbClr val="000000"/>
              </a:solidFill>
              <a:latin typeface="Arial" pitchFamily="34" charset="0"/>
              <a:cs typeface="Arial" pitchFamily="34" charset="0"/>
            </a:rPr>
            <a:t> </a:t>
          </a:r>
          <a:r>
            <a:rPr lang="en-US" sz="2000" kern="1200" dirty="0" err="1" smtClean="0">
              <a:solidFill>
                <a:srgbClr val="000000"/>
              </a:solidFill>
              <a:latin typeface="Arial" pitchFamily="34" charset="0"/>
              <a:cs typeface="Arial" pitchFamily="34" charset="0"/>
            </a:rPr>
            <a:t>cai</a:t>
          </a:r>
          <a:r>
            <a:rPr lang="en-US" sz="2000" kern="1200" dirty="0" smtClean="0">
              <a:solidFill>
                <a:srgbClr val="000000"/>
              </a:solidFill>
              <a:latin typeface="Arial" pitchFamily="34" charset="0"/>
              <a:cs typeface="Arial" pitchFamily="34" charset="0"/>
            </a:rPr>
            <a:t> </a:t>
          </a:r>
          <a:r>
            <a:rPr lang="en-US" sz="2000" kern="1200" dirty="0" err="1" smtClean="0">
              <a:solidFill>
                <a:srgbClr val="000000"/>
              </a:solidFill>
              <a:latin typeface="Arial" pitchFamily="34" charset="0"/>
              <a:cs typeface="Arial" pitchFamily="34" charset="0"/>
            </a:rPr>
            <a:t>thuốc</a:t>
          </a:r>
          <a:r>
            <a:rPr lang="en-US" sz="2000" kern="1200" dirty="0" smtClean="0">
              <a:solidFill>
                <a:srgbClr val="000000"/>
              </a:solidFill>
              <a:latin typeface="Arial" pitchFamily="34" charset="0"/>
              <a:cs typeface="Arial" pitchFamily="34" charset="0"/>
            </a:rPr>
            <a:t> </a:t>
          </a:r>
          <a:r>
            <a:rPr lang="en-US" sz="2000" kern="1200" dirty="0" err="1" smtClean="0">
              <a:solidFill>
                <a:srgbClr val="000000"/>
              </a:solidFill>
              <a:latin typeface="Arial" pitchFamily="34" charset="0"/>
              <a:cs typeface="Arial" pitchFamily="34" charset="0"/>
            </a:rPr>
            <a:t>lá</a:t>
          </a:r>
          <a:endParaRPr lang="en-US" sz="2000" kern="1200" dirty="0">
            <a:latin typeface="Arial" pitchFamily="34" charset="0"/>
            <a:cs typeface="Arial" pitchFamily="34" charset="0"/>
          </a:endParaRPr>
        </a:p>
      </dsp:txBody>
      <dsp:txXfrm rot="16200000">
        <a:off x="1151" y="446"/>
        <a:ext cx="4063107" cy="4063107"/>
      </dsp:txXfrm>
    </dsp:sp>
    <dsp:sp modelId="{BE47BA3F-5B50-BC40-AA4A-F560FEB18F35}">
      <dsp:nvSpPr>
        <dsp:cNvPr id="0" name=""/>
        <dsp:cNvSpPr/>
      </dsp:nvSpPr>
      <dsp:spPr>
        <a:xfrm rot="5400000">
          <a:off x="4576701" y="446"/>
          <a:ext cx="4063107" cy="4063107"/>
        </a:xfrm>
        <a:prstGeom prst="downArrow">
          <a:avLst>
            <a:gd name="adj1" fmla="val 50000"/>
            <a:gd name="adj2" fmla="val 35000"/>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smtClean="0"/>
            <a:t> </a:t>
          </a:r>
          <a:r>
            <a:rPr lang="vi-VN" sz="2000" kern="1200" dirty="0" smtClean="0"/>
            <a:t>Những sản phẩm mới này được phổ biến rộng rãi trong giới trẻ</a:t>
          </a:r>
          <a:endParaRPr lang="en-US" sz="2000" kern="1200" dirty="0"/>
        </a:p>
      </dsp:txBody>
      <dsp:txXfrm rot="5400000">
        <a:off x="4576701" y="446"/>
        <a:ext cx="4063107" cy="4063107"/>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66" tIns="49533" rIns="99066" bIns="49533" rtlCol="0"/>
          <a:lstStyle>
            <a:lvl1pPr algn="l">
              <a:defRPr sz="1300"/>
            </a:lvl1pPr>
          </a:lstStyle>
          <a:p>
            <a:endParaRPr lang="en-SG"/>
          </a:p>
        </p:txBody>
      </p:sp>
      <p:sp>
        <p:nvSpPr>
          <p:cNvPr id="3" name="Date Placeholder 2"/>
          <p:cNvSpPr>
            <a:spLocks noGrp="1"/>
          </p:cNvSpPr>
          <p:nvPr>
            <p:ph type="dt" sz="quarter" idx="1"/>
          </p:nvPr>
        </p:nvSpPr>
        <p:spPr>
          <a:xfrm>
            <a:off x="4023992" y="0"/>
            <a:ext cx="3078427" cy="513508"/>
          </a:xfrm>
          <a:prstGeom prst="rect">
            <a:avLst/>
          </a:prstGeom>
        </p:spPr>
        <p:txBody>
          <a:bodyPr vert="horz" lIns="99066" tIns="49533" rIns="99066" bIns="49533" rtlCol="0"/>
          <a:lstStyle>
            <a:lvl1pPr algn="r">
              <a:defRPr sz="1300"/>
            </a:lvl1pPr>
          </a:lstStyle>
          <a:p>
            <a:fld id="{9673A1CC-90BA-4A02-9396-325929E42F32}" type="datetimeFigureOut">
              <a:rPr lang="en-SG" smtClean="0"/>
              <a:pPr/>
              <a:t>14/11/2019</a:t>
            </a:fld>
            <a:endParaRPr lang="en-SG"/>
          </a:p>
        </p:txBody>
      </p:sp>
      <p:sp>
        <p:nvSpPr>
          <p:cNvPr id="4" name="Footer Placeholder 3"/>
          <p:cNvSpPr>
            <a:spLocks noGrp="1"/>
          </p:cNvSpPr>
          <p:nvPr>
            <p:ph type="ftr" sz="quarter" idx="2"/>
          </p:nvPr>
        </p:nvSpPr>
        <p:spPr>
          <a:xfrm>
            <a:off x="0" y="9721107"/>
            <a:ext cx="3078427" cy="513506"/>
          </a:xfrm>
          <a:prstGeom prst="rect">
            <a:avLst/>
          </a:prstGeom>
        </p:spPr>
        <p:txBody>
          <a:bodyPr vert="horz" lIns="99066" tIns="49533" rIns="99066" bIns="49533" rtlCol="0" anchor="b"/>
          <a:lstStyle>
            <a:lvl1pPr algn="l">
              <a:defRPr sz="1300"/>
            </a:lvl1pPr>
          </a:lstStyle>
          <a:p>
            <a:endParaRPr lang="en-SG"/>
          </a:p>
        </p:txBody>
      </p:sp>
      <p:sp>
        <p:nvSpPr>
          <p:cNvPr id="5" name="Slide Number Placeholder 4"/>
          <p:cNvSpPr>
            <a:spLocks noGrp="1"/>
          </p:cNvSpPr>
          <p:nvPr>
            <p:ph type="sldNum" sz="quarter" idx="3"/>
          </p:nvPr>
        </p:nvSpPr>
        <p:spPr>
          <a:xfrm>
            <a:off x="4023992" y="9721107"/>
            <a:ext cx="3078427" cy="513506"/>
          </a:xfrm>
          <a:prstGeom prst="rect">
            <a:avLst/>
          </a:prstGeom>
        </p:spPr>
        <p:txBody>
          <a:bodyPr vert="horz" lIns="99066" tIns="49533" rIns="99066" bIns="49533" rtlCol="0" anchor="b"/>
          <a:lstStyle>
            <a:lvl1pPr algn="r">
              <a:defRPr sz="1300"/>
            </a:lvl1pPr>
          </a:lstStyle>
          <a:p>
            <a:fld id="{E5B86D37-9F48-41EF-9823-E65C0D6BB08C}" type="slidenum">
              <a:rPr lang="en-SG" smtClean="0"/>
              <a:pPr/>
              <a:t>‹#›</a:t>
            </a:fld>
            <a:endParaRPr lang="en-SG"/>
          </a:p>
        </p:txBody>
      </p:sp>
    </p:spTree>
    <p:extLst>
      <p:ext uri="{BB962C8B-B14F-4D97-AF65-F5344CB8AC3E}">
        <p14:creationId xmlns:p14="http://schemas.microsoft.com/office/powerpoint/2010/main" xmlns="" val="551627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66" tIns="49533" rIns="99066" bIns="49533" rtlCol="0"/>
          <a:lstStyle>
            <a:lvl1pPr algn="l">
              <a:defRPr sz="1300"/>
            </a:lvl1pPr>
          </a:lstStyle>
          <a:p>
            <a:endParaRPr lang="en-SG"/>
          </a:p>
        </p:txBody>
      </p:sp>
      <p:sp>
        <p:nvSpPr>
          <p:cNvPr id="3" name="Date Placeholder 2"/>
          <p:cNvSpPr>
            <a:spLocks noGrp="1"/>
          </p:cNvSpPr>
          <p:nvPr>
            <p:ph type="dt" idx="1"/>
          </p:nvPr>
        </p:nvSpPr>
        <p:spPr>
          <a:xfrm>
            <a:off x="4023992" y="0"/>
            <a:ext cx="3078427" cy="511731"/>
          </a:xfrm>
          <a:prstGeom prst="rect">
            <a:avLst/>
          </a:prstGeom>
        </p:spPr>
        <p:txBody>
          <a:bodyPr vert="horz" lIns="99066" tIns="49533" rIns="99066" bIns="49533" rtlCol="0"/>
          <a:lstStyle>
            <a:lvl1pPr algn="r">
              <a:defRPr sz="1300"/>
            </a:lvl1pPr>
          </a:lstStyle>
          <a:p>
            <a:fld id="{DB63B4B8-2E12-4A63-A0DE-0F80C452135A}" type="datetimeFigureOut">
              <a:rPr lang="en-SG" smtClean="0"/>
              <a:pPr/>
              <a:t>14/11/2019</a:t>
            </a:fld>
            <a:endParaRPr lang="en-SG"/>
          </a:p>
        </p:txBody>
      </p:sp>
      <p:sp>
        <p:nvSpPr>
          <p:cNvPr id="4" name="Slide Image Placeholder 3"/>
          <p:cNvSpPr>
            <a:spLocks noGrp="1" noRot="1" noChangeAspect="1"/>
          </p:cNvSpPr>
          <p:nvPr>
            <p:ph type="sldImg" idx="2"/>
          </p:nvPr>
        </p:nvSpPr>
        <p:spPr>
          <a:xfrm>
            <a:off x="993775" y="766763"/>
            <a:ext cx="5116513" cy="3838575"/>
          </a:xfrm>
          <a:prstGeom prst="rect">
            <a:avLst/>
          </a:prstGeom>
          <a:noFill/>
          <a:ln w="12700">
            <a:solidFill>
              <a:prstClr val="black"/>
            </a:solidFill>
          </a:ln>
        </p:spPr>
        <p:txBody>
          <a:bodyPr vert="horz" lIns="99066" tIns="49533" rIns="99066" bIns="49533" rtlCol="0" anchor="ctr"/>
          <a:lstStyle/>
          <a:p>
            <a:endParaRPr lang="en-SG"/>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66" tIns="49533" rIns="99066" bIns="495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9721106"/>
            <a:ext cx="3078427" cy="511731"/>
          </a:xfrm>
          <a:prstGeom prst="rect">
            <a:avLst/>
          </a:prstGeom>
        </p:spPr>
        <p:txBody>
          <a:bodyPr vert="horz" lIns="99066" tIns="49533" rIns="99066" bIns="49533" rtlCol="0" anchor="b"/>
          <a:lstStyle>
            <a:lvl1pPr algn="l">
              <a:defRPr sz="1300"/>
            </a:lvl1pPr>
          </a:lstStyle>
          <a:p>
            <a:endParaRPr lang="en-SG"/>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66" tIns="49533" rIns="99066" bIns="49533" rtlCol="0" anchor="b"/>
          <a:lstStyle>
            <a:lvl1pPr algn="r">
              <a:defRPr sz="1300"/>
            </a:lvl1pPr>
          </a:lstStyle>
          <a:p>
            <a:fld id="{C3EFF3BF-9901-404D-B9E5-315E91DFD744}" type="slidenum">
              <a:rPr lang="en-SG" smtClean="0"/>
              <a:pPr/>
              <a:t>‹#›</a:t>
            </a:fld>
            <a:endParaRPr lang="en-SG"/>
          </a:p>
        </p:txBody>
      </p:sp>
    </p:spTree>
    <p:extLst>
      <p:ext uri="{BB962C8B-B14F-4D97-AF65-F5344CB8AC3E}">
        <p14:creationId xmlns:p14="http://schemas.microsoft.com/office/powerpoint/2010/main" xmlns="" val="1710020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itchFamily="34" charset="0"/>
              <a:buAutoNum type="arabicPeriod"/>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A048F2-7CBC-4F12-8EEE-2CDFC33213C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459462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390B54-823C-49E3-8EF7-1AB0CC6B2DE0}"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536646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SG"/>
          </a:p>
        </p:txBody>
      </p:sp>
    </p:spTree>
    <p:extLst>
      <p:ext uri="{BB962C8B-B14F-4D97-AF65-F5344CB8AC3E}">
        <p14:creationId xmlns:p14="http://schemas.microsoft.com/office/powerpoint/2010/main" xmlns="" val="3276899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SG"/>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Tree>
    <p:extLst>
      <p:ext uri="{BB962C8B-B14F-4D97-AF65-F5344CB8AC3E}">
        <p14:creationId xmlns:p14="http://schemas.microsoft.com/office/powerpoint/2010/main" xmlns="" val="3118964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Tree>
    <p:extLst>
      <p:ext uri="{BB962C8B-B14F-4D97-AF65-F5344CB8AC3E}">
        <p14:creationId xmlns:p14="http://schemas.microsoft.com/office/powerpoint/2010/main" xmlns="" val="3927305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SG"/>
          </a:p>
        </p:txBody>
      </p:sp>
      <p:sp>
        <p:nvSpPr>
          <p:cNvPr id="3" name="Table Placeholder 2"/>
          <p:cNvSpPr>
            <a:spLocks noGrp="1"/>
          </p:cNvSpPr>
          <p:nvPr>
            <p:ph type="tbl" idx="1"/>
          </p:nvPr>
        </p:nvSpPr>
        <p:spPr>
          <a:xfrm>
            <a:off x="457200" y="1600202"/>
            <a:ext cx="8229600" cy="4525963"/>
          </a:xfrm>
          <a:prstGeom prst="rect">
            <a:avLst/>
          </a:prstGeom>
        </p:spPr>
        <p:txBody>
          <a:bodyPr/>
          <a:lstStyle/>
          <a:p>
            <a:pPr lvl="0"/>
            <a:endParaRPr lang="en-SG" noProof="0" dirty="0"/>
          </a:p>
        </p:txBody>
      </p:sp>
    </p:spTree>
    <p:extLst>
      <p:ext uri="{BB962C8B-B14F-4D97-AF65-F5344CB8AC3E}">
        <p14:creationId xmlns:p14="http://schemas.microsoft.com/office/powerpoint/2010/main" xmlns="" val="2441989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11/14/2019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xmlns="" val="2807436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608" y="1340770"/>
            <a:ext cx="8229600" cy="4525963"/>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p:cNvSpPr/>
          <p:nvPr userDrawn="1"/>
        </p:nvSpPr>
        <p:spPr>
          <a:xfrm>
            <a:off x="395536" y="1003524"/>
            <a:ext cx="8352408" cy="492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SG" sz="1800">
              <a:solidFill>
                <a:srgbClr val="FFFFFF"/>
              </a:solidFill>
              <a:cs typeface="Arial" charset="0"/>
            </a:endParaRPr>
          </a:p>
        </p:txBody>
      </p:sp>
      <p:sp>
        <p:nvSpPr>
          <p:cNvPr id="8" name="TextBox 7"/>
          <p:cNvSpPr txBox="1">
            <a:spLocks noChangeArrowheads="1"/>
          </p:cNvSpPr>
          <p:nvPr userDrawn="1"/>
        </p:nvSpPr>
        <p:spPr bwMode="auto">
          <a:xfrm>
            <a:off x="350798" y="427466"/>
            <a:ext cx="8685701" cy="584775"/>
          </a:xfrm>
          <a:prstGeom prst="rect">
            <a:avLst/>
          </a:prstGeom>
          <a:noFill/>
          <a:ln w="9525">
            <a:noFill/>
            <a:miter lim="800000"/>
            <a:headEnd/>
            <a:tailEnd/>
          </a:ln>
        </p:spPr>
        <p:txBody>
          <a:bodyPr wrap="square">
            <a:spAutoFit/>
          </a:bodyPr>
          <a:lstStyle/>
          <a:p>
            <a:endParaRPr lang="en-SG" sz="3200" dirty="0">
              <a:solidFill>
                <a:schemeClr val="tx2">
                  <a:lumMod val="50000"/>
                </a:schemeClr>
              </a:solidFill>
              <a:latin typeface="Tw Cen MT" panose="020B0602020104020603" pitchFamily="34" charset="0"/>
            </a:endParaRPr>
          </a:p>
        </p:txBody>
      </p:sp>
      <p:sp>
        <p:nvSpPr>
          <p:cNvPr id="10" name="Slide Number Placeholder 9"/>
          <p:cNvSpPr txBox="1">
            <a:spLocks/>
          </p:cNvSpPr>
          <p:nvPr userDrawn="1"/>
        </p:nvSpPr>
        <p:spPr>
          <a:xfrm>
            <a:off x="6553200" y="635635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33771D-64FE-424A-8AF9-A77FAE409123}" type="slidenum">
              <a:rPr lang="en-GB" sz="1200" smtClean="0"/>
              <a:pPr/>
              <a:t>‹#›</a:t>
            </a:fld>
            <a:endParaRPr lang="en-GB" sz="1200"/>
          </a:p>
        </p:txBody>
      </p:sp>
      <p:sp>
        <p:nvSpPr>
          <p:cNvPr id="11" name="Footer Placeholder 10"/>
          <p:cNvSpPr txBox="1">
            <a:spLocks/>
          </p:cNvSpPr>
          <p:nvPr userDrawn="1"/>
        </p:nvSpPr>
        <p:spPr>
          <a:xfrm>
            <a:off x="2915818" y="6376249"/>
            <a:ext cx="36800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i="0" dirty="0">
                <a:solidFill>
                  <a:schemeClr val="tx2"/>
                </a:solidFill>
                <a:latin typeface="Tw Cen MT" panose="020B0602020104020603" pitchFamily="34" charset="0"/>
              </a:rPr>
              <a:t>Pre</a:t>
            </a:r>
            <a:r>
              <a:rPr lang="en-GB" sz="1200" b="0" i="0" baseline="0" dirty="0">
                <a:solidFill>
                  <a:schemeClr val="tx2"/>
                </a:solidFill>
                <a:latin typeface="Tw Cen MT" panose="020B0602020104020603" pitchFamily="34" charset="0"/>
              </a:rPr>
              <a:t>-P2 Analysis </a:t>
            </a:r>
            <a:endParaRPr lang="en-GB" sz="1200" b="0" i="0" dirty="0">
              <a:solidFill>
                <a:schemeClr val="tx2"/>
              </a:solidFill>
              <a:latin typeface="Tw Cen MT" panose="020B0602020104020603" pitchFamily="34" charset="0"/>
            </a:endParaRPr>
          </a:p>
        </p:txBody>
      </p:sp>
      <p:sp>
        <p:nvSpPr>
          <p:cNvPr id="15" name="Rectangle 14"/>
          <p:cNvSpPr/>
          <p:nvPr userDrawn="1"/>
        </p:nvSpPr>
        <p:spPr>
          <a:xfrm>
            <a:off x="395536" y="1003524"/>
            <a:ext cx="8352408" cy="49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SG" sz="1800">
              <a:solidFill>
                <a:srgbClr val="FFFFFF"/>
              </a:solidFill>
              <a:cs typeface="Arial" charset="0"/>
            </a:endParaRPr>
          </a:p>
        </p:txBody>
      </p:sp>
      <p:sp>
        <p:nvSpPr>
          <p:cNvPr id="18" name="Slide Number Placeholder 9"/>
          <p:cNvSpPr txBox="1">
            <a:spLocks/>
          </p:cNvSpPr>
          <p:nvPr userDrawn="1"/>
        </p:nvSpPr>
        <p:spPr>
          <a:xfrm>
            <a:off x="6553200" y="635635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33771D-64FE-424A-8AF9-A77FAE409123}" type="slidenum">
              <a:rPr lang="en-GB" sz="1200" smtClean="0">
                <a:solidFill>
                  <a:schemeClr val="tx2"/>
                </a:solidFill>
              </a:rPr>
              <a:pPr/>
              <a:t>‹#›</a:t>
            </a:fld>
            <a:endParaRPr lang="en-GB" sz="1200" dirty="0">
              <a:solidFill>
                <a:schemeClr val="tx2"/>
              </a:solidFill>
            </a:endParaRPr>
          </a:p>
        </p:txBody>
      </p:sp>
      <p:sp>
        <p:nvSpPr>
          <p:cNvPr id="2" name="AutoShape 2" descr="Image result for ministry of health singapore"/>
          <p:cNvSpPr>
            <a:spLocks noChangeAspect="1" noChangeArrowheads="1"/>
          </p:cNvSpPr>
          <p:nvPr userDrawn="1"/>
        </p:nvSpPr>
        <p:spPr bwMode="auto">
          <a:xfrm>
            <a:off x="10160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sz="1800"/>
          </a:p>
        </p:txBody>
      </p:sp>
      <p:sp>
        <p:nvSpPr>
          <p:cNvPr id="13" name="Rectangle 12"/>
          <p:cNvSpPr/>
          <p:nvPr userDrawn="1"/>
        </p:nvSpPr>
        <p:spPr>
          <a:xfrm>
            <a:off x="395536" y="6332116"/>
            <a:ext cx="8352408" cy="49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SG" sz="1800">
              <a:solidFill>
                <a:srgbClr val="FFFFFF"/>
              </a:solidFill>
              <a:cs typeface="Arial" charset="0"/>
            </a:endParaRPr>
          </a:p>
        </p:txBody>
      </p:sp>
    </p:spTree>
    <p:extLst>
      <p:ext uri="{BB962C8B-B14F-4D97-AF65-F5344CB8AC3E}">
        <p14:creationId xmlns:p14="http://schemas.microsoft.com/office/powerpoint/2010/main" xmlns="" val="2279611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7" descr="watermark 1"/>
          <p:cNvPicPr>
            <a:picLocks noChangeAspect="1" noChangeArrowheads="1"/>
          </p:cNvPicPr>
          <p:nvPr userDrawn="1"/>
        </p:nvPicPr>
        <p:blipFill>
          <a:blip r:embed="rId2" cstate="email"/>
          <a:srcRect/>
          <a:stretch>
            <a:fillRect/>
          </a:stretch>
        </p:blipFill>
        <p:spPr bwMode="auto">
          <a:xfrm>
            <a:off x="0" y="-99392"/>
            <a:ext cx="9144000" cy="6886575"/>
          </a:xfrm>
          <a:prstGeom prst="rect">
            <a:avLst/>
          </a:prstGeom>
          <a:noFill/>
          <a:ln w="9525">
            <a:noFill/>
            <a:miter lim="800000"/>
            <a:headEnd/>
            <a:tailEnd/>
          </a:ln>
        </p:spPr>
      </p:pic>
      <p:sp>
        <p:nvSpPr>
          <p:cNvPr id="2" name="Title 1"/>
          <p:cNvSpPr>
            <a:spLocks noGrp="1"/>
          </p:cNvSpPr>
          <p:nvPr>
            <p:ph type="ctrTitle"/>
          </p:nvPr>
        </p:nvSpPr>
        <p:spPr>
          <a:xfrm>
            <a:off x="251520" y="2946822"/>
            <a:ext cx="6400800" cy="841474"/>
          </a:xfrm>
        </p:spPr>
        <p:txBody>
          <a:bodyPr>
            <a:noAutofit/>
          </a:bodyPr>
          <a:lstStyle>
            <a:lvl1pPr>
              <a:defRPr sz="2400">
                <a:solidFill>
                  <a:schemeClr val="tx1"/>
                </a:solidFill>
                <a:latin typeface="Century Gothic" panose="020B0502020202020204" pitchFamily="34" charset="0"/>
              </a:defRPr>
            </a:lvl1pPr>
          </a:lstStyle>
          <a:p>
            <a:r>
              <a:rPr lang="en-US" dirty="0"/>
              <a:t>Click to edit Master title style</a:t>
            </a:r>
            <a:endParaRPr lang="en-SG" dirty="0"/>
          </a:p>
        </p:txBody>
      </p:sp>
      <p:sp>
        <p:nvSpPr>
          <p:cNvPr id="3" name="Subtitle 2"/>
          <p:cNvSpPr>
            <a:spLocks noGrp="1"/>
          </p:cNvSpPr>
          <p:nvPr>
            <p:ph type="subTitle" idx="1"/>
          </p:nvPr>
        </p:nvSpPr>
        <p:spPr>
          <a:xfrm>
            <a:off x="251520" y="3789040"/>
            <a:ext cx="6400800" cy="1752600"/>
          </a:xfrm>
        </p:spPr>
        <p:txBody>
          <a:bodyPr/>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SG" dirty="0"/>
          </a:p>
        </p:txBody>
      </p:sp>
    </p:spTree>
    <p:extLst>
      <p:ext uri="{BB962C8B-B14F-4D97-AF65-F5344CB8AC3E}">
        <p14:creationId xmlns:p14="http://schemas.microsoft.com/office/powerpoint/2010/main" xmlns="" val="89790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149996"/>
            <a:ext cx="8352408" cy="830733"/>
          </a:xfrm>
        </p:spPr>
        <p:txBody>
          <a:bodyPr/>
          <a:lstStyle>
            <a:lvl1pPr>
              <a:defRPr/>
            </a:lvl1pPr>
          </a:lstStyle>
          <a:p>
            <a:r>
              <a:rPr lang="en-US" dirty="0"/>
              <a:t>Click to edit Master title style</a:t>
            </a:r>
            <a:endParaRPr lang="en-SG"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Slide Number Placeholder 5"/>
          <p:cNvSpPr>
            <a:spLocks noGrp="1"/>
          </p:cNvSpPr>
          <p:nvPr>
            <p:ph type="sldNum" sz="quarter" idx="12"/>
          </p:nvPr>
        </p:nvSpPr>
        <p:spPr/>
        <p:txBody>
          <a:bodyPr/>
          <a:lstStyle>
            <a:lvl1pPr>
              <a:defRPr>
                <a:solidFill>
                  <a:schemeClr val="accent3">
                    <a:lumMod val="50000"/>
                  </a:schemeClr>
                </a:solidFill>
              </a:defRPr>
            </a:lvl1pPr>
          </a:lstStyle>
          <a:p>
            <a:fld id="{EBE2B254-57FA-43D8-BB19-5C6E891E3C92}" type="slidenum">
              <a:rPr lang="en-SG" smtClean="0"/>
              <a:pPr/>
              <a:t>‹#›</a:t>
            </a:fld>
            <a:r>
              <a:rPr lang="en-SG" dirty="0"/>
              <a:t>/Xx</a:t>
            </a:r>
          </a:p>
        </p:txBody>
      </p:sp>
    </p:spTree>
    <p:extLst>
      <p:ext uri="{BB962C8B-B14F-4D97-AF65-F5344CB8AC3E}">
        <p14:creationId xmlns:p14="http://schemas.microsoft.com/office/powerpoint/2010/main" xmlns="" val="647332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Slide Number Placeholder 6"/>
          <p:cNvSpPr>
            <a:spLocks noGrp="1"/>
          </p:cNvSpPr>
          <p:nvPr>
            <p:ph type="sldNum" sz="quarter" idx="12"/>
          </p:nvPr>
        </p:nvSpPr>
        <p:spPr/>
        <p:txBody>
          <a:bodyPr/>
          <a:lstStyle/>
          <a:p>
            <a:fld id="{EBE2B254-57FA-43D8-BB19-5C6E891E3C92}" type="slidenum">
              <a:rPr lang="en-SG" smtClean="0"/>
              <a:pPr/>
              <a:t>‹#›</a:t>
            </a:fld>
            <a:r>
              <a:rPr lang="en-SG" dirty="0"/>
              <a:t>/Xx</a:t>
            </a:r>
          </a:p>
        </p:txBody>
      </p:sp>
    </p:spTree>
    <p:extLst>
      <p:ext uri="{BB962C8B-B14F-4D97-AF65-F5344CB8AC3E}">
        <p14:creationId xmlns:p14="http://schemas.microsoft.com/office/powerpoint/2010/main" xmlns="" val="1509386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9" name="Slide Number Placeholder 8"/>
          <p:cNvSpPr>
            <a:spLocks noGrp="1"/>
          </p:cNvSpPr>
          <p:nvPr>
            <p:ph type="sldNum" sz="quarter" idx="12"/>
          </p:nvPr>
        </p:nvSpPr>
        <p:spPr/>
        <p:txBody>
          <a:bodyPr/>
          <a:lstStyle/>
          <a:p>
            <a:fld id="{EBE2B254-57FA-43D8-BB19-5C6E891E3C92}" type="slidenum">
              <a:rPr lang="en-SG" smtClean="0"/>
              <a:pPr/>
              <a:t>‹#›</a:t>
            </a:fld>
            <a:r>
              <a:rPr lang="en-SG" dirty="0"/>
              <a:t>/Xx</a:t>
            </a:r>
          </a:p>
        </p:txBody>
      </p:sp>
    </p:spTree>
    <p:extLst>
      <p:ext uri="{BB962C8B-B14F-4D97-AF65-F5344CB8AC3E}">
        <p14:creationId xmlns:p14="http://schemas.microsoft.com/office/powerpoint/2010/main" xmlns="" val="2688462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5" name="Slide Number Placeholder 4"/>
          <p:cNvSpPr>
            <a:spLocks noGrp="1"/>
          </p:cNvSpPr>
          <p:nvPr>
            <p:ph type="sldNum" sz="quarter" idx="12"/>
          </p:nvPr>
        </p:nvSpPr>
        <p:spPr/>
        <p:txBody>
          <a:bodyPr/>
          <a:lstStyle/>
          <a:p>
            <a:fld id="{EBE2B254-57FA-43D8-BB19-5C6E891E3C92}" type="slidenum">
              <a:rPr lang="en-SG" smtClean="0"/>
              <a:pPr/>
              <a:t>‹#›</a:t>
            </a:fld>
            <a:endParaRPr lang="en-SG"/>
          </a:p>
        </p:txBody>
      </p:sp>
    </p:spTree>
    <p:extLst>
      <p:ext uri="{BB962C8B-B14F-4D97-AF65-F5344CB8AC3E}">
        <p14:creationId xmlns:p14="http://schemas.microsoft.com/office/powerpoint/2010/main" xmlns="" val="3524391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SG"/>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Tree>
    <p:extLst>
      <p:ext uri="{BB962C8B-B14F-4D97-AF65-F5344CB8AC3E}">
        <p14:creationId xmlns:p14="http://schemas.microsoft.com/office/powerpoint/2010/main" xmlns="" val="156967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E2B254-57FA-43D8-BB19-5C6E891E3C92}" type="slidenum">
              <a:rPr lang="en-SG" smtClean="0"/>
              <a:pPr/>
              <a:t>‹#›</a:t>
            </a:fld>
            <a:endParaRPr lang="en-SG"/>
          </a:p>
        </p:txBody>
      </p:sp>
    </p:spTree>
    <p:extLst>
      <p:ext uri="{BB962C8B-B14F-4D97-AF65-F5344CB8AC3E}">
        <p14:creationId xmlns:p14="http://schemas.microsoft.com/office/powerpoint/2010/main" xmlns="" val="3867573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SG"/>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SG"/>
          </a:p>
        </p:txBody>
      </p:sp>
      <p:sp>
        <p:nvSpPr>
          <p:cNvPr id="6" name="Footer Placeholder 5"/>
          <p:cNvSpPr>
            <a:spLocks noGrp="1"/>
          </p:cNvSpPr>
          <p:nvPr>
            <p:ph type="ftr" sz="quarter" idx="11"/>
          </p:nvPr>
        </p:nvSpPr>
        <p:spPr>
          <a:xfrm>
            <a:off x="2411760" y="6356352"/>
            <a:ext cx="3608040" cy="365125"/>
          </a:xfrm>
          <a:prstGeom prst="rect">
            <a:avLst/>
          </a:prstGeom>
        </p:spPr>
        <p:txBody>
          <a:bodyPr/>
          <a:lstStyle/>
          <a:p>
            <a:endParaRPr lang="en-SG"/>
          </a:p>
        </p:txBody>
      </p:sp>
      <p:sp>
        <p:nvSpPr>
          <p:cNvPr id="7" name="Slide Number Placeholder 6"/>
          <p:cNvSpPr>
            <a:spLocks noGrp="1"/>
          </p:cNvSpPr>
          <p:nvPr>
            <p:ph type="sldNum" sz="quarter" idx="12"/>
          </p:nvPr>
        </p:nvSpPr>
        <p:spPr/>
        <p:txBody>
          <a:bodyPr/>
          <a:lstStyle/>
          <a:p>
            <a:fld id="{EBE2B254-57FA-43D8-BB19-5C6E891E3C92}" type="slidenum">
              <a:rPr lang="en-SG" smtClean="0"/>
              <a:pPr/>
              <a:t>‹#›</a:t>
            </a:fld>
            <a:endParaRPr lang="en-SG"/>
          </a:p>
        </p:txBody>
      </p:sp>
    </p:spTree>
    <p:extLst>
      <p:ext uri="{BB962C8B-B14F-4D97-AF65-F5344CB8AC3E}">
        <p14:creationId xmlns:p14="http://schemas.microsoft.com/office/powerpoint/2010/main" xmlns="" val="3071864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SG"/>
          </a:p>
        </p:txBody>
      </p:sp>
      <p:sp>
        <p:nvSpPr>
          <p:cNvPr id="6" name="Footer Placeholder 5"/>
          <p:cNvSpPr>
            <a:spLocks noGrp="1"/>
          </p:cNvSpPr>
          <p:nvPr>
            <p:ph type="ftr" sz="quarter" idx="11"/>
          </p:nvPr>
        </p:nvSpPr>
        <p:spPr>
          <a:xfrm>
            <a:off x="2411760" y="6356352"/>
            <a:ext cx="3608040" cy="365125"/>
          </a:xfrm>
          <a:prstGeom prst="rect">
            <a:avLst/>
          </a:prstGeom>
        </p:spPr>
        <p:txBody>
          <a:bodyPr/>
          <a:lstStyle/>
          <a:p>
            <a:endParaRPr lang="en-SG"/>
          </a:p>
        </p:txBody>
      </p:sp>
      <p:sp>
        <p:nvSpPr>
          <p:cNvPr id="7" name="Slide Number Placeholder 6"/>
          <p:cNvSpPr>
            <a:spLocks noGrp="1"/>
          </p:cNvSpPr>
          <p:nvPr>
            <p:ph type="sldNum" sz="quarter" idx="12"/>
          </p:nvPr>
        </p:nvSpPr>
        <p:spPr/>
        <p:txBody>
          <a:bodyPr/>
          <a:lstStyle/>
          <a:p>
            <a:fld id="{EBE2B254-57FA-43D8-BB19-5C6E891E3C92}" type="slidenum">
              <a:rPr lang="en-SG" smtClean="0"/>
              <a:pPr/>
              <a:t>‹#›</a:t>
            </a:fld>
            <a:endParaRPr lang="en-SG"/>
          </a:p>
        </p:txBody>
      </p:sp>
    </p:spTree>
    <p:extLst>
      <p:ext uri="{BB962C8B-B14F-4D97-AF65-F5344CB8AC3E}">
        <p14:creationId xmlns:p14="http://schemas.microsoft.com/office/powerpoint/2010/main" xmlns="" val="494203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SG"/>
          </a:p>
        </p:txBody>
      </p:sp>
      <p:sp>
        <p:nvSpPr>
          <p:cNvPr id="5" name="Footer Placeholder 4"/>
          <p:cNvSpPr>
            <a:spLocks noGrp="1"/>
          </p:cNvSpPr>
          <p:nvPr>
            <p:ph type="ftr" sz="quarter" idx="11"/>
          </p:nvPr>
        </p:nvSpPr>
        <p:spPr>
          <a:xfrm>
            <a:off x="2411760" y="6356352"/>
            <a:ext cx="3608040" cy="365125"/>
          </a:xfrm>
          <a:prstGeom prst="rect">
            <a:avLst/>
          </a:prstGeom>
        </p:spPr>
        <p:txBody>
          <a:bodyPr/>
          <a:lstStyle/>
          <a:p>
            <a:endParaRPr lang="en-SG"/>
          </a:p>
        </p:txBody>
      </p:sp>
      <p:sp>
        <p:nvSpPr>
          <p:cNvPr id="6" name="Slide Number Placeholder 5"/>
          <p:cNvSpPr>
            <a:spLocks noGrp="1"/>
          </p:cNvSpPr>
          <p:nvPr>
            <p:ph type="sldNum" sz="quarter" idx="12"/>
          </p:nvPr>
        </p:nvSpPr>
        <p:spPr/>
        <p:txBody>
          <a:bodyPr/>
          <a:lstStyle/>
          <a:p>
            <a:fld id="{EBE2B254-57FA-43D8-BB19-5C6E891E3C92}" type="slidenum">
              <a:rPr lang="en-SG" smtClean="0"/>
              <a:pPr/>
              <a:t>‹#›</a:t>
            </a:fld>
            <a:endParaRPr lang="en-SG"/>
          </a:p>
        </p:txBody>
      </p:sp>
    </p:spTree>
    <p:extLst>
      <p:ext uri="{BB962C8B-B14F-4D97-AF65-F5344CB8AC3E}">
        <p14:creationId xmlns:p14="http://schemas.microsoft.com/office/powerpoint/2010/main" xmlns="" val="1704627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SG"/>
          </a:p>
        </p:txBody>
      </p:sp>
      <p:sp>
        <p:nvSpPr>
          <p:cNvPr id="5" name="Footer Placeholder 4"/>
          <p:cNvSpPr>
            <a:spLocks noGrp="1"/>
          </p:cNvSpPr>
          <p:nvPr>
            <p:ph type="ftr" sz="quarter" idx="11"/>
          </p:nvPr>
        </p:nvSpPr>
        <p:spPr>
          <a:xfrm>
            <a:off x="2411760" y="6356352"/>
            <a:ext cx="3608040" cy="365125"/>
          </a:xfrm>
          <a:prstGeom prst="rect">
            <a:avLst/>
          </a:prstGeom>
        </p:spPr>
        <p:txBody>
          <a:bodyPr/>
          <a:lstStyle/>
          <a:p>
            <a:endParaRPr lang="en-SG"/>
          </a:p>
        </p:txBody>
      </p:sp>
      <p:sp>
        <p:nvSpPr>
          <p:cNvPr id="6" name="Slide Number Placeholder 5"/>
          <p:cNvSpPr>
            <a:spLocks noGrp="1"/>
          </p:cNvSpPr>
          <p:nvPr>
            <p:ph type="sldNum" sz="quarter" idx="12"/>
          </p:nvPr>
        </p:nvSpPr>
        <p:spPr/>
        <p:txBody>
          <a:bodyPr/>
          <a:lstStyle/>
          <a:p>
            <a:fld id="{EBE2B254-57FA-43D8-BB19-5C6E891E3C92}" type="slidenum">
              <a:rPr lang="en-SG" smtClean="0"/>
              <a:pPr/>
              <a:t>‹#›</a:t>
            </a:fld>
            <a:endParaRPr lang="en-SG"/>
          </a:p>
        </p:txBody>
      </p:sp>
    </p:spTree>
    <p:extLst>
      <p:ext uri="{BB962C8B-B14F-4D97-AF65-F5344CB8AC3E}">
        <p14:creationId xmlns:p14="http://schemas.microsoft.com/office/powerpoint/2010/main" xmlns="" val="781190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608" y="1340770"/>
            <a:ext cx="8229600" cy="4525963"/>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p:cNvSpPr/>
          <p:nvPr userDrawn="1"/>
        </p:nvSpPr>
        <p:spPr>
          <a:xfrm>
            <a:off x="395536" y="1003524"/>
            <a:ext cx="8352408" cy="492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SG" sz="1350">
              <a:solidFill>
                <a:srgbClr val="FFFFFF"/>
              </a:solidFill>
              <a:cs typeface="Arial" charset="0"/>
            </a:endParaRPr>
          </a:p>
        </p:txBody>
      </p:sp>
      <p:sp>
        <p:nvSpPr>
          <p:cNvPr id="8" name="TextBox 7"/>
          <p:cNvSpPr txBox="1">
            <a:spLocks noChangeArrowheads="1"/>
          </p:cNvSpPr>
          <p:nvPr userDrawn="1"/>
        </p:nvSpPr>
        <p:spPr bwMode="auto">
          <a:xfrm>
            <a:off x="350796" y="427462"/>
            <a:ext cx="8685701" cy="461665"/>
          </a:xfrm>
          <a:prstGeom prst="rect">
            <a:avLst/>
          </a:prstGeom>
          <a:noFill/>
          <a:ln w="9525">
            <a:noFill/>
            <a:miter lim="800000"/>
            <a:headEnd/>
            <a:tailEnd/>
          </a:ln>
        </p:spPr>
        <p:txBody>
          <a:bodyPr wrap="square">
            <a:spAutoFit/>
          </a:bodyPr>
          <a:lstStyle/>
          <a:p>
            <a:endParaRPr lang="en-SG" sz="2400" dirty="0">
              <a:solidFill>
                <a:schemeClr val="tx2">
                  <a:lumMod val="50000"/>
                </a:schemeClr>
              </a:solidFill>
              <a:latin typeface="Tw Cen MT" panose="020B0602020104020603" pitchFamily="34" charset="0"/>
            </a:endParaRPr>
          </a:p>
        </p:txBody>
      </p:sp>
      <p:sp>
        <p:nvSpPr>
          <p:cNvPr id="10" name="Slide Number Placeholder 9"/>
          <p:cNvSpPr txBox="1">
            <a:spLocks/>
          </p:cNvSpPr>
          <p:nvPr userDrawn="1"/>
        </p:nvSpPr>
        <p:spPr>
          <a:xfrm>
            <a:off x="6553200" y="6356352"/>
            <a:ext cx="21336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33771D-64FE-424A-8AF9-A77FAE409123}" type="slidenum">
              <a:rPr lang="en-GB" sz="900" smtClean="0"/>
              <a:pPr/>
              <a:t>‹#›</a:t>
            </a:fld>
            <a:endParaRPr lang="en-GB" sz="900"/>
          </a:p>
        </p:txBody>
      </p:sp>
      <p:sp>
        <p:nvSpPr>
          <p:cNvPr id="11" name="Footer Placeholder 10"/>
          <p:cNvSpPr txBox="1">
            <a:spLocks/>
          </p:cNvSpPr>
          <p:nvPr userDrawn="1"/>
        </p:nvSpPr>
        <p:spPr>
          <a:xfrm>
            <a:off x="2915817" y="6376245"/>
            <a:ext cx="3680048"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b="0" i="0" dirty="0">
                <a:solidFill>
                  <a:schemeClr val="tx2"/>
                </a:solidFill>
                <a:latin typeface="Tw Cen MT" panose="020B0602020104020603" pitchFamily="34" charset="0"/>
              </a:rPr>
              <a:t>Pre</a:t>
            </a:r>
            <a:r>
              <a:rPr lang="en-GB" sz="900" b="0" i="0" baseline="0" dirty="0">
                <a:solidFill>
                  <a:schemeClr val="tx2"/>
                </a:solidFill>
                <a:latin typeface="Tw Cen MT" panose="020B0602020104020603" pitchFamily="34" charset="0"/>
              </a:rPr>
              <a:t>-P2 Analysis </a:t>
            </a:r>
            <a:endParaRPr lang="en-GB" sz="900" b="0" i="0" dirty="0">
              <a:solidFill>
                <a:schemeClr val="tx2"/>
              </a:solidFill>
              <a:latin typeface="Tw Cen MT" panose="020B0602020104020603" pitchFamily="34" charset="0"/>
            </a:endParaRPr>
          </a:p>
        </p:txBody>
      </p:sp>
      <p:sp>
        <p:nvSpPr>
          <p:cNvPr id="15" name="Rectangle 14"/>
          <p:cNvSpPr/>
          <p:nvPr userDrawn="1"/>
        </p:nvSpPr>
        <p:spPr>
          <a:xfrm>
            <a:off x="395536" y="1003524"/>
            <a:ext cx="8352408" cy="49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SG" sz="1350">
              <a:solidFill>
                <a:srgbClr val="FFFFFF"/>
              </a:solidFill>
              <a:cs typeface="Arial" charset="0"/>
            </a:endParaRPr>
          </a:p>
        </p:txBody>
      </p:sp>
      <p:sp>
        <p:nvSpPr>
          <p:cNvPr id="18" name="Slide Number Placeholder 9"/>
          <p:cNvSpPr txBox="1">
            <a:spLocks/>
          </p:cNvSpPr>
          <p:nvPr userDrawn="1"/>
        </p:nvSpPr>
        <p:spPr>
          <a:xfrm>
            <a:off x="6553200" y="6356352"/>
            <a:ext cx="21336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33771D-64FE-424A-8AF9-A77FAE409123}" type="slidenum">
              <a:rPr lang="en-GB" sz="900" smtClean="0">
                <a:solidFill>
                  <a:schemeClr val="tx2"/>
                </a:solidFill>
              </a:rPr>
              <a:pPr/>
              <a:t>‹#›</a:t>
            </a:fld>
            <a:endParaRPr lang="en-GB" sz="900" dirty="0">
              <a:solidFill>
                <a:schemeClr val="tx2"/>
              </a:solidFill>
            </a:endParaRPr>
          </a:p>
        </p:txBody>
      </p:sp>
      <p:sp>
        <p:nvSpPr>
          <p:cNvPr id="2" name="AutoShape 2" descr="Image result for ministry of health singapore"/>
          <p:cNvSpPr>
            <a:spLocks noChangeAspect="1" noChangeArrowheads="1"/>
          </p:cNvSpPr>
          <p:nvPr userDrawn="1"/>
        </p:nvSpPr>
        <p:spPr bwMode="auto">
          <a:xfrm>
            <a:off x="10160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SG" sz="1350"/>
          </a:p>
        </p:txBody>
      </p:sp>
      <p:sp>
        <p:nvSpPr>
          <p:cNvPr id="13" name="Rectangle 12"/>
          <p:cNvSpPr/>
          <p:nvPr userDrawn="1"/>
        </p:nvSpPr>
        <p:spPr>
          <a:xfrm>
            <a:off x="395536" y="6332116"/>
            <a:ext cx="8352408" cy="49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SG" sz="1350">
              <a:solidFill>
                <a:srgbClr val="FFFFFF"/>
              </a:solidFill>
              <a:cs typeface="Arial" charset="0"/>
            </a:endParaRPr>
          </a:p>
        </p:txBody>
      </p:sp>
    </p:spTree>
    <p:extLst>
      <p:ext uri="{BB962C8B-B14F-4D97-AF65-F5344CB8AC3E}">
        <p14:creationId xmlns:p14="http://schemas.microsoft.com/office/powerpoint/2010/main" xmlns="" val="2635709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360002" y="1800000"/>
            <a:ext cx="8424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360364" y="1188006"/>
            <a:ext cx="6120000" cy="288925"/>
          </a:xfrm>
        </p:spPr>
        <p:txBody>
          <a:bodyPr lIns="18000" anchor="ctr">
            <a:normAutofit/>
          </a:bodyPr>
          <a:lstStyle>
            <a:lvl1pPr>
              <a:defRPr sz="1200" b="0">
                <a:solidFill>
                  <a:schemeClr val="bg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endParaRPr lang="en-GB" noProof="0"/>
          </a:p>
        </p:txBody>
      </p:sp>
      <p:sp>
        <p:nvSpPr>
          <p:cNvPr id="5" name="Footer Placeholder 4"/>
          <p:cNvSpPr>
            <a:spLocks noGrp="1"/>
          </p:cNvSpPr>
          <p:nvPr>
            <p:ph type="ftr" sz="quarter" idx="15"/>
          </p:nvPr>
        </p:nvSpPr>
        <p:spPr bwMode="invGray"/>
        <p:txBody>
          <a:bodyPr/>
          <a:lstStyle/>
          <a:p>
            <a:endParaRPr lang="en-GB" noProof="0"/>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360000" y="6293655"/>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a:xfrm>
            <a:off x="359999" y="359999"/>
            <a:ext cx="612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xmlns="" val="3208331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EE564B-C42D-3E42-8BE2-A3876CF97F2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1D14F387-D07C-4049-A899-AE41F0D1E86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0B91B99C-4615-B34B-A47B-AF9079FBDF3B}"/>
              </a:ext>
            </a:extLst>
          </p:cNvPr>
          <p:cNvSpPr>
            <a:spLocks noGrp="1"/>
          </p:cNvSpPr>
          <p:nvPr>
            <p:ph type="dt" sz="half" idx="10"/>
          </p:nvPr>
        </p:nvSpPr>
        <p:spPr/>
        <p:txBody>
          <a:bodyPr/>
          <a:lstStyle/>
          <a:p>
            <a:fld id="{2E3F3617-1D3A-984B-9458-AA72E0E1A6C6}" type="datetimeFigureOut">
              <a:rPr lang="en-US" smtClean="0"/>
              <a:pPr/>
              <a:t>11/14/2019</a:t>
            </a:fld>
            <a:endParaRPr lang="en-US"/>
          </a:p>
        </p:txBody>
      </p:sp>
      <p:sp>
        <p:nvSpPr>
          <p:cNvPr id="5" name="Footer Placeholder 4">
            <a:extLst>
              <a:ext uri="{FF2B5EF4-FFF2-40B4-BE49-F238E27FC236}">
                <a16:creationId xmlns="" xmlns:a16="http://schemas.microsoft.com/office/drawing/2014/main" id="{2ABD78A3-2BD7-C446-B2AD-2E246BB565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EDDF3A6-DA4D-124B-8361-9015420F8F47}"/>
              </a:ext>
            </a:extLst>
          </p:cNvPr>
          <p:cNvSpPr>
            <a:spLocks noGrp="1"/>
          </p:cNvSpPr>
          <p:nvPr>
            <p:ph type="sldNum" sz="quarter" idx="12"/>
          </p:nvPr>
        </p:nvSpPr>
        <p:spPr/>
        <p:txBody>
          <a:bodyPr/>
          <a:lstStyle/>
          <a:p>
            <a:fld id="{F36564D1-14C2-5A44-A905-C149446A6017}" type="slidenum">
              <a:rPr lang="en-US" smtClean="0"/>
              <a:pPr/>
              <a:t>‹#›</a:t>
            </a:fld>
            <a:endParaRPr lang="en-US"/>
          </a:p>
        </p:txBody>
      </p:sp>
    </p:spTree>
    <p:extLst>
      <p:ext uri="{BB962C8B-B14F-4D97-AF65-F5344CB8AC3E}">
        <p14:creationId xmlns:p14="http://schemas.microsoft.com/office/powerpoint/2010/main" xmlns="" val="455536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5BA0E3-4E8A-FA47-AB70-03FA2D32C0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BDE19A8-7ECF-8446-82A2-5A896561DC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A718ED5-B730-B94B-846D-2424C46F1AAD}"/>
              </a:ext>
            </a:extLst>
          </p:cNvPr>
          <p:cNvSpPr>
            <a:spLocks noGrp="1"/>
          </p:cNvSpPr>
          <p:nvPr>
            <p:ph type="dt" sz="half" idx="10"/>
          </p:nvPr>
        </p:nvSpPr>
        <p:spPr/>
        <p:txBody>
          <a:bodyPr/>
          <a:lstStyle/>
          <a:p>
            <a:fld id="{2E3F3617-1D3A-984B-9458-AA72E0E1A6C6}" type="datetimeFigureOut">
              <a:rPr lang="en-US" smtClean="0"/>
              <a:pPr/>
              <a:t>11/14/2019</a:t>
            </a:fld>
            <a:endParaRPr lang="en-US"/>
          </a:p>
        </p:txBody>
      </p:sp>
      <p:sp>
        <p:nvSpPr>
          <p:cNvPr id="5" name="Footer Placeholder 4">
            <a:extLst>
              <a:ext uri="{FF2B5EF4-FFF2-40B4-BE49-F238E27FC236}">
                <a16:creationId xmlns="" xmlns:a16="http://schemas.microsoft.com/office/drawing/2014/main" id="{16A943BA-FFBC-C348-B94A-3BC6DBF038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551C1EF-8745-8042-83A4-7ECCD384CC88}"/>
              </a:ext>
            </a:extLst>
          </p:cNvPr>
          <p:cNvSpPr>
            <a:spLocks noGrp="1"/>
          </p:cNvSpPr>
          <p:nvPr>
            <p:ph type="sldNum" sz="quarter" idx="12"/>
          </p:nvPr>
        </p:nvSpPr>
        <p:spPr/>
        <p:txBody>
          <a:bodyPr/>
          <a:lstStyle/>
          <a:p>
            <a:fld id="{F36564D1-14C2-5A44-A905-C149446A6017}" type="slidenum">
              <a:rPr lang="en-US" smtClean="0"/>
              <a:pPr/>
              <a:t>‹#›</a:t>
            </a:fld>
            <a:endParaRPr lang="en-US"/>
          </a:p>
        </p:txBody>
      </p:sp>
    </p:spTree>
    <p:extLst>
      <p:ext uri="{BB962C8B-B14F-4D97-AF65-F5344CB8AC3E}">
        <p14:creationId xmlns:p14="http://schemas.microsoft.com/office/powerpoint/2010/main" xmlns="" val="21248488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FEEEF6-8B4E-CD47-BC21-583290C1F2B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183033E-D619-D646-8A26-CE3AF716620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63688E47-C0EA-764D-AC57-D01EAA1D64A5}"/>
              </a:ext>
            </a:extLst>
          </p:cNvPr>
          <p:cNvSpPr>
            <a:spLocks noGrp="1"/>
          </p:cNvSpPr>
          <p:nvPr>
            <p:ph type="dt" sz="half" idx="10"/>
          </p:nvPr>
        </p:nvSpPr>
        <p:spPr/>
        <p:txBody>
          <a:bodyPr/>
          <a:lstStyle/>
          <a:p>
            <a:fld id="{2E3F3617-1D3A-984B-9458-AA72E0E1A6C6}" type="datetimeFigureOut">
              <a:rPr lang="en-US" smtClean="0"/>
              <a:pPr/>
              <a:t>11/14/2019</a:t>
            </a:fld>
            <a:endParaRPr lang="en-US"/>
          </a:p>
        </p:txBody>
      </p:sp>
      <p:sp>
        <p:nvSpPr>
          <p:cNvPr id="5" name="Footer Placeholder 4">
            <a:extLst>
              <a:ext uri="{FF2B5EF4-FFF2-40B4-BE49-F238E27FC236}">
                <a16:creationId xmlns="" xmlns:a16="http://schemas.microsoft.com/office/drawing/2014/main" id="{FAF7348D-3E7A-CD42-AECD-8004E741B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E19837E-DBD2-814F-B15B-EDBA52531878}"/>
              </a:ext>
            </a:extLst>
          </p:cNvPr>
          <p:cNvSpPr>
            <a:spLocks noGrp="1"/>
          </p:cNvSpPr>
          <p:nvPr>
            <p:ph type="sldNum" sz="quarter" idx="12"/>
          </p:nvPr>
        </p:nvSpPr>
        <p:spPr/>
        <p:txBody>
          <a:bodyPr/>
          <a:lstStyle/>
          <a:p>
            <a:fld id="{F36564D1-14C2-5A44-A905-C149446A6017}" type="slidenum">
              <a:rPr lang="en-US" smtClean="0"/>
              <a:pPr/>
              <a:t>‹#›</a:t>
            </a:fld>
            <a:endParaRPr lang="en-US"/>
          </a:p>
        </p:txBody>
      </p:sp>
    </p:spTree>
    <p:extLst>
      <p:ext uri="{BB962C8B-B14F-4D97-AF65-F5344CB8AC3E}">
        <p14:creationId xmlns:p14="http://schemas.microsoft.com/office/powerpoint/2010/main" xmlns="" val="3461324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14622841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11B533-A61B-6842-9C29-21A76F3416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62D2DD2-2D56-DF40-8740-D0419F55A15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27A7B6C-CE6B-2A41-BF0C-24274DBE7CE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0718C5E-24C6-364F-A3AF-852AAB798AC5}"/>
              </a:ext>
            </a:extLst>
          </p:cNvPr>
          <p:cNvSpPr>
            <a:spLocks noGrp="1"/>
          </p:cNvSpPr>
          <p:nvPr>
            <p:ph type="dt" sz="half" idx="10"/>
          </p:nvPr>
        </p:nvSpPr>
        <p:spPr/>
        <p:txBody>
          <a:bodyPr/>
          <a:lstStyle/>
          <a:p>
            <a:fld id="{2E3F3617-1D3A-984B-9458-AA72E0E1A6C6}" type="datetimeFigureOut">
              <a:rPr lang="en-US" smtClean="0"/>
              <a:pPr/>
              <a:t>11/14/2019</a:t>
            </a:fld>
            <a:endParaRPr lang="en-US"/>
          </a:p>
        </p:txBody>
      </p:sp>
      <p:sp>
        <p:nvSpPr>
          <p:cNvPr id="6" name="Footer Placeholder 5">
            <a:extLst>
              <a:ext uri="{FF2B5EF4-FFF2-40B4-BE49-F238E27FC236}">
                <a16:creationId xmlns="" xmlns:a16="http://schemas.microsoft.com/office/drawing/2014/main" id="{FF963C68-9436-944F-A435-18F5DC91CE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3544420-322B-2D48-A097-AE2BCDA9DF97}"/>
              </a:ext>
            </a:extLst>
          </p:cNvPr>
          <p:cNvSpPr>
            <a:spLocks noGrp="1"/>
          </p:cNvSpPr>
          <p:nvPr>
            <p:ph type="sldNum" sz="quarter" idx="12"/>
          </p:nvPr>
        </p:nvSpPr>
        <p:spPr/>
        <p:txBody>
          <a:bodyPr/>
          <a:lstStyle/>
          <a:p>
            <a:fld id="{F36564D1-14C2-5A44-A905-C149446A6017}" type="slidenum">
              <a:rPr lang="en-US" smtClean="0"/>
              <a:pPr/>
              <a:t>‹#›</a:t>
            </a:fld>
            <a:endParaRPr lang="en-US"/>
          </a:p>
        </p:txBody>
      </p:sp>
    </p:spTree>
    <p:extLst>
      <p:ext uri="{BB962C8B-B14F-4D97-AF65-F5344CB8AC3E}">
        <p14:creationId xmlns:p14="http://schemas.microsoft.com/office/powerpoint/2010/main" xmlns="" val="1365952321"/>
      </p:ext>
    </p:extLst>
  </p:cSld>
  <p:clrMapOvr>
    <a:masterClrMapping/>
  </p:clrMapOvr>
  <p:extLst>
    <p:ext uri="{DCECCB84-F9BA-43D5-87BE-67443E8EF086}">
      <p15:sldGuideLst xmlns:p15="http://schemas.microsoft.com/office/powerpoint/2012/main" xmlns=""/>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3FBC44-B393-DA4C-9906-82950D28D6B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95A5350C-92EE-6F4F-A0A0-88EAE7C1AD9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B7080940-EB20-7745-8210-AFB03BCE8C7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91EE8D4-7619-F54B-93EA-EA51E099C9C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E67B8343-B9C2-BA40-9588-B1545A84EDA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4745E25E-6555-2146-B609-25CA1B9E3DF0}"/>
              </a:ext>
            </a:extLst>
          </p:cNvPr>
          <p:cNvSpPr>
            <a:spLocks noGrp="1"/>
          </p:cNvSpPr>
          <p:nvPr>
            <p:ph type="dt" sz="half" idx="10"/>
          </p:nvPr>
        </p:nvSpPr>
        <p:spPr/>
        <p:txBody>
          <a:bodyPr/>
          <a:lstStyle/>
          <a:p>
            <a:fld id="{2E3F3617-1D3A-984B-9458-AA72E0E1A6C6}" type="datetimeFigureOut">
              <a:rPr lang="en-US" smtClean="0"/>
              <a:pPr/>
              <a:t>11/14/2019</a:t>
            </a:fld>
            <a:endParaRPr lang="en-US"/>
          </a:p>
        </p:txBody>
      </p:sp>
      <p:sp>
        <p:nvSpPr>
          <p:cNvPr id="8" name="Footer Placeholder 7">
            <a:extLst>
              <a:ext uri="{FF2B5EF4-FFF2-40B4-BE49-F238E27FC236}">
                <a16:creationId xmlns="" xmlns:a16="http://schemas.microsoft.com/office/drawing/2014/main" id="{14BCEC3C-9620-A34A-8605-7DD2D7F095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B121AEF7-C48D-E345-A416-E88998DDEC9A}"/>
              </a:ext>
            </a:extLst>
          </p:cNvPr>
          <p:cNvSpPr>
            <a:spLocks noGrp="1"/>
          </p:cNvSpPr>
          <p:nvPr>
            <p:ph type="sldNum" sz="quarter" idx="12"/>
          </p:nvPr>
        </p:nvSpPr>
        <p:spPr/>
        <p:txBody>
          <a:bodyPr/>
          <a:lstStyle/>
          <a:p>
            <a:fld id="{F36564D1-14C2-5A44-A905-C149446A6017}" type="slidenum">
              <a:rPr lang="en-US" smtClean="0"/>
              <a:pPr/>
              <a:t>‹#›</a:t>
            </a:fld>
            <a:endParaRPr lang="en-US"/>
          </a:p>
        </p:txBody>
      </p:sp>
    </p:spTree>
    <p:extLst>
      <p:ext uri="{BB962C8B-B14F-4D97-AF65-F5344CB8AC3E}">
        <p14:creationId xmlns:p14="http://schemas.microsoft.com/office/powerpoint/2010/main" xmlns="" val="3660156300"/>
      </p:ext>
    </p:extLst>
  </p:cSld>
  <p:clrMapOvr>
    <a:masterClrMapping/>
  </p:clrMapOvr>
  <p:extLst>
    <p:ext uri="{DCECCB84-F9BA-43D5-87BE-67443E8EF086}">
      <p15:sldGuideLst xmlns:p15="http://schemas.microsoft.com/office/powerpoint/2012/main" xmlns=""/>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5F225E-EA78-D849-B804-9F7F785E95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37F00A5-B0D7-6048-83CF-654D7067FD75}"/>
              </a:ext>
            </a:extLst>
          </p:cNvPr>
          <p:cNvSpPr>
            <a:spLocks noGrp="1"/>
          </p:cNvSpPr>
          <p:nvPr>
            <p:ph type="dt" sz="half" idx="10"/>
          </p:nvPr>
        </p:nvSpPr>
        <p:spPr/>
        <p:txBody>
          <a:bodyPr/>
          <a:lstStyle/>
          <a:p>
            <a:fld id="{2E3F3617-1D3A-984B-9458-AA72E0E1A6C6}" type="datetimeFigureOut">
              <a:rPr lang="en-US" smtClean="0"/>
              <a:pPr/>
              <a:t>11/14/2019</a:t>
            </a:fld>
            <a:endParaRPr lang="en-US"/>
          </a:p>
        </p:txBody>
      </p:sp>
      <p:sp>
        <p:nvSpPr>
          <p:cNvPr id="4" name="Footer Placeholder 3">
            <a:extLst>
              <a:ext uri="{FF2B5EF4-FFF2-40B4-BE49-F238E27FC236}">
                <a16:creationId xmlns="" xmlns:a16="http://schemas.microsoft.com/office/drawing/2014/main" id="{3DFF77D8-C169-6641-B4D2-36CF4010E1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832B0A87-DAAA-6E4C-91F6-2ADFB495D7B7}"/>
              </a:ext>
            </a:extLst>
          </p:cNvPr>
          <p:cNvSpPr>
            <a:spLocks noGrp="1"/>
          </p:cNvSpPr>
          <p:nvPr>
            <p:ph type="sldNum" sz="quarter" idx="12"/>
          </p:nvPr>
        </p:nvSpPr>
        <p:spPr/>
        <p:txBody>
          <a:bodyPr/>
          <a:lstStyle/>
          <a:p>
            <a:fld id="{F36564D1-14C2-5A44-A905-C149446A6017}" type="slidenum">
              <a:rPr lang="en-US" smtClean="0"/>
              <a:pPr/>
              <a:t>‹#›</a:t>
            </a:fld>
            <a:endParaRPr lang="en-US"/>
          </a:p>
        </p:txBody>
      </p:sp>
    </p:spTree>
    <p:extLst>
      <p:ext uri="{BB962C8B-B14F-4D97-AF65-F5344CB8AC3E}">
        <p14:creationId xmlns:p14="http://schemas.microsoft.com/office/powerpoint/2010/main" xmlns="" val="23552039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D5078BD-5420-994C-B706-B36D89CB049F}"/>
              </a:ext>
            </a:extLst>
          </p:cNvPr>
          <p:cNvSpPr>
            <a:spLocks noGrp="1"/>
          </p:cNvSpPr>
          <p:nvPr>
            <p:ph type="dt" sz="half" idx="10"/>
          </p:nvPr>
        </p:nvSpPr>
        <p:spPr/>
        <p:txBody>
          <a:bodyPr/>
          <a:lstStyle/>
          <a:p>
            <a:fld id="{2E3F3617-1D3A-984B-9458-AA72E0E1A6C6}" type="datetimeFigureOut">
              <a:rPr lang="en-US" smtClean="0"/>
              <a:pPr/>
              <a:t>11/14/2019</a:t>
            </a:fld>
            <a:endParaRPr lang="en-US"/>
          </a:p>
        </p:txBody>
      </p:sp>
      <p:sp>
        <p:nvSpPr>
          <p:cNvPr id="3" name="Footer Placeholder 2">
            <a:extLst>
              <a:ext uri="{FF2B5EF4-FFF2-40B4-BE49-F238E27FC236}">
                <a16:creationId xmlns="" xmlns:a16="http://schemas.microsoft.com/office/drawing/2014/main" id="{B7123DBA-0198-204B-BE1E-E2E69C8B40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B25FA466-8647-C045-9F1B-EB6D30EBD1C3}"/>
              </a:ext>
            </a:extLst>
          </p:cNvPr>
          <p:cNvSpPr>
            <a:spLocks noGrp="1"/>
          </p:cNvSpPr>
          <p:nvPr>
            <p:ph type="sldNum" sz="quarter" idx="12"/>
          </p:nvPr>
        </p:nvSpPr>
        <p:spPr/>
        <p:txBody>
          <a:bodyPr/>
          <a:lstStyle/>
          <a:p>
            <a:fld id="{F36564D1-14C2-5A44-A905-C149446A6017}" type="slidenum">
              <a:rPr lang="en-US" smtClean="0"/>
              <a:pPr/>
              <a:t>‹#›</a:t>
            </a:fld>
            <a:endParaRPr lang="en-US"/>
          </a:p>
        </p:txBody>
      </p:sp>
    </p:spTree>
    <p:extLst>
      <p:ext uri="{BB962C8B-B14F-4D97-AF65-F5344CB8AC3E}">
        <p14:creationId xmlns:p14="http://schemas.microsoft.com/office/powerpoint/2010/main" xmlns="" val="2807545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5F767E-78F5-5E4F-AB15-641D9EC7AC3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263A9A1C-4CD1-244E-B99F-66FE3A63731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C357BB32-85A7-5149-8D28-678BB1F7557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5DA1AFA2-779D-8040-9C7B-543C75AD6719}"/>
              </a:ext>
            </a:extLst>
          </p:cNvPr>
          <p:cNvSpPr>
            <a:spLocks noGrp="1"/>
          </p:cNvSpPr>
          <p:nvPr>
            <p:ph type="dt" sz="half" idx="10"/>
          </p:nvPr>
        </p:nvSpPr>
        <p:spPr/>
        <p:txBody>
          <a:bodyPr/>
          <a:lstStyle/>
          <a:p>
            <a:fld id="{2E3F3617-1D3A-984B-9458-AA72E0E1A6C6}" type="datetimeFigureOut">
              <a:rPr lang="en-US" smtClean="0"/>
              <a:pPr/>
              <a:t>11/14/2019</a:t>
            </a:fld>
            <a:endParaRPr lang="en-US"/>
          </a:p>
        </p:txBody>
      </p:sp>
      <p:sp>
        <p:nvSpPr>
          <p:cNvPr id="6" name="Footer Placeholder 5">
            <a:extLst>
              <a:ext uri="{FF2B5EF4-FFF2-40B4-BE49-F238E27FC236}">
                <a16:creationId xmlns="" xmlns:a16="http://schemas.microsoft.com/office/drawing/2014/main" id="{1725E488-282B-2F4A-BA6B-72383F2314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985E714-A26B-E647-8C22-B8EF5D453489}"/>
              </a:ext>
            </a:extLst>
          </p:cNvPr>
          <p:cNvSpPr>
            <a:spLocks noGrp="1"/>
          </p:cNvSpPr>
          <p:nvPr>
            <p:ph type="sldNum" sz="quarter" idx="12"/>
          </p:nvPr>
        </p:nvSpPr>
        <p:spPr/>
        <p:txBody>
          <a:bodyPr/>
          <a:lstStyle/>
          <a:p>
            <a:fld id="{F36564D1-14C2-5A44-A905-C149446A6017}" type="slidenum">
              <a:rPr lang="en-US" smtClean="0"/>
              <a:pPr/>
              <a:t>‹#›</a:t>
            </a:fld>
            <a:endParaRPr lang="en-US"/>
          </a:p>
        </p:txBody>
      </p:sp>
    </p:spTree>
    <p:extLst>
      <p:ext uri="{BB962C8B-B14F-4D97-AF65-F5344CB8AC3E}">
        <p14:creationId xmlns:p14="http://schemas.microsoft.com/office/powerpoint/2010/main" xmlns="" val="4210053939"/>
      </p:ext>
    </p:extLst>
  </p:cSld>
  <p:clrMapOvr>
    <a:masterClrMapping/>
  </p:clrMapOvr>
  <p:extLst>
    <p:ext uri="{DCECCB84-F9BA-43D5-87BE-67443E8EF086}">
      <p15:sldGuideLst xmlns:p15="http://schemas.microsoft.com/office/powerpoint/2012/main" xmlns=""/>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F3BBDF-AD47-0B4F-96A8-92CB80CEAFF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F660CCF8-B8E5-A042-B6F5-A6A99CEBA96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03C14E25-AFA8-2446-BE83-6C001D3BF08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FE91D438-A4F6-D845-B8FA-944B9904B971}"/>
              </a:ext>
            </a:extLst>
          </p:cNvPr>
          <p:cNvSpPr>
            <a:spLocks noGrp="1"/>
          </p:cNvSpPr>
          <p:nvPr>
            <p:ph type="dt" sz="half" idx="10"/>
          </p:nvPr>
        </p:nvSpPr>
        <p:spPr/>
        <p:txBody>
          <a:bodyPr/>
          <a:lstStyle/>
          <a:p>
            <a:fld id="{2E3F3617-1D3A-984B-9458-AA72E0E1A6C6}" type="datetimeFigureOut">
              <a:rPr lang="en-US" smtClean="0"/>
              <a:pPr/>
              <a:t>11/14/2019</a:t>
            </a:fld>
            <a:endParaRPr lang="en-US"/>
          </a:p>
        </p:txBody>
      </p:sp>
      <p:sp>
        <p:nvSpPr>
          <p:cNvPr id="6" name="Footer Placeholder 5">
            <a:extLst>
              <a:ext uri="{FF2B5EF4-FFF2-40B4-BE49-F238E27FC236}">
                <a16:creationId xmlns="" xmlns:a16="http://schemas.microsoft.com/office/drawing/2014/main" id="{0879E852-17FD-1846-8A19-2576F7482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4609EB3-8E5C-8D46-BF2C-DA3AE7776AF2}"/>
              </a:ext>
            </a:extLst>
          </p:cNvPr>
          <p:cNvSpPr>
            <a:spLocks noGrp="1"/>
          </p:cNvSpPr>
          <p:nvPr>
            <p:ph type="sldNum" sz="quarter" idx="12"/>
          </p:nvPr>
        </p:nvSpPr>
        <p:spPr/>
        <p:txBody>
          <a:bodyPr/>
          <a:lstStyle/>
          <a:p>
            <a:fld id="{F36564D1-14C2-5A44-A905-C149446A6017}" type="slidenum">
              <a:rPr lang="en-US" smtClean="0"/>
              <a:pPr/>
              <a:t>‹#›</a:t>
            </a:fld>
            <a:endParaRPr lang="en-US"/>
          </a:p>
        </p:txBody>
      </p:sp>
    </p:spTree>
    <p:extLst>
      <p:ext uri="{BB962C8B-B14F-4D97-AF65-F5344CB8AC3E}">
        <p14:creationId xmlns:p14="http://schemas.microsoft.com/office/powerpoint/2010/main" xmlns="" val="41410274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8FBB78-06C6-3541-A627-B8AF996781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A5CCBE5D-E446-EB40-8707-29190509B2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5E637DF-5ED6-E148-A570-E9F6A43551D8}"/>
              </a:ext>
            </a:extLst>
          </p:cNvPr>
          <p:cNvSpPr>
            <a:spLocks noGrp="1"/>
          </p:cNvSpPr>
          <p:nvPr>
            <p:ph type="dt" sz="half" idx="10"/>
          </p:nvPr>
        </p:nvSpPr>
        <p:spPr/>
        <p:txBody>
          <a:bodyPr/>
          <a:lstStyle/>
          <a:p>
            <a:fld id="{2E3F3617-1D3A-984B-9458-AA72E0E1A6C6}" type="datetimeFigureOut">
              <a:rPr lang="en-US" smtClean="0"/>
              <a:pPr/>
              <a:t>11/14/2019</a:t>
            </a:fld>
            <a:endParaRPr lang="en-US"/>
          </a:p>
        </p:txBody>
      </p:sp>
      <p:sp>
        <p:nvSpPr>
          <p:cNvPr id="5" name="Footer Placeholder 4">
            <a:extLst>
              <a:ext uri="{FF2B5EF4-FFF2-40B4-BE49-F238E27FC236}">
                <a16:creationId xmlns="" xmlns:a16="http://schemas.microsoft.com/office/drawing/2014/main" id="{C1BA2248-6582-0245-89A0-9B48B8956F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AD64283-236F-C14B-8F9F-F65642915B05}"/>
              </a:ext>
            </a:extLst>
          </p:cNvPr>
          <p:cNvSpPr>
            <a:spLocks noGrp="1"/>
          </p:cNvSpPr>
          <p:nvPr>
            <p:ph type="sldNum" sz="quarter" idx="12"/>
          </p:nvPr>
        </p:nvSpPr>
        <p:spPr/>
        <p:txBody>
          <a:bodyPr/>
          <a:lstStyle/>
          <a:p>
            <a:fld id="{F36564D1-14C2-5A44-A905-C149446A6017}" type="slidenum">
              <a:rPr lang="en-US" smtClean="0"/>
              <a:pPr/>
              <a:t>‹#›</a:t>
            </a:fld>
            <a:endParaRPr lang="en-US"/>
          </a:p>
        </p:txBody>
      </p:sp>
    </p:spTree>
    <p:extLst>
      <p:ext uri="{BB962C8B-B14F-4D97-AF65-F5344CB8AC3E}">
        <p14:creationId xmlns:p14="http://schemas.microsoft.com/office/powerpoint/2010/main" xmlns="" val="31036729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587C589-F0FE-224E-A888-A81A6A842B9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D0F9C52B-3AFC-E941-9411-34BA6D5BF87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3AF9774-3992-094B-A5FF-5AC3D56FC264}"/>
              </a:ext>
            </a:extLst>
          </p:cNvPr>
          <p:cNvSpPr>
            <a:spLocks noGrp="1"/>
          </p:cNvSpPr>
          <p:nvPr>
            <p:ph type="dt" sz="half" idx="10"/>
          </p:nvPr>
        </p:nvSpPr>
        <p:spPr/>
        <p:txBody>
          <a:bodyPr/>
          <a:lstStyle/>
          <a:p>
            <a:fld id="{2E3F3617-1D3A-984B-9458-AA72E0E1A6C6}" type="datetimeFigureOut">
              <a:rPr lang="en-US" smtClean="0"/>
              <a:pPr/>
              <a:t>11/14/2019</a:t>
            </a:fld>
            <a:endParaRPr lang="en-US"/>
          </a:p>
        </p:txBody>
      </p:sp>
      <p:sp>
        <p:nvSpPr>
          <p:cNvPr id="5" name="Footer Placeholder 4">
            <a:extLst>
              <a:ext uri="{FF2B5EF4-FFF2-40B4-BE49-F238E27FC236}">
                <a16:creationId xmlns="" xmlns:a16="http://schemas.microsoft.com/office/drawing/2014/main" id="{C25436DD-9E8A-8846-B613-A7F52F0624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7F6E532-A01A-874F-88C9-56F5B41837B4}"/>
              </a:ext>
            </a:extLst>
          </p:cNvPr>
          <p:cNvSpPr>
            <a:spLocks noGrp="1"/>
          </p:cNvSpPr>
          <p:nvPr>
            <p:ph type="sldNum" sz="quarter" idx="12"/>
          </p:nvPr>
        </p:nvSpPr>
        <p:spPr/>
        <p:txBody>
          <a:bodyPr/>
          <a:lstStyle/>
          <a:p>
            <a:fld id="{F36564D1-14C2-5A44-A905-C149446A6017}" type="slidenum">
              <a:rPr lang="en-US" smtClean="0"/>
              <a:pPr/>
              <a:t>‹#›</a:t>
            </a:fld>
            <a:endParaRPr lang="en-US"/>
          </a:p>
        </p:txBody>
      </p:sp>
    </p:spTree>
    <p:extLst>
      <p:ext uri="{BB962C8B-B14F-4D97-AF65-F5344CB8AC3E}">
        <p14:creationId xmlns:p14="http://schemas.microsoft.com/office/powerpoint/2010/main" xmlns="" val="1090186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11/14/2019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xmlns="" val="2664569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SG"/>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Tree>
    <p:extLst>
      <p:ext uri="{BB962C8B-B14F-4D97-AF65-F5344CB8AC3E}">
        <p14:creationId xmlns:p14="http://schemas.microsoft.com/office/powerpoint/2010/main" xmlns="" val="2536765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Tree>
    <p:extLst>
      <p:ext uri="{BB962C8B-B14F-4D97-AF65-F5344CB8AC3E}">
        <p14:creationId xmlns:p14="http://schemas.microsoft.com/office/powerpoint/2010/main" xmlns="" val="1533802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SG"/>
          </a:p>
        </p:txBody>
      </p:sp>
    </p:spTree>
    <p:extLst>
      <p:ext uri="{BB962C8B-B14F-4D97-AF65-F5344CB8AC3E}">
        <p14:creationId xmlns:p14="http://schemas.microsoft.com/office/powerpoint/2010/main" xmlns="" val="1969149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13886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1444172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3679928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hyperlink" Target="https://www.google.com.sg/url?sa=i&amp;rct=j&amp;q=&amp;esrc=s&amp;frm=1&amp;source=images&amp;cd=&amp;cad=rja&amp;uact=8&amp;ved=0CAcQjRxqFQoTCJ3TkePHtMcCFUUVlAod41UJGA&amp;url=https://www.moh.gov.sg/content/moh_web/home/about-us/mohlogo.html&amp;ei=zifUVZ20FcWq0ATjq6XAAQ&amp;bvm=bv.99804247,d.dGo&amp;psig=AFQjCNGLHrqx98_OFWepYcvf4cqJW16qKQ&amp;ust=1440053172964188"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watermark 1"/>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xmlns="" val="65026738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96"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36" y="149995"/>
            <a:ext cx="8352408" cy="728886"/>
          </a:xfrm>
          <a:prstGeom prst="rect">
            <a:avLst/>
          </a:prstGeom>
        </p:spPr>
        <p:txBody>
          <a:bodyPr vert="horz" lIns="91440" tIns="45720" rIns="91440" bIns="45720" rtlCol="0" anchor="ctr">
            <a:normAutofit/>
          </a:bodyPr>
          <a:lstStyle/>
          <a:p>
            <a:r>
              <a:rPr lang="en-US" dirty="0"/>
              <a:t>Click to edit Master title style</a:t>
            </a:r>
            <a:endParaRPr lang="en-SG" dirty="0"/>
          </a:p>
        </p:txBody>
      </p:sp>
      <p:sp>
        <p:nvSpPr>
          <p:cNvPr id="3" name="Text Placeholder 2"/>
          <p:cNvSpPr>
            <a:spLocks noGrp="1"/>
          </p:cNvSpPr>
          <p:nvPr>
            <p:ph type="body" idx="1"/>
          </p:nvPr>
        </p:nvSpPr>
        <p:spPr>
          <a:xfrm>
            <a:off x="395536" y="1256767"/>
            <a:ext cx="8352408"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6" name="Slide Number Placeholder 5"/>
          <p:cNvSpPr>
            <a:spLocks noGrp="1"/>
          </p:cNvSpPr>
          <p:nvPr>
            <p:ph type="sldNum" sz="quarter" idx="4"/>
          </p:nvPr>
        </p:nvSpPr>
        <p:spPr>
          <a:xfrm>
            <a:off x="6614344" y="6356352"/>
            <a:ext cx="2133600" cy="365125"/>
          </a:xfrm>
          <a:prstGeom prst="rect">
            <a:avLst/>
          </a:prstGeom>
        </p:spPr>
        <p:txBody>
          <a:bodyPr vert="horz" lIns="91440" tIns="45720" rIns="91440" bIns="45720" rtlCol="0" anchor="ctr"/>
          <a:lstStyle>
            <a:lvl1pPr algn="r">
              <a:defRPr sz="900">
                <a:solidFill>
                  <a:schemeClr val="accent3">
                    <a:lumMod val="50000"/>
                  </a:schemeClr>
                </a:solidFill>
                <a:latin typeface="Arial" panose="020B0604020202020204" pitchFamily="34" charset="0"/>
                <a:cs typeface="Arial" panose="020B0604020202020204" pitchFamily="34" charset="0"/>
              </a:defRPr>
            </a:lvl1pPr>
          </a:lstStyle>
          <a:p>
            <a:fld id="{EBE2B254-57FA-43D8-BB19-5C6E891E3C92}" type="slidenum">
              <a:rPr lang="en-SG" smtClean="0"/>
              <a:pPr/>
              <a:t>‹#›</a:t>
            </a:fld>
            <a:r>
              <a:rPr lang="en-SG" dirty="0"/>
              <a:t>/Xx</a:t>
            </a:r>
          </a:p>
        </p:txBody>
      </p:sp>
      <p:sp>
        <p:nvSpPr>
          <p:cNvPr id="7" name="Rectangle 6"/>
          <p:cNvSpPr/>
          <p:nvPr userDrawn="1"/>
        </p:nvSpPr>
        <p:spPr>
          <a:xfrm>
            <a:off x="395536" y="1003524"/>
            <a:ext cx="8352408" cy="492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SG" sz="1350">
              <a:solidFill>
                <a:srgbClr val="FFFFFF"/>
              </a:solidFill>
              <a:cs typeface="Arial" charset="0"/>
            </a:endParaRPr>
          </a:p>
        </p:txBody>
      </p:sp>
      <p:pic>
        <p:nvPicPr>
          <p:cNvPr id="8" name="Picture 6" descr="https://www.moh.gov.sg/content/moh_web/home/about-us/mohlogo/_jcr_content/contentPar/aboutuscontentpage_6/aboutUsContentPar/textimage/image.img.jpg/1318344295424.jpg">
            <a:hlinkClick r:id="rId14"/>
          </p:cNvPr>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9981" y="6032017"/>
            <a:ext cx="1149888" cy="78849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userDrawn="1"/>
        </p:nvSpPr>
        <p:spPr>
          <a:xfrm>
            <a:off x="755577" y="6332118"/>
            <a:ext cx="7992368" cy="4698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SG" sz="1350">
              <a:solidFill>
                <a:srgbClr val="FFFFFF"/>
              </a:solidFill>
              <a:cs typeface="Arial" charset="0"/>
            </a:endParaRPr>
          </a:p>
        </p:txBody>
      </p:sp>
    </p:spTree>
    <p:extLst>
      <p:ext uri="{BB962C8B-B14F-4D97-AF65-F5344CB8AC3E}">
        <p14:creationId xmlns:p14="http://schemas.microsoft.com/office/powerpoint/2010/main" xmlns="" val="231140263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hdr="0" ftr="0" dt="0"/>
  <p:txStyles>
    <p:titleStyle>
      <a:lvl1pPr algn="l" defTabSz="685800" rtl="0" eaLnBrk="1" latinLnBrk="0" hangingPunct="1">
        <a:spcBef>
          <a:spcPct val="0"/>
        </a:spcBef>
        <a:buNone/>
        <a:defRPr sz="1800" b="1" kern="1200">
          <a:solidFill>
            <a:schemeClr val="accent3">
              <a:lumMod val="50000"/>
            </a:schemeClr>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06A308F-E9D1-FA40-8B20-D9DDE41F21A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BC12629-77ED-334B-ADB3-EEAD2F442FC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8D5577E-0B6C-214E-8923-2274B54EADA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E3F3617-1D3A-984B-9458-AA72E0E1A6C6}" type="datetimeFigureOut">
              <a:rPr lang="en-US" smtClean="0"/>
              <a:pPr/>
              <a:t>11/14/2019</a:t>
            </a:fld>
            <a:endParaRPr lang="en-US"/>
          </a:p>
        </p:txBody>
      </p:sp>
      <p:sp>
        <p:nvSpPr>
          <p:cNvPr id="5" name="Footer Placeholder 4">
            <a:extLst>
              <a:ext uri="{FF2B5EF4-FFF2-40B4-BE49-F238E27FC236}">
                <a16:creationId xmlns="" xmlns:a16="http://schemas.microsoft.com/office/drawing/2014/main" id="{B21A794E-C986-434E-834A-3B5962E5FDD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F0DEDD3E-5C8A-BD44-B794-FC232F59DA0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6564D1-14C2-5A44-A905-C149446A6017}" type="slidenum">
              <a:rPr lang="en-US" smtClean="0"/>
              <a:pPr/>
              <a:t>‹#›</a:t>
            </a:fld>
            <a:endParaRPr lang="en-US"/>
          </a:p>
        </p:txBody>
      </p:sp>
    </p:spTree>
    <p:extLst>
      <p:ext uri="{BB962C8B-B14F-4D97-AF65-F5344CB8AC3E}">
        <p14:creationId xmlns:p14="http://schemas.microsoft.com/office/powerpoint/2010/main" xmlns="" val="354325722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ggtc.world/" TargetMode="External"/><Relationship Id="rId2" Type="http://schemas.openxmlformats.org/officeDocument/2006/relationships/image" Target="../media/image4.png"/><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8.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E7CBFFC-AA17-8640-8B01-0B081872F3D0}"/>
              </a:ext>
            </a:extLst>
          </p:cNvPr>
          <p:cNvSpPr>
            <a:spLocks noGrp="1"/>
          </p:cNvSpPr>
          <p:nvPr>
            <p:ph type="ctrTitle"/>
          </p:nvPr>
        </p:nvSpPr>
        <p:spPr>
          <a:xfrm>
            <a:off x="251520" y="2175242"/>
            <a:ext cx="8708504" cy="1883593"/>
          </a:xfrm>
        </p:spPr>
        <p:txBody>
          <a:bodyPr/>
          <a:lstStyle/>
          <a:p>
            <a:pPr algn="ctr"/>
            <a:r>
              <a:rPr lang="en-US" sz="7200" b="1" smtClean="0">
                <a:solidFill>
                  <a:srgbClr val="FF0000"/>
                </a:solidFill>
                <a:latin typeface="Arial" panose="020B0604020202020204" pitchFamily="34" charset="0"/>
                <a:cs typeface="Arial" panose="020B0604020202020204" pitchFamily="34" charset="0"/>
              </a:rPr>
              <a:t>Cấm</a:t>
            </a:r>
            <a:r>
              <a:rPr lang="en-US" sz="4000" b="1"/>
              <a:t/>
            </a:r>
            <a:br>
              <a:rPr lang="en-US" sz="4000" b="1"/>
            </a:br>
            <a:r>
              <a:rPr lang="en-US" sz="3200" b="1" smtClean="0"/>
              <a:t>Thuốc lá điện tử </a:t>
            </a:r>
            <a:r>
              <a:rPr lang="en-GB" sz="3200" b="1" smtClean="0">
                <a:solidFill>
                  <a:srgbClr val="000000"/>
                </a:solidFill>
                <a:cs typeface="Segoe UI" panose="020B0502040204020203" pitchFamily="34" charset="0"/>
              </a:rPr>
              <a:t>(ENDS) </a:t>
            </a:r>
            <a:r>
              <a:rPr lang="en-US" sz="3200" b="1" smtClean="0"/>
              <a:t>: Bài học từ Thái Lan và Singapore</a:t>
            </a:r>
            <a:endParaRPr lang="en-US" sz="3200" b="1" dirty="0"/>
          </a:p>
        </p:txBody>
      </p:sp>
      <p:sp>
        <p:nvSpPr>
          <p:cNvPr id="5" name="Subtitle 4">
            <a:extLst>
              <a:ext uri="{FF2B5EF4-FFF2-40B4-BE49-F238E27FC236}">
                <a16:creationId xmlns="" xmlns:a16="http://schemas.microsoft.com/office/drawing/2014/main" id="{031A0833-6D87-DD4A-A39A-7623777C6515}"/>
              </a:ext>
            </a:extLst>
          </p:cNvPr>
          <p:cNvSpPr>
            <a:spLocks noGrp="1"/>
          </p:cNvSpPr>
          <p:nvPr>
            <p:ph type="subTitle" idx="4"/>
          </p:nvPr>
        </p:nvSpPr>
        <p:spPr>
          <a:xfrm>
            <a:off x="1371600" y="4717220"/>
            <a:ext cx="6400800" cy="684290"/>
          </a:xfrm>
        </p:spPr>
        <p:txBody>
          <a:bodyPr/>
          <a:lstStyle/>
          <a:p>
            <a:pPr marL="0" indent="0" algn="ctr">
              <a:buNone/>
            </a:pPr>
            <a:r>
              <a:rPr lang="en-US" dirty="0"/>
              <a:t>Bungon Ritthiphakdee</a:t>
            </a:r>
          </a:p>
          <a:p>
            <a:pPr marL="0" indent="0" algn="ctr">
              <a:buNone/>
            </a:pPr>
            <a:r>
              <a:rPr lang="en-US" smtClean="0"/>
              <a:t>Tổng giám đốc, </a:t>
            </a:r>
            <a:r>
              <a:rPr lang="en-US" dirty="0"/>
              <a:t>GGTC</a:t>
            </a:r>
          </a:p>
        </p:txBody>
      </p:sp>
      <p:pic>
        <p:nvPicPr>
          <p:cNvPr id="3" name="Picture 2">
            <a:extLst>
              <a:ext uri="{FF2B5EF4-FFF2-40B4-BE49-F238E27FC236}">
                <a16:creationId xmlns="" xmlns:a16="http://schemas.microsoft.com/office/drawing/2014/main" id="{BF47C383-DB6F-F747-930B-A411C621805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86345" y="0"/>
            <a:ext cx="3851920" cy="1540768"/>
          </a:xfrm>
          <a:prstGeom prst="rect">
            <a:avLst/>
          </a:prstGeom>
        </p:spPr>
      </p:pic>
      <p:sp>
        <p:nvSpPr>
          <p:cNvPr id="6" name="TextBox 5">
            <a:extLst>
              <a:ext uri="{FF2B5EF4-FFF2-40B4-BE49-F238E27FC236}">
                <a16:creationId xmlns="" xmlns:a16="http://schemas.microsoft.com/office/drawing/2014/main" id="{45654596-02B5-8148-886E-E8E0C732793B}"/>
              </a:ext>
            </a:extLst>
          </p:cNvPr>
          <p:cNvSpPr txBox="1"/>
          <p:nvPr/>
        </p:nvSpPr>
        <p:spPr>
          <a:xfrm>
            <a:off x="3580813" y="6381328"/>
            <a:ext cx="1705532" cy="646331"/>
          </a:xfrm>
          <a:prstGeom prst="rect">
            <a:avLst/>
          </a:prstGeom>
          <a:noFill/>
        </p:spPr>
        <p:txBody>
          <a:bodyPr wrap="none" rtlCol="0">
            <a:spAutoFit/>
          </a:bodyPr>
          <a:lstStyle/>
          <a:p>
            <a:r>
              <a:rPr lang="en-US" dirty="0">
                <a:hlinkClick r:id="rId3"/>
              </a:rPr>
              <a:t>www.ggtc.world</a:t>
            </a:r>
            <a:endParaRPr lang="en-US" dirty="0"/>
          </a:p>
          <a:p>
            <a:endParaRPr lang="en-US" dirty="0"/>
          </a:p>
        </p:txBody>
      </p:sp>
    </p:spTree>
    <p:extLst>
      <p:ext uri="{BB962C8B-B14F-4D97-AF65-F5344CB8AC3E}">
        <p14:creationId xmlns:p14="http://schemas.microsoft.com/office/powerpoint/2010/main" xmlns="" val="2525081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vi-VN" dirty="0" smtClean="0">
                <a:solidFill>
                  <a:srgbClr val="000000"/>
                </a:solidFill>
                <a:latin typeface="Segoe UI" panose="020B0502040204020203" pitchFamily="34" charset="0"/>
                <a:cs typeface="Segoe UI" panose="020B0502040204020203" pitchFamily="34" charset="0"/>
              </a:rPr>
              <a:t>Chính sách về Thuốc lá điện tử (ENDS) </a:t>
            </a:r>
            <a:r>
              <a:rPr lang="en-US" dirty="0" err="1" smtClean="0">
                <a:solidFill>
                  <a:srgbClr val="000000"/>
                </a:solidFill>
                <a:latin typeface="Segoe UI" panose="020B0502040204020203" pitchFamily="34" charset="0"/>
                <a:cs typeface="Segoe UI" panose="020B0502040204020203" pitchFamily="34" charset="0"/>
              </a:rPr>
              <a:t>ở</a:t>
            </a:r>
            <a:r>
              <a:rPr lang="vi-VN" dirty="0" smtClean="0">
                <a:solidFill>
                  <a:srgbClr val="000000"/>
                </a:solidFill>
                <a:latin typeface="Segoe UI" panose="020B0502040204020203" pitchFamily="34" charset="0"/>
                <a:cs typeface="Segoe UI" panose="020B0502040204020203" pitchFamily="34" charset="0"/>
              </a:rPr>
              <a:t> </a:t>
            </a:r>
            <a:r>
              <a:rPr lang="en-GB" b="1" dirty="0" smtClean="0">
                <a:solidFill>
                  <a:srgbClr val="000000"/>
                </a:solidFill>
                <a:latin typeface="Segoe UI" panose="020B0502040204020203" pitchFamily="34" charset="0"/>
                <a:cs typeface="Segoe UI" panose="020B0502040204020203" pitchFamily="34" charset="0"/>
              </a:rPr>
              <a:t>Singapore</a:t>
            </a:r>
            <a:endParaRPr lang="en-GB" b="1" dirty="0">
              <a:solidFill>
                <a:srgbClr val="000000"/>
              </a:solidFill>
              <a:latin typeface="Segoe UI" panose="020B0502040204020203" pitchFamily="34" charset="0"/>
              <a:cs typeface="Segoe UI" panose="020B0502040204020203" pitchFamily="34" charset="0"/>
            </a:endParaRPr>
          </a:p>
        </p:txBody>
      </p:sp>
      <p:pic>
        <p:nvPicPr>
          <p:cNvPr id="4" name="Picture 2" descr="hpb">
            <a:extLst>
              <a:ext uri="{FF2B5EF4-FFF2-40B4-BE49-F238E27FC236}">
                <a16:creationId xmlns="" xmlns:a16="http://schemas.microsoft.com/office/drawing/2014/main" id="{84C5A9EC-C7F5-5C49-B3F0-CB1B1635D732}"/>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81950" y="120650"/>
            <a:ext cx="1066800" cy="5603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40939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4400" b="0" smtClean="0">
                <a:solidFill>
                  <a:srgbClr val="C00000"/>
                </a:solidFill>
                <a:latin typeface="Segoe UI" panose="020B0502040204020203" pitchFamily="34" charset="0"/>
                <a:cs typeface="Segoe UI" panose="020B0502040204020203" pitchFamily="34" charset="0"/>
              </a:rPr>
              <a:t>Tổng quan</a:t>
            </a:r>
            <a:endParaRPr lang="en-SG" sz="4400" b="0" dirty="0">
              <a:solidFill>
                <a:srgbClr val="C00000"/>
              </a:solidFill>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p:txBody>
          <a:bodyPr>
            <a:normAutofit/>
          </a:bodyPr>
          <a:lstStyle/>
          <a:p>
            <a:r>
              <a:rPr lang="vi-VN" sz="2800" dirty="0" smtClean="0">
                <a:solidFill>
                  <a:srgbClr val="000000"/>
                </a:solidFill>
                <a:cs typeface="Segoe UI" panose="020B0502040204020203" pitchFamily="34" charset="0"/>
              </a:rPr>
              <a:t>Kể từ khi ban hành luật về thuốc lá năm 1993, </a:t>
            </a:r>
            <a:r>
              <a:rPr lang="vi-VN" sz="2800" b="1" u="sng" dirty="0" smtClean="0">
                <a:solidFill>
                  <a:srgbClr val="000000"/>
                </a:solidFill>
                <a:cs typeface="Segoe UI" panose="020B0502040204020203" pitchFamily="34" charset="0"/>
              </a:rPr>
              <a:t>các sản phẩm </a:t>
            </a:r>
            <a:r>
              <a:rPr lang="en-US" sz="2800" b="1" u="sng" dirty="0" err="1" smtClean="0">
                <a:solidFill>
                  <a:srgbClr val="000000"/>
                </a:solidFill>
                <a:latin typeface="Arial" pitchFamily="34" charset="0"/>
                <a:cs typeface="Arial" pitchFamily="34" charset="0"/>
              </a:rPr>
              <a:t>giống</a:t>
            </a:r>
            <a:r>
              <a:rPr lang="en-US" sz="2800" b="1" u="sng" dirty="0" smtClean="0">
                <a:solidFill>
                  <a:srgbClr val="000000"/>
                </a:solidFill>
                <a:cs typeface="Segoe UI" panose="020B0502040204020203" pitchFamily="34" charset="0"/>
              </a:rPr>
              <a:t> </a:t>
            </a:r>
            <a:r>
              <a:rPr lang="vi-VN" sz="2800" b="1" u="sng" dirty="0" smtClean="0">
                <a:solidFill>
                  <a:srgbClr val="000000"/>
                </a:solidFill>
                <a:cs typeface="Segoe UI" panose="020B0502040204020203" pitchFamily="34" charset="0"/>
              </a:rPr>
              <a:t>thuốc lá </a:t>
            </a:r>
            <a:r>
              <a:rPr lang="vi-VN" sz="2800" dirty="0" smtClean="0">
                <a:solidFill>
                  <a:srgbClr val="000000"/>
                </a:solidFill>
                <a:cs typeface="Segoe UI" panose="020B0502040204020203" pitchFamily="34" charset="0"/>
              </a:rPr>
              <a:t>(</a:t>
            </a:r>
            <a:r>
              <a:rPr lang="en-US" sz="2800" dirty="0" err="1" smtClean="0">
                <a:solidFill>
                  <a:srgbClr val="000000"/>
                </a:solidFill>
                <a:cs typeface="Segoe UI" panose="020B0502040204020203" pitchFamily="34" charset="0"/>
              </a:rPr>
              <a:t>như</a:t>
            </a:r>
            <a:r>
              <a:rPr lang="vi-VN" sz="2800" dirty="0" smtClean="0">
                <a:solidFill>
                  <a:srgbClr val="000000"/>
                </a:solidFill>
                <a:cs typeface="Segoe UI" panose="020B0502040204020203" pitchFamily="34" charset="0"/>
              </a:rPr>
              <a:t> đồ chơi, kẹo hoặc các sản phẩm khác giống như các sản phẩm thuốc lá) đã bị cấm</a:t>
            </a:r>
            <a:r>
              <a:rPr lang="en-US" sz="2800" dirty="0" smtClean="0">
                <a:solidFill>
                  <a:srgbClr val="000000"/>
                </a:solidFill>
                <a:cs typeface="Segoe UI" panose="020B0502040204020203" pitchFamily="34" charset="0"/>
              </a:rPr>
              <a:t>.</a:t>
            </a:r>
            <a:endParaRPr lang="vi-VN" sz="2800" dirty="0" smtClean="0">
              <a:solidFill>
                <a:srgbClr val="000000"/>
              </a:solidFill>
              <a:cs typeface="Segoe UI" panose="020B0502040204020203" pitchFamily="34" charset="0"/>
            </a:endParaRPr>
          </a:p>
          <a:p>
            <a:r>
              <a:rPr lang="vi-VN" sz="2800" dirty="0" smtClean="0">
                <a:solidFill>
                  <a:srgbClr val="000000"/>
                </a:solidFill>
                <a:cs typeface="Segoe UI" panose="020B0502040204020203" pitchFamily="34" charset="0"/>
              </a:rPr>
              <a:t>Kể từ khi phát triển </a:t>
            </a:r>
            <a:r>
              <a:rPr lang="en-US" sz="2800" dirty="0" err="1" smtClean="0">
                <a:solidFill>
                  <a:srgbClr val="000000"/>
                </a:solidFill>
                <a:latin typeface="Arial" pitchFamily="34" charset="0"/>
                <a:cs typeface="Arial" pitchFamily="34" charset="0"/>
              </a:rPr>
              <a:t>các</a:t>
            </a:r>
            <a:r>
              <a:rPr lang="en-US" sz="2800" dirty="0" smtClean="0">
                <a:solidFill>
                  <a:srgbClr val="000000"/>
                </a:solidFill>
                <a:latin typeface="Arial" pitchFamily="34" charset="0"/>
                <a:cs typeface="Arial" pitchFamily="34" charset="0"/>
              </a:rPr>
              <a:t> </a:t>
            </a:r>
            <a:r>
              <a:rPr lang="en-US" sz="2800" dirty="0" err="1" smtClean="0">
                <a:solidFill>
                  <a:srgbClr val="000000"/>
                </a:solidFill>
                <a:latin typeface="Arial" pitchFamily="34" charset="0"/>
                <a:cs typeface="Arial" pitchFamily="34" charset="0"/>
              </a:rPr>
              <a:t>sản</a:t>
            </a:r>
            <a:r>
              <a:rPr lang="en-US" sz="2800" dirty="0" smtClean="0">
                <a:solidFill>
                  <a:srgbClr val="000000"/>
                </a:solidFill>
                <a:latin typeface="Arial" pitchFamily="34" charset="0"/>
                <a:cs typeface="Arial" pitchFamily="34" charset="0"/>
              </a:rPr>
              <a:t> </a:t>
            </a:r>
            <a:r>
              <a:rPr lang="en-US" sz="2800" dirty="0" err="1" smtClean="0">
                <a:solidFill>
                  <a:srgbClr val="000000"/>
                </a:solidFill>
                <a:latin typeface="Arial" pitchFamily="34" charset="0"/>
                <a:cs typeface="Arial" pitchFamily="34" charset="0"/>
              </a:rPr>
              <a:t>phẩm</a:t>
            </a:r>
            <a:r>
              <a:rPr lang="vi-VN" sz="2800" dirty="0" smtClean="0">
                <a:solidFill>
                  <a:srgbClr val="000000"/>
                </a:solidFill>
                <a:latin typeface="Arial" pitchFamily="34" charset="0"/>
                <a:cs typeface="Arial" pitchFamily="34" charset="0"/>
              </a:rPr>
              <a:t> </a:t>
            </a:r>
            <a:r>
              <a:rPr lang="en-US" sz="2800" dirty="0" err="1" smtClean="0">
                <a:solidFill>
                  <a:srgbClr val="000000"/>
                </a:solidFill>
                <a:latin typeface="Arial" pitchFamily="34" charset="0"/>
                <a:cs typeface="Arial" pitchFamily="34" charset="0"/>
              </a:rPr>
              <a:t>thuốc</a:t>
            </a:r>
            <a:r>
              <a:rPr lang="en-US" sz="2800" dirty="0" smtClean="0">
                <a:solidFill>
                  <a:srgbClr val="000000"/>
                </a:solidFill>
                <a:latin typeface="Arial" pitchFamily="34" charset="0"/>
                <a:cs typeface="Arial" pitchFamily="34" charset="0"/>
              </a:rPr>
              <a:t> </a:t>
            </a:r>
            <a:r>
              <a:rPr lang="en-US" sz="2800" dirty="0" err="1" smtClean="0">
                <a:solidFill>
                  <a:srgbClr val="000000"/>
                </a:solidFill>
                <a:latin typeface="Arial" pitchFamily="34" charset="0"/>
                <a:cs typeface="Arial" pitchFamily="34" charset="0"/>
              </a:rPr>
              <a:t>lá</a:t>
            </a:r>
            <a:r>
              <a:rPr lang="en-US" sz="2800" dirty="0" smtClean="0">
                <a:solidFill>
                  <a:srgbClr val="000000"/>
                </a:solidFill>
                <a:latin typeface="Arial" pitchFamily="34" charset="0"/>
                <a:cs typeface="Arial" pitchFamily="34" charset="0"/>
              </a:rPr>
              <a:t> </a:t>
            </a:r>
            <a:r>
              <a:rPr lang="en-US" sz="2800" dirty="0" err="1" smtClean="0">
                <a:solidFill>
                  <a:srgbClr val="000000"/>
                </a:solidFill>
                <a:latin typeface="Arial" pitchFamily="34" charset="0"/>
                <a:cs typeface="Arial" pitchFamily="34" charset="0"/>
              </a:rPr>
              <a:t>điện</a:t>
            </a:r>
            <a:r>
              <a:rPr lang="en-US" sz="2800" dirty="0" smtClean="0">
                <a:solidFill>
                  <a:srgbClr val="000000"/>
                </a:solidFill>
                <a:latin typeface="Arial" pitchFamily="34" charset="0"/>
                <a:cs typeface="Arial" pitchFamily="34" charset="0"/>
              </a:rPr>
              <a:t> </a:t>
            </a:r>
            <a:r>
              <a:rPr lang="en-US" sz="2800" dirty="0" err="1" smtClean="0">
                <a:solidFill>
                  <a:srgbClr val="000000"/>
                </a:solidFill>
                <a:latin typeface="Arial" pitchFamily="34" charset="0"/>
                <a:cs typeface="Arial" pitchFamily="34" charset="0"/>
              </a:rPr>
              <a:t>tử</a:t>
            </a:r>
            <a:r>
              <a:rPr lang="en-US" sz="2800" dirty="0" smtClean="0">
                <a:solidFill>
                  <a:srgbClr val="000000"/>
                </a:solidFill>
                <a:latin typeface="Arial" pitchFamily="34" charset="0"/>
                <a:cs typeface="Arial" pitchFamily="34" charset="0"/>
              </a:rPr>
              <a:t> </a:t>
            </a:r>
            <a:r>
              <a:rPr lang="en-US" sz="2800" dirty="0" smtClean="0">
                <a:solidFill>
                  <a:srgbClr val="000000"/>
                </a:solidFill>
                <a:cs typeface="Segoe UI" panose="020B0502040204020203" pitchFamily="34" charset="0"/>
              </a:rPr>
              <a:t>(</a:t>
            </a:r>
            <a:r>
              <a:rPr lang="vi-VN" sz="2800" dirty="0" smtClean="0">
                <a:solidFill>
                  <a:srgbClr val="000000"/>
                </a:solidFill>
                <a:cs typeface="Segoe UI" panose="020B0502040204020203" pitchFamily="34" charset="0"/>
              </a:rPr>
              <a:t>ENDS</a:t>
            </a:r>
            <a:r>
              <a:rPr lang="en-US" sz="2800" dirty="0" smtClean="0">
                <a:solidFill>
                  <a:srgbClr val="000000"/>
                </a:solidFill>
                <a:cs typeface="Segoe UI" panose="020B0502040204020203" pitchFamily="34" charset="0"/>
              </a:rPr>
              <a:t>)</a:t>
            </a:r>
            <a:r>
              <a:rPr lang="vi-VN" sz="2800" dirty="0" smtClean="0">
                <a:solidFill>
                  <a:srgbClr val="000000"/>
                </a:solidFill>
                <a:cs typeface="Segoe UI" panose="020B0502040204020203" pitchFamily="34" charset="0"/>
              </a:rPr>
              <a:t> đầu tiên, chúng </a:t>
            </a:r>
            <a:r>
              <a:rPr lang="en-US" sz="2800" dirty="0" err="1" smtClean="0">
                <a:solidFill>
                  <a:srgbClr val="000000"/>
                </a:solidFill>
                <a:cs typeface="Segoe UI" panose="020B0502040204020203" pitchFamily="34" charset="0"/>
              </a:rPr>
              <a:t>đã</a:t>
            </a:r>
            <a:r>
              <a:rPr lang="en-US" sz="2800" dirty="0" smtClean="0">
                <a:solidFill>
                  <a:srgbClr val="000000"/>
                </a:solidFill>
                <a:cs typeface="Segoe UI" panose="020B0502040204020203" pitchFamily="34" charset="0"/>
              </a:rPr>
              <a:t> </a:t>
            </a:r>
            <a:r>
              <a:rPr lang="en-US" sz="2800" dirty="0" err="1" smtClean="0">
                <a:solidFill>
                  <a:srgbClr val="000000"/>
                </a:solidFill>
                <a:cs typeface="Segoe UI" panose="020B0502040204020203" pitchFamily="34" charset="0"/>
              </a:rPr>
              <a:t>được</a:t>
            </a:r>
            <a:r>
              <a:rPr lang="vi-VN" sz="2800" dirty="0" smtClean="0">
                <a:solidFill>
                  <a:srgbClr val="000000"/>
                </a:solidFill>
                <a:cs typeface="Segoe UI" panose="020B0502040204020203" pitchFamily="34" charset="0"/>
              </a:rPr>
              <a:t> định nghĩa </a:t>
            </a:r>
            <a:r>
              <a:rPr lang="en-US" sz="2800" dirty="0" err="1" smtClean="0">
                <a:solidFill>
                  <a:srgbClr val="000000"/>
                </a:solidFill>
                <a:cs typeface="Segoe UI" panose="020B0502040204020203" pitchFamily="34" charset="0"/>
              </a:rPr>
              <a:t>là</a:t>
            </a:r>
            <a:r>
              <a:rPr lang="vi-VN" sz="2800" dirty="0" smtClean="0">
                <a:solidFill>
                  <a:srgbClr val="000000"/>
                </a:solidFill>
                <a:cs typeface="Segoe UI" panose="020B0502040204020203" pitchFamily="34" charset="0"/>
              </a:rPr>
              <a:t> </a:t>
            </a:r>
            <a:r>
              <a:rPr lang="vi-VN" sz="2800" b="1" dirty="0" smtClean="0">
                <a:solidFill>
                  <a:srgbClr val="000000"/>
                </a:solidFill>
                <a:cs typeface="Segoe UI" panose="020B0502040204020203" pitchFamily="34" charset="0"/>
              </a:rPr>
              <a:t>các sản phẩm</a:t>
            </a:r>
            <a:r>
              <a:rPr lang="en-US" sz="2800" b="1" dirty="0" smtClean="0">
                <a:solidFill>
                  <a:srgbClr val="000000"/>
                </a:solidFill>
                <a:cs typeface="Segoe UI" panose="020B0502040204020203" pitchFamily="34" charset="0"/>
              </a:rPr>
              <a:t> </a:t>
            </a:r>
            <a:r>
              <a:rPr lang="en-US" sz="2800" b="1" dirty="0" err="1" smtClean="0">
                <a:solidFill>
                  <a:srgbClr val="000000"/>
                </a:solidFill>
                <a:latin typeface="Arial" pitchFamily="34" charset="0"/>
                <a:cs typeface="Arial" pitchFamily="34" charset="0"/>
              </a:rPr>
              <a:t>giống</a:t>
            </a:r>
            <a:r>
              <a:rPr lang="vi-VN" sz="2800" b="1" dirty="0" smtClean="0">
                <a:solidFill>
                  <a:srgbClr val="000000"/>
                </a:solidFill>
                <a:cs typeface="Segoe UI" panose="020B0502040204020203" pitchFamily="34" charset="0"/>
              </a:rPr>
              <a:t> thuốc lá</a:t>
            </a:r>
            <a:r>
              <a:rPr lang="en-US" sz="2800" b="1" dirty="0" smtClean="0">
                <a:solidFill>
                  <a:srgbClr val="000000"/>
                </a:solidFill>
                <a:cs typeface="Segoe UI" panose="020B0502040204020203" pitchFamily="34" charset="0"/>
              </a:rPr>
              <a:t>.</a:t>
            </a:r>
            <a:endParaRPr lang="vi-VN" sz="2800" b="1" dirty="0" smtClean="0">
              <a:solidFill>
                <a:srgbClr val="000000"/>
              </a:solidFill>
              <a:cs typeface="Segoe UI" panose="020B0502040204020203" pitchFamily="34" charset="0"/>
            </a:endParaRPr>
          </a:p>
          <a:p>
            <a:r>
              <a:rPr lang="en-US" sz="2800" dirty="0" err="1" smtClean="0">
                <a:solidFill>
                  <a:srgbClr val="000000"/>
                </a:solidFill>
                <a:latin typeface="Arial" pitchFamily="34" charset="0"/>
                <a:cs typeface="Arial" pitchFamily="34" charset="0"/>
              </a:rPr>
              <a:t>Việc</a:t>
            </a:r>
            <a:r>
              <a:rPr lang="en-US" sz="2800" dirty="0" smtClean="0">
                <a:solidFill>
                  <a:srgbClr val="000000"/>
                </a:solidFill>
                <a:latin typeface="Arial" pitchFamily="34" charset="0"/>
                <a:cs typeface="Arial" pitchFamily="34" charset="0"/>
              </a:rPr>
              <a:t> s</a:t>
            </a:r>
            <a:r>
              <a:rPr lang="vi-VN" sz="2800" dirty="0" smtClean="0">
                <a:solidFill>
                  <a:srgbClr val="000000"/>
                </a:solidFill>
                <a:latin typeface="Arial" pitchFamily="34" charset="0"/>
                <a:cs typeface="Arial" pitchFamily="34" charset="0"/>
              </a:rPr>
              <a:t>ửa đổi định nghĩ</a:t>
            </a:r>
            <a:r>
              <a:rPr lang="en-US" sz="2800" dirty="0" smtClean="0">
                <a:solidFill>
                  <a:srgbClr val="000000"/>
                </a:solidFill>
                <a:latin typeface="Arial" pitchFamily="34" charset="0"/>
                <a:cs typeface="Arial" pitchFamily="34" charset="0"/>
              </a:rPr>
              <a:t>a</a:t>
            </a:r>
            <a:r>
              <a:rPr lang="vi-VN" sz="2800" dirty="0" smtClean="0">
                <a:solidFill>
                  <a:srgbClr val="000000"/>
                </a:solidFill>
                <a:latin typeface="Arial" pitchFamily="34" charset="0"/>
                <a:cs typeface="Arial" pitchFamily="34" charset="0"/>
              </a:rPr>
              <a:t> đã được thực hiện khi </a:t>
            </a:r>
            <a:r>
              <a:rPr lang="en-US" sz="2800" dirty="0" err="1" smtClean="0">
                <a:solidFill>
                  <a:srgbClr val="000000"/>
                </a:solidFill>
                <a:latin typeface="Arial" pitchFamily="34" charset="0"/>
                <a:cs typeface="Arial" pitchFamily="34" charset="0"/>
              </a:rPr>
              <a:t>các</a:t>
            </a:r>
            <a:r>
              <a:rPr lang="en-US" sz="2800" dirty="0" smtClean="0">
                <a:solidFill>
                  <a:srgbClr val="000000"/>
                </a:solidFill>
                <a:latin typeface="Arial" pitchFamily="34" charset="0"/>
                <a:cs typeface="Arial" pitchFamily="34" charset="0"/>
              </a:rPr>
              <a:t> </a:t>
            </a:r>
            <a:r>
              <a:rPr lang="en-US" sz="2800" dirty="0" err="1" smtClean="0">
                <a:solidFill>
                  <a:srgbClr val="000000"/>
                </a:solidFill>
                <a:latin typeface="Arial" pitchFamily="34" charset="0"/>
                <a:cs typeface="Arial" pitchFamily="34" charset="0"/>
              </a:rPr>
              <a:t>sản</a:t>
            </a:r>
            <a:r>
              <a:rPr lang="en-US" sz="2800" dirty="0" smtClean="0">
                <a:solidFill>
                  <a:srgbClr val="000000"/>
                </a:solidFill>
                <a:latin typeface="Arial" pitchFamily="34" charset="0"/>
                <a:cs typeface="Arial" pitchFamily="34" charset="0"/>
              </a:rPr>
              <a:t> </a:t>
            </a:r>
            <a:r>
              <a:rPr lang="en-US" sz="2800" dirty="0" err="1" smtClean="0">
                <a:solidFill>
                  <a:srgbClr val="000000"/>
                </a:solidFill>
                <a:latin typeface="Arial" pitchFamily="34" charset="0"/>
                <a:cs typeface="Arial" pitchFamily="34" charset="0"/>
              </a:rPr>
              <a:t>phẩm</a:t>
            </a:r>
            <a:r>
              <a:rPr lang="en-US" sz="2800" dirty="0" smtClean="0">
                <a:solidFill>
                  <a:srgbClr val="000000"/>
                </a:solidFill>
                <a:latin typeface="Arial" pitchFamily="34" charset="0"/>
                <a:cs typeface="Arial" pitchFamily="34" charset="0"/>
              </a:rPr>
              <a:t> </a:t>
            </a:r>
            <a:r>
              <a:rPr lang="en-US" sz="2800" dirty="0" err="1" smtClean="0">
                <a:solidFill>
                  <a:srgbClr val="000000"/>
                </a:solidFill>
                <a:latin typeface="Arial" pitchFamily="34" charset="0"/>
                <a:cs typeface="Arial" pitchFamily="34" charset="0"/>
              </a:rPr>
              <a:t>thuốc</a:t>
            </a:r>
            <a:r>
              <a:rPr lang="en-US" sz="2800" dirty="0" smtClean="0">
                <a:solidFill>
                  <a:srgbClr val="000000"/>
                </a:solidFill>
                <a:latin typeface="Arial" pitchFamily="34" charset="0"/>
                <a:cs typeface="Arial" pitchFamily="34" charset="0"/>
              </a:rPr>
              <a:t> </a:t>
            </a:r>
            <a:r>
              <a:rPr lang="en-US" sz="2800" dirty="0" err="1" smtClean="0">
                <a:solidFill>
                  <a:srgbClr val="000000"/>
                </a:solidFill>
                <a:latin typeface="Arial" pitchFamily="34" charset="0"/>
                <a:cs typeface="Arial" pitchFamily="34" charset="0"/>
              </a:rPr>
              <a:t>lá</a:t>
            </a:r>
            <a:r>
              <a:rPr lang="en-US" sz="2800" dirty="0" smtClean="0">
                <a:solidFill>
                  <a:srgbClr val="000000"/>
                </a:solidFill>
                <a:latin typeface="Arial" pitchFamily="34" charset="0"/>
                <a:cs typeface="Arial" pitchFamily="34" charset="0"/>
              </a:rPr>
              <a:t> </a:t>
            </a:r>
            <a:r>
              <a:rPr lang="en-US" sz="2800" dirty="0" err="1" smtClean="0">
                <a:solidFill>
                  <a:srgbClr val="000000"/>
                </a:solidFill>
                <a:latin typeface="Arial" pitchFamily="34" charset="0"/>
                <a:cs typeface="Arial" pitchFamily="34" charset="0"/>
              </a:rPr>
              <a:t>điện</a:t>
            </a:r>
            <a:r>
              <a:rPr lang="en-US" sz="2800" dirty="0" smtClean="0">
                <a:solidFill>
                  <a:srgbClr val="000000"/>
                </a:solidFill>
                <a:latin typeface="Arial" pitchFamily="34" charset="0"/>
                <a:cs typeface="Arial" pitchFamily="34" charset="0"/>
              </a:rPr>
              <a:t> </a:t>
            </a:r>
            <a:r>
              <a:rPr lang="en-US" sz="2800" dirty="0" err="1" smtClean="0">
                <a:solidFill>
                  <a:srgbClr val="000000"/>
                </a:solidFill>
                <a:latin typeface="Arial" pitchFamily="34" charset="0"/>
                <a:cs typeface="Arial" pitchFamily="34" charset="0"/>
              </a:rPr>
              <a:t>tử</a:t>
            </a:r>
            <a:r>
              <a:rPr lang="en-US" sz="2800" dirty="0" smtClean="0">
                <a:solidFill>
                  <a:srgbClr val="000000"/>
                </a:solidFill>
                <a:latin typeface="Arial" pitchFamily="34" charset="0"/>
                <a:cs typeface="Arial" pitchFamily="34" charset="0"/>
              </a:rPr>
              <a:t> (</a:t>
            </a:r>
            <a:r>
              <a:rPr lang="vi-VN" sz="2800" dirty="0" smtClean="0">
                <a:solidFill>
                  <a:srgbClr val="000000"/>
                </a:solidFill>
                <a:latin typeface="Arial" pitchFamily="34" charset="0"/>
                <a:cs typeface="Arial" pitchFamily="34" charset="0"/>
              </a:rPr>
              <a:t>ENDS</a:t>
            </a:r>
            <a:r>
              <a:rPr lang="en-US" sz="2800" dirty="0" smtClean="0">
                <a:solidFill>
                  <a:srgbClr val="000000"/>
                </a:solidFill>
                <a:latin typeface="Arial" pitchFamily="34" charset="0"/>
                <a:cs typeface="Arial" pitchFamily="34" charset="0"/>
              </a:rPr>
              <a:t>)</a:t>
            </a:r>
            <a:r>
              <a:rPr lang="vi-VN" sz="2800" dirty="0" smtClean="0">
                <a:solidFill>
                  <a:srgbClr val="000000"/>
                </a:solidFill>
                <a:latin typeface="Arial" pitchFamily="34" charset="0"/>
                <a:cs typeface="Arial" pitchFamily="34" charset="0"/>
              </a:rPr>
              <a:t> phát triển</a:t>
            </a:r>
            <a:endParaRPr lang="en-SG" sz="2800" dirty="0" smtClean="0">
              <a:solidFill>
                <a:srgbClr val="000000"/>
              </a:solidFill>
              <a:latin typeface="Arial" pitchFamily="34" charset="0"/>
              <a:cs typeface="Arial" pitchFamily="34" charset="0"/>
            </a:endParaRPr>
          </a:p>
        </p:txBody>
      </p:sp>
      <p:pic>
        <p:nvPicPr>
          <p:cNvPr id="4098" name="Picture 2" descr="hpb"/>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81950" y="120650"/>
            <a:ext cx="1066800" cy="5603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5019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pb"/>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9040" y="62753"/>
            <a:ext cx="1066800" cy="56038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611560" y="-58107"/>
            <a:ext cx="8229600" cy="1143000"/>
          </a:xfrm>
        </p:spPr>
        <p:txBody>
          <a:bodyPr>
            <a:normAutofit/>
          </a:bodyPr>
          <a:lstStyle/>
          <a:p>
            <a:r>
              <a:rPr lang="en-SG" sz="4000" b="1" smtClean="0">
                <a:solidFill>
                  <a:srgbClr val="C00000"/>
                </a:solidFill>
                <a:latin typeface="Segoe UI" panose="020B0502040204020203" pitchFamily="34" charset="0"/>
                <a:cs typeface="Segoe UI" panose="020B0502040204020203" pitchFamily="34" charset="0"/>
              </a:rPr>
              <a:t>Chính sách hiện tại</a:t>
            </a:r>
            <a:endParaRPr lang="en-SG" sz="4000" b="1" dirty="0">
              <a:solidFill>
                <a:srgbClr val="C00000"/>
              </a:solidFill>
              <a:latin typeface="Segoe UI" panose="020B0502040204020203" pitchFamily="34" charset="0"/>
              <a:cs typeface="Segoe UI" panose="020B0502040204020203" pitchFamily="34" charset="0"/>
            </a:endParaRPr>
          </a:p>
        </p:txBody>
      </p:sp>
      <p:cxnSp>
        <p:nvCxnSpPr>
          <p:cNvPr id="6" name="Straight Arrow Connector 5"/>
          <p:cNvCxnSpPr/>
          <p:nvPr/>
        </p:nvCxnSpPr>
        <p:spPr>
          <a:xfrm flipH="1">
            <a:off x="2761089" y="2071564"/>
            <a:ext cx="547304" cy="6713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984184" y="2103578"/>
            <a:ext cx="533597" cy="643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173873" y="2564904"/>
            <a:ext cx="4254111" cy="165618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600" b="1" dirty="0">
              <a:solidFill>
                <a:srgbClr val="000000"/>
              </a:solidFill>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vi-VN" sz="1600" b="1" dirty="0" smtClean="0">
                <a:solidFill>
                  <a:srgbClr val="000000"/>
                </a:solidFill>
                <a:latin typeface="Segoe UI" panose="020B0502040204020203" pitchFamily="34" charset="0"/>
                <a:cs typeface="Segoe UI" panose="020B0502040204020203" pitchFamily="34" charset="0"/>
              </a:rPr>
              <a:t>Bị cấm theo Mục 16 như một sản phẩm</a:t>
            </a:r>
            <a:r>
              <a:rPr lang="en-US" sz="1600" b="1" dirty="0" smtClean="0">
                <a:solidFill>
                  <a:srgbClr val="000000"/>
                </a:solidFill>
                <a:latin typeface="Segoe UI" panose="020B0502040204020203" pitchFamily="34" charset="0"/>
                <a:cs typeface="Segoe UI" panose="020B0502040204020203" pitchFamily="34" charset="0"/>
              </a:rPr>
              <a:t> </a:t>
            </a:r>
            <a:r>
              <a:rPr lang="en-US" sz="1600" b="1" dirty="0" err="1" smtClean="0">
                <a:solidFill>
                  <a:srgbClr val="000000"/>
                </a:solidFill>
                <a:latin typeface="Segoe UI" panose="020B0502040204020203" pitchFamily="34" charset="0"/>
                <a:cs typeface="Segoe UI" panose="020B0502040204020203" pitchFamily="34" charset="0"/>
              </a:rPr>
              <a:t>giống</a:t>
            </a:r>
            <a:r>
              <a:rPr lang="en-US" sz="1600" b="1" dirty="0" smtClean="0">
                <a:solidFill>
                  <a:srgbClr val="000000"/>
                </a:solidFill>
                <a:latin typeface="Segoe UI" panose="020B0502040204020203" pitchFamily="34" charset="0"/>
                <a:cs typeface="Segoe UI" panose="020B0502040204020203" pitchFamily="34" charset="0"/>
              </a:rPr>
              <a:t> </a:t>
            </a:r>
            <a:r>
              <a:rPr lang="vi-VN" sz="1600" b="1" dirty="0" smtClean="0">
                <a:solidFill>
                  <a:srgbClr val="000000"/>
                </a:solidFill>
                <a:latin typeface="Segoe UI" panose="020B0502040204020203" pitchFamily="34" charset="0"/>
                <a:cs typeface="Segoe UI" panose="020B0502040204020203" pitchFamily="34" charset="0"/>
              </a:rPr>
              <a:t>thuốc lá</a:t>
            </a:r>
            <a:r>
              <a:rPr lang="en-US" sz="1600" b="1" dirty="0" smtClean="0">
                <a:solidFill>
                  <a:srgbClr val="000000"/>
                </a:solidFill>
                <a:latin typeface="Segoe UI" panose="020B0502040204020203" pitchFamily="34" charset="0"/>
                <a:cs typeface="Segoe UI" panose="020B0502040204020203" pitchFamily="34" charset="0"/>
              </a:rPr>
              <a:t>.</a:t>
            </a:r>
          </a:p>
          <a:p>
            <a:pPr marL="628650" lvl="1" indent="-171450">
              <a:buFont typeface="Arial" panose="020B0604020202020204" pitchFamily="34" charset="0"/>
              <a:buChar char="•"/>
            </a:pPr>
            <a:r>
              <a:rPr lang="en-US" sz="1600" dirty="0" err="1" smtClean="0">
                <a:solidFill>
                  <a:srgbClr val="000000"/>
                </a:solidFill>
                <a:latin typeface="Segoe UI" panose="020B0502040204020203" pitchFamily="34" charset="0"/>
                <a:cs typeface="Segoe UI" panose="020B0502040204020203" pitchFamily="34" charset="0"/>
              </a:rPr>
              <a:t>Cấm</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nhập</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khẩu</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phân</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phối</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bán</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mua</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sử</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dụng</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và</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sở</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hữu</a:t>
            </a:r>
            <a:endParaRPr lang="en-SG" sz="1600" u="sng" dirty="0">
              <a:solidFill>
                <a:srgbClr val="000000"/>
              </a:solidFill>
              <a:latin typeface="Segoe UI" panose="020B0502040204020203" pitchFamily="34" charset="0"/>
              <a:cs typeface="Segoe UI" panose="020B0502040204020203" pitchFamily="34" charset="0"/>
            </a:endParaRPr>
          </a:p>
        </p:txBody>
      </p:sp>
      <p:sp>
        <p:nvSpPr>
          <p:cNvPr id="10" name="Rounded Rectangle 9"/>
          <p:cNvSpPr/>
          <p:nvPr/>
        </p:nvSpPr>
        <p:spPr>
          <a:xfrm>
            <a:off x="4860032" y="2599489"/>
            <a:ext cx="4125144" cy="1621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171450" indent="-171450">
              <a:buFont typeface="Arial" panose="020B0604020202020204" pitchFamily="34" charset="0"/>
              <a:buChar char="•"/>
            </a:pPr>
            <a:r>
              <a:rPr lang="vi-VN" sz="1600" b="1" dirty="0" smtClean="0">
                <a:solidFill>
                  <a:srgbClr val="000000"/>
                </a:solidFill>
                <a:latin typeface="Segoe UI" panose="020B0502040204020203" pitchFamily="34" charset="0"/>
                <a:cs typeface="Segoe UI" panose="020B0502040204020203" pitchFamily="34" charset="0"/>
              </a:rPr>
              <a:t>Bị cấm theo Mục </a:t>
            </a:r>
            <a:r>
              <a:rPr lang="en-US" sz="1600" b="1" dirty="0" smtClean="0">
                <a:solidFill>
                  <a:srgbClr val="000000"/>
                </a:solidFill>
                <a:latin typeface="Segoe UI" panose="020B0502040204020203" pitchFamily="34" charset="0"/>
                <a:cs typeface="Segoe UI" panose="020B0502040204020203" pitchFamily="34" charset="0"/>
              </a:rPr>
              <a:t>15</a:t>
            </a:r>
            <a:endParaRPr lang="en-US" sz="1600" b="1" dirty="0">
              <a:solidFill>
                <a:srgbClr val="000000"/>
              </a:solidFill>
              <a:latin typeface="Segoe UI" panose="020B0502040204020203" pitchFamily="34" charset="0"/>
              <a:cs typeface="Segoe UI" panose="020B0502040204020203" pitchFamily="34" charset="0"/>
            </a:endParaRPr>
          </a:p>
          <a:p>
            <a:pPr marL="628650" lvl="1" indent="-171450">
              <a:buFont typeface="Arial" panose="020B0604020202020204" pitchFamily="34" charset="0"/>
              <a:buChar char="•"/>
            </a:pPr>
            <a:r>
              <a:rPr lang="vi-VN" sz="1600" dirty="0" smtClean="0">
                <a:solidFill>
                  <a:srgbClr val="000000"/>
                </a:solidFill>
                <a:latin typeface="Segoe UI" panose="020B0502040204020203" pitchFamily="34" charset="0"/>
                <a:cs typeface="Segoe UI" panose="020B0502040204020203" pitchFamily="34" charset="0"/>
              </a:rPr>
              <a:t>Bao gồm các </a:t>
            </a:r>
            <a:r>
              <a:rPr lang="en-US" sz="1600" dirty="0" smtClean="0">
                <a:solidFill>
                  <a:srgbClr val="000000"/>
                </a:solidFill>
                <a:latin typeface="Segoe UI" panose="020B0502040204020203" pitchFamily="34" charset="0"/>
                <a:cs typeface="Segoe UI" panose="020B0502040204020203" pitchFamily="34" charset="0"/>
              </a:rPr>
              <a:t>dung </a:t>
            </a:r>
            <a:r>
              <a:rPr lang="en-US" sz="1600" dirty="0" err="1" smtClean="0">
                <a:solidFill>
                  <a:srgbClr val="000000"/>
                </a:solidFill>
                <a:latin typeface="Segoe UI" panose="020B0502040204020203" pitchFamily="34" charset="0"/>
                <a:cs typeface="Segoe UI" panose="020B0502040204020203" pitchFamily="34" charset="0"/>
              </a:rPr>
              <a:t>dịch</a:t>
            </a:r>
            <a:r>
              <a:rPr lang="en-US" sz="1600" dirty="0" smtClean="0">
                <a:solidFill>
                  <a:srgbClr val="000000"/>
                </a:solidFill>
                <a:latin typeface="Segoe UI" panose="020B0502040204020203" pitchFamily="34" charset="0"/>
                <a:cs typeface="Segoe UI" panose="020B0502040204020203" pitchFamily="34" charset="0"/>
              </a:rPr>
              <a:t> </a:t>
            </a:r>
            <a:r>
              <a:rPr lang="vi-VN" sz="1600" dirty="0" smtClean="0">
                <a:solidFill>
                  <a:srgbClr val="000000"/>
                </a:solidFill>
                <a:latin typeface="Segoe UI" panose="020B0502040204020203" pitchFamily="34" charset="0"/>
                <a:cs typeface="Segoe UI" panose="020B0502040204020203" pitchFamily="34" charset="0"/>
              </a:rPr>
              <a:t>chứa nicotine / thuốc lá hoặc các chất dự </a:t>
            </a:r>
            <a:r>
              <a:rPr lang="en-US" sz="1600" dirty="0" err="1" smtClean="0">
                <a:solidFill>
                  <a:srgbClr val="000000"/>
                </a:solidFill>
                <a:latin typeface="Segoe UI" panose="020B0502040204020203" pitchFamily="34" charset="0"/>
                <a:cs typeface="Segoe UI" panose="020B0502040204020203" pitchFamily="34" charset="0"/>
              </a:rPr>
              <a:t>kiến</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để</a:t>
            </a:r>
            <a:r>
              <a:rPr lang="vi-VN" sz="1600" dirty="0" smtClean="0">
                <a:solidFill>
                  <a:srgbClr val="000000"/>
                </a:solidFill>
                <a:latin typeface="Segoe UI" panose="020B0502040204020203" pitchFamily="34" charset="0"/>
                <a:cs typeface="Segoe UI" panose="020B0502040204020203" pitchFamily="34" charset="0"/>
              </a:rPr>
              <a:t> sử dụng với hệ thống phân phối nicotine điện tử</a:t>
            </a:r>
            <a:endParaRPr lang="en-US" sz="1600" dirty="0">
              <a:solidFill>
                <a:srgbClr val="000000"/>
              </a:solidFill>
              <a:latin typeface="Segoe UI" panose="020B0502040204020203" pitchFamily="34" charset="0"/>
              <a:cs typeface="Segoe UI" panose="020B0502040204020203" pitchFamily="34" charset="0"/>
            </a:endParaRPr>
          </a:p>
        </p:txBody>
      </p:sp>
      <p:sp>
        <p:nvSpPr>
          <p:cNvPr id="14" name="Rectangle 13"/>
          <p:cNvSpPr/>
          <p:nvPr/>
        </p:nvSpPr>
        <p:spPr>
          <a:xfrm>
            <a:off x="1194164" y="2158247"/>
            <a:ext cx="1152128" cy="3311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SG" smtClean="0">
                <a:solidFill>
                  <a:srgbClr val="000000"/>
                </a:solidFill>
                <a:latin typeface="Segoe UI" panose="020B0502040204020203" pitchFamily="34" charset="0"/>
                <a:cs typeface="Segoe UI" panose="020B0502040204020203" pitchFamily="34" charset="0"/>
              </a:rPr>
              <a:t>Thiết bị</a:t>
            </a:r>
            <a:endParaRPr lang="en-SG" dirty="0">
              <a:solidFill>
                <a:srgbClr val="000000"/>
              </a:solidFill>
              <a:latin typeface="Segoe UI" panose="020B0502040204020203" pitchFamily="34" charset="0"/>
              <a:cs typeface="Segoe UI" panose="020B0502040204020203" pitchFamily="34" charset="0"/>
            </a:endParaRPr>
          </a:p>
        </p:txBody>
      </p:sp>
      <p:sp>
        <p:nvSpPr>
          <p:cNvPr id="15" name="Rectangle 14"/>
          <p:cNvSpPr/>
          <p:nvPr/>
        </p:nvSpPr>
        <p:spPr>
          <a:xfrm>
            <a:off x="6629400" y="1828800"/>
            <a:ext cx="2133600" cy="5976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SG" dirty="0" err="1" smtClean="0">
                <a:solidFill>
                  <a:srgbClr val="000000"/>
                </a:solidFill>
                <a:latin typeface="Segoe UI" panose="020B0502040204020203" pitchFamily="34" charset="0"/>
                <a:cs typeface="Segoe UI" panose="020B0502040204020203" pitchFamily="34" charset="0"/>
              </a:rPr>
              <a:t>Hộp</a:t>
            </a:r>
            <a:r>
              <a:rPr lang="en-SG" dirty="0" smtClean="0">
                <a:solidFill>
                  <a:srgbClr val="000000"/>
                </a:solidFill>
                <a:latin typeface="Segoe UI" panose="020B0502040204020203" pitchFamily="34" charset="0"/>
                <a:cs typeface="Segoe UI" panose="020B0502040204020203" pitchFamily="34" charset="0"/>
              </a:rPr>
              <a:t> dung </a:t>
            </a:r>
            <a:r>
              <a:rPr lang="en-SG" dirty="0" err="1" smtClean="0">
                <a:solidFill>
                  <a:srgbClr val="000000"/>
                </a:solidFill>
                <a:latin typeface="Segoe UI" panose="020B0502040204020203" pitchFamily="34" charset="0"/>
                <a:cs typeface="Segoe UI" panose="020B0502040204020203" pitchFamily="34" charset="0"/>
              </a:rPr>
              <a:t>dịch</a:t>
            </a:r>
            <a:r>
              <a:rPr lang="en-SG" dirty="0" smtClean="0">
                <a:solidFill>
                  <a:srgbClr val="000000"/>
                </a:solidFill>
                <a:latin typeface="Segoe UI" panose="020B0502040204020203" pitchFamily="34" charset="0"/>
                <a:cs typeface="Segoe UI" panose="020B0502040204020203" pitchFamily="34" charset="0"/>
              </a:rPr>
              <a:t> / dung </a:t>
            </a:r>
            <a:r>
              <a:rPr lang="en-SG" dirty="0" err="1" smtClean="0">
                <a:solidFill>
                  <a:srgbClr val="000000"/>
                </a:solidFill>
                <a:latin typeface="Segoe UI" panose="020B0502040204020203" pitchFamily="34" charset="0"/>
                <a:cs typeface="Segoe UI" panose="020B0502040204020203" pitchFamily="34" charset="0"/>
              </a:rPr>
              <a:t>dịch</a:t>
            </a:r>
            <a:r>
              <a:rPr lang="en-SG" dirty="0" smtClean="0">
                <a:solidFill>
                  <a:srgbClr val="000000"/>
                </a:solidFill>
                <a:latin typeface="Segoe UI" panose="020B0502040204020203" pitchFamily="34" charset="0"/>
                <a:cs typeface="Segoe UI" panose="020B0502040204020203" pitchFamily="34" charset="0"/>
              </a:rPr>
              <a:t> </a:t>
            </a:r>
            <a:r>
              <a:rPr lang="en-SG" dirty="0" err="1" smtClean="0">
                <a:solidFill>
                  <a:srgbClr val="000000"/>
                </a:solidFill>
                <a:latin typeface="Segoe UI" panose="020B0502040204020203" pitchFamily="34" charset="0"/>
                <a:cs typeface="Segoe UI" panose="020B0502040204020203" pitchFamily="34" charset="0"/>
              </a:rPr>
              <a:t>đổ</a:t>
            </a:r>
            <a:r>
              <a:rPr lang="en-SG" dirty="0" smtClean="0">
                <a:solidFill>
                  <a:srgbClr val="000000"/>
                </a:solidFill>
                <a:latin typeface="Segoe UI" panose="020B0502040204020203" pitchFamily="34" charset="0"/>
                <a:cs typeface="Segoe UI" panose="020B0502040204020203" pitchFamily="34" charset="0"/>
              </a:rPr>
              <a:t> </a:t>
            </a:r>
            <a:endParaRPr lang="en-SG" dirty="0">
              <a:solidFill>
                <a:srgbClr val="000000"/>
              </a:solidFill>
              <a:latin typeface="Segoe UI" panose="020B0502040204020203" pitchFamily="34" charset="0"/>
              <a:cs typeface="Segoe UI" panose="020B0502040204020203"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75856" y="1196752"/>
            <a:ext cx="2540786" cy="1296144"/>
          </a:xfrm>
          <a:prstGeom prst="rect">
            <a:avLst/>
          </a:prstGeom>
        </p:spPr>
      </p:pic>
      <p:sp>
        <p:nvSpPr>
          <p:cNvPr id="20" name="TextBox 19"/>
          <p:cNvSpPr txBox="1"/>
          <p:nvPr/>
        </p:nvSpPr>
        <p:spPr>
          <a:xfrm>
            <a:off x="381000" y="762000"/>
            <a:ext cx="8517632" cy="584775"/>
          </a:xfrm>
          <a:prstGeom prst="rect">
            <a:avLst/>
          </a:prstGeom>
          <a:noFill/>
        </p:spPr>
        <p:txBody>
          <a:bodyPr wrap="square" rtlCol="0">
            <a:spAutoFit/>
          </a:bodyPr>
          <a:lstStyle/>
          <a:p>
            <a:r>
              <a:rPr lang="vi-VN" sz="1600" dirty="0" smtClean="0">
                <a:solidFill>
                  <a:srgbClr val="000000"/>
                </a:solidFill>
                <a:latin typeface="Segoe UI" panose="020B0502040204020203" pitchFamily="34" charset="0"/>
                <a:cs typeface="Segoe UI" panose="020B0502040204020203" pitchFamily="34" charset="0"/>
              </a:rPr>
              <a:t>Theo Đạo luật Thuốc lá </a:t>
            </a:r>
            <a:r>
              <a:rPr lang="en-US" sz="1600" dirty="0" err="1" smtClean="0">
                <a:solidFill>
                  <a:srgbClr val="000000"/>
                </a:solidFill>
                <a:latin typeface="Segoe UI" panose="020B0502040204020203" pitchFamily="34" charset="0"/>
                <a:cs typeface="Segoe UI" panose="020B0502040204020203" pitchFamily="34" charset="0"/>
              </a:rPr>
              <a:t>của</a:t>
            </a:r>
            <a:r>
              <a:rPr lang="en-US" sz="1600" dirty="0" smtClean="0">
                <a:solidFill>
                  <a:srgbClr val="000000"/>
                </a:solidFill>
                <a:latin typeface="Segoe UI" panose="020B0502040204020203" pitchFamily="34" charset="0"/>
                <a:cs typeface="Segoe UI" panose="020B0502040204020203" pitchFamily="34" charset="0"/>
              </a:rPr>
              <a:t> </a:t>
            </a:r>
            <a:r>
              <a:rPr lang="vi-VN" sz="1600" dirty="0" smtClean="0">
                <a:solidFill>
                  <a:srgbClr val="000000"/>
                </a:solidFill>
                <a:latin typeface="Segoe UI" panose="020B0502040204020203" pitchFamily="34" charset="0"/>
                <a:cs typeface="Segoe UI" panose="020B0502040204020203" pitchFamily="34" charset="0"/>
              </a:rPr>
              <a:t>Singapore (Kiểm soát Quảng cáo và Bán hàng), các thiết bị và hộp đựng dung dịch / </a:t>
            </a:r>
            <a:r>
              <a:rPr lang="en-US" sz="1600" dirty="0" smtClean="0">
                <a:solidFill>
                  <a:srgbClr val="000000"/>
                </a:solidFill>
                <a:latin typeface="Segoe UI" panose="020B0502040204020203" pitchFamily="34" charset="0"/>
                <a:cs typeface="Segoe UI" panose="020B0502040204020203" pitchFamily="34" charset="0"/>
              </a:rPr>
              <a:t>dung </a:t>
            </a:r>
            <a:r>
              <a:rPr lang="en-US" sz="1600" dirty="0" err="1" smtClean="0">
                <a:solidFill>
                  <a:srgbClr val="000000"/>
                </a:solidFill>
                <a:latin typeface="Segoe UI" panose="020B0502040204020203" pitchFamily="34" charset="0"/>
                <a:cs typeface="Segoe UI" panose="020B0502040204020203" pitchFamily="34" charset="0"/>
              </a:rPr>
              <a:t>dịch</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đổ</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cho</a:t>
            </a:r>
            <a:r>
              <a:rPr lang="en-US" sz="1600" dirty="0" smtClean="0">
                <a:solidFill>
                  <a:srgbClr val="000000"/>
                </a:solidFill>
                <a:latin typeface="Segoe UI" panose="020B0502040204020203" pitchFamily="34" charset="0"/>
                <a:cs typeface="Segoe UI" panose="020B0502040204020203" pitchFamily="34" charset="0"/>
              </a:rPr>
              <a:t> TLĐT </a:t>
            </a:r>
            <a:r>
              <a:rPr lang="vi-VN" sz="1600" dirty="0" smtClean="0">
                <a:solidFill>
                  <a:srgbClr val="000000"/>
                </a:solidFill>
                <a:latin typeface="Segoe UI" panose="020B0502040204020203" pitchFamily="34" charset="0"/>
                <a:cs typeface="Segoe UI" panose="020B0502040204020203" pitchFamily="34" charset="0"/>
              </a:rPr>
              <a:t>đều bị cấm</a:t>
            </a:r>
            <a:endParaRPr lang="en-SG" sz="1600" strike="sngStrike" dirty="0">
              <a:solidFill>
                <a:srgbClr val="000000"/>
              </a:solidFill>
              <a:latin typeface="Segoe UI" panose="020B0502040204020203" pitchFamily="34" charset="0"/>
              <a:cs typeface="Segoe UI" panose="020B0502040204020203" pitchFamily="34" charset="0"/>
            </a:endParaRPr>
          </a:p>
        </p:txBody>
      </p:sp>
      <p:sp>
        <p:nvSpPr>
          <p:cNvPr id="11" name="Rounded Rectangle 10"/>
          <p:cNvSpPr/>
          <p:nvPr/>
        </p:nvSpPr>
        <p:spPr>
          <a:xfrm>
            <a:off x="173873" y="4328746"/>
            <a:ext cx="8811303" cy="165618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600" b="1" dirty="0" err="1" smtClean="0">
                <a:solidFill>
                  <a:srgbClr val="000000"/>
                </a:solidFill>
                <a:latin typeface="Segoe UI" panose="020B0502040204020203" pitchFamily="34" charset="0"/>
                <a:cs typeface="Segoe UI" panose="020B0502040204020203" pitchFamily="34" charset="0"/>
              </a:rPr>
              <a:t>Các</a:t>
            </a:r>
            <a:r>
              <a:rPr lang="en-US" sz="1600" b="1" dirty="0" smtClean="0">
                <a:solidFill>
                  <a:srgbClr val="000000"/>
                </a:solidFill>
                <a:latin typeface="Segoe UI" panose="020B0502040204020203" pitchFamily="34" charset="0"/>
                <a:cs typeface="Segoe UI" panose="020B0502040204020203" pitchFamily="34" charset="0"/>
              </a:rPr>
              <a:t> </a:t>
            </a:r>
            <a:r>
              <a:rPr lang="en-US" sz="1600" b="1" dirty="0" err="1" smtClean="0">
                <a:solidFill>
                  <a:srgbClr val="000000"/>
                </a:solidFill>
                <a:latin typeface="Segoe UI" panose="020B0502040204020203" pitchFamily="34" charset="0"/>
                <a:cs typeface="Segoe UI" panose="020B0502040204020203" pitchFamily="34" charset="0"/>
              </a:rPr>
              <a:t>lý</a:t>
            </a:r>
            <a:r>
              <a:rPr lang="en-US" sz="1600" b="1" dirty="0" smtClean="0">
                <a:solidFill>
                  <a:srgbClr val="000000"/>
                </a:solidFill>
                <a:latin typeface="Segoe UI" panose="020B0502040204020203" pitchFamily="34" charset="0"/>
                <a:cs typeface="Segoe UI" panose="020B0502040204020203" pitchFamily="34" charset="0"/>
              </a:rPr>
              <a:t> do </a:t>
            </a:r>
            <a:r>
              <a:rPr lang="en-US" sz="1600" b="1" dirty="0" err="1" smtClean="0">
                <a:solidFill>
                  <a:srgbClr val="000000"/>
                </a:solidFill>
                <a:latin typeface="Segoe UI" panose="020B0502040204020203" pitchFamily="34" charset="0"/>
                <a:cs typeface="Segoe UI" panose="020B0502040204020203" pitchFamily="34" charset="0"/>
              </a:rPr>
              <a:t>cấm</a:t>
            </a:r>
            <a:r>
              <a:rPr lang="en-US" sz="1600" b="1" dirty="0" smtClean="0">
                <a:solidFill>
                  <a:srgbClr val="000000"/>
                </a:solidFill>
                <a:latin typeface="Segoe UI" panose="020B0502040204020203" pitchFamily="34" charset="0"/>
                <a:cs typeface="Segoe UI" panose="020B0502040204020203" pitchFamily="34" charset="0"/>
              </a:rPr>
              <a:t>:</a:t>
            </a:r>
            <a:endParaRPr lang="en-US" sz="1600" b="1" dirty="0">
              <a:solidFill>
                <a:srgbClr val="000000"/>
              </a:solidFill>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vi-VN" sz="1600" dirty="0" smtClean="0">
                <a:solidFill>
                  <a:srgbClr val="000000"/>
                </a:solidFill>
                <a:latin typeface="Segoe UI" panose="020B0502040204020203" pitchFamily="34" charset="0"/>
                <a:cs typeface="Segoe UI" panose="020B0502040204020203" pitchFamily="34" charset="0"/>
              </a:rPr>
              <a:t>Có hại cho sức khỏe - Chứa nicotine và các chất gây ung thư khác </a:t>
            </a:r>
            <a:endParaRPr lang="en-US" sz="1600" dirty="0" smtClean="0">
              <a:solidFill>
                <a:srgbClr val="000000"/>
              </a:solidFill>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sz="1600" dirty="0" err="1" smtClean="0">
                <a:solidFill>
                  <a:srgbClr val="000000"/>
                </a:solidFill>
                <a:latin typeface="Segoe UI" panose="020B0502040204020203" pitchFamily="34" charset="0"/>
                <a:cs typeface="Segoe UI" panose="020B0502040204020203" pitchFamily="34" charset="0"/>
              </a:rPr>
              <a:t>Ngăn</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chặn</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sự</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cố</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thủ</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của</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sản</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phẩm</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mới</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sản</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phẩm</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gây</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hại</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trong</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cộng</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đồng</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địa</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phương</a:t>
            </a:r>
            <a:r>
              <a:rPr lang="en-US" sz="1600" dirty="0" smtClean="0">
                <a:solidFill>
                  <a:srgbClr val="000000"/>
                </a:solidFill>
                <a:latin typeface="Segoe UI" panose="020B0502040204020203" pitchFamily="34" charset="0"/>
                <a:cs typeface="Segoe UI" panose="020B0502040204020203" pitchFamily="34" charset="0"/>
              </a:rPr>
              <a:t> – </a:t>
            </a:r>
            <a:r>
              <a:rPr lang="en-US" sz="1600" dirty="0" err="1" smtClean="0">
                <a:solidFill>
                  <a:srgbClr val="000000"/>
                </a:solidFill>
                <a:latin typeface="Segoe UI" panose="020B0502040204020203" pitchFamily="34" charset="0"/>
                <a:cs typeface="Segoe UI" panose="020B0502040204020203" pitchFamily="34" charset="0"/>
              </a:rPr>
              <a:t>Tăng</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mạnh</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hút</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thuốc</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lá</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điện</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tử</a:t>
            </a:r>
            <a:r>
              <a:rPr lang="en-US" sz="1600" dirty="0" smtClean="0">
                <a:solidFill>
                  <a:srgbClr val="000000"/>
                </a:solidFill>
                <a:latin typeface="Segoe UI" panose="020B0502040204020203" pitchFamily="34" charset="0"/>
                <a:cs typeface="Segoe UI" panose="020B0502040204020203" pitchFamily="34" charset="0"/>
              </a:rPr>
              <a:t> ở </a:t>
            </a:r>
            <a:r>
              <a:rPr lang="en-US" sz="1600" dirty="0" err="1" smtClean="0">
                <a:solidFill>
                  <a:srgbClr val="000000"/>
                </a:solidFill>
                <a:latin typeface="Segoe UI" panose="020B0502040204020203" pitchFamily="34" charset="0"/>
                <a:cs typeface="Segoe UI" panose="020B0502040204020203" pitchFamily="34" charset="0"/>
              </a:rPr>
              <a:t>nước</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ngoài</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như</a:t>
            </a:r>
            <a:r>
              <a:rPr lang="en-US" sz="1600" dirty="0" smtClean="0">
                <a:solidFill>
                  <a:srgbClr val="000000"/>
                </a:solidFill>
                <a:latin typeface="Segoe UI" panose="020B0502040204020203" pitchFamily="34" charset="0"/>
                <a:cs typeface="Segoe UI" panose="020B0502040204020203" pitchFamily="34" charset="0"/>
              </a:rPr>
              <a:t> Anh/</a:t>
            </a:r>
            <a:r>
              <a:rPr lang="en-US" sz="1600" dirty="0" err="1" smtClean="0">
                <a:solidFill>
                  <a:srgbClr val="000000"/>
                </a:solidFill>
                <a:latin typeface="Segoe UI" panose="020B0502040204020203" pitchFamily="34" charset="0"/>
                <a:cs typeface="Segoe UI" panose="020B0502040204020203" pitchFamily="34" charset="0"/>
              </a:rPr>
              <a:t>Mỹ</a:t>
            </a:r>
            <a:r>
              <a:rPr lang="en-US" sz="1600" dirty="0" smtClean="0">
                <a:solidFill>
                  <a:srgbClr val="000000"/>
                </a:solidFill>
                <a:latin typeface="Segoe UI" panose="020B0502040204020203" pitchFamily="34" charset="0"/>
                <a:cs typeface="Segoe UI" panose="020B0502040204020203" pitchFamily="34" charset="0"/>
              </a:rPr>
              <a:t>)</a:t>
            </a:r>
            <a:endParaRPr lang="en-US" sz="1600" dirty="0">
              <a:solidFill>
                <a:srgbClr val="000000"/>
              </a:solidFill>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vi-VN" sz="1600" dirty="0" smtClean="0">
                <a:solidFill>
                  <a:srgbClr val="000000"/>
                </a:solidFill>
                <a:latin typeface="Segoe UI" panose="020B0502040204020203" pitchFamily="34" charset="0"/>
                <a:cs typeface="Segoe UI" panose="020B0502040204020203" pitchFamily="34" charset="0"/>
              </a:rPr>
              <a:t>Hiệu ứng </a:t>
            </a:r>
            <a:r>
              <a:rPr lang="en-US" sz="1600" smtClean="0">
                <a:solidFill>
                  <a:srgbClr val="000000"/>
                </a:solidFill>
                <a:latin typeface="Segoe UI" panose="020B0502040204020203" pitchFamily="34" charset="0"/>
                <a:cs typeface="Segoe UI" panose="020B0502040204020203" pitchFamily="34" charset="0"/>
              </a:rPr>
              <a:t>cổng, </a:t>
            </a:r>
            <a:r>
              <a:rPr lang="en-US" sz="1600" dirty="0" err="1" smtClean="0">
                <a:solidFill>
                  <a:srgbClr val="000000"/>
                </a:solidFill>
                <a:latin typeface="Segoe UI" panose="020B0502040204020203" pitchFamily="34" charset="0"/>
                <a:cs typeface="Segoe UI" panose="020B0502040204020203" pitchFamily="34" charset="0"/>
              </a:rPr>
              <a:t>sử</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dụng</a:t>
            </a:r>
            <a:r>
              <a:rPr lang="en-US" sz="1600" dirty="0" smtClean="0">
                <a:solidFill>
                  <a:srgbClr val="000000"/>
                </a:solidFill>
                <a:latin typeface="Segoe UI" panose="020B0502040204020203" pitchFamily="34" charset="0"/>
                <a:cs typeface="Segoe UI" panose="020B0502040204020203" pitchFamily="34" charset="0"/>
              </a:rPr>
              <a:t> TLĐT </a:t>
            </a:r>
            <a:r>
              <a:rPr lang="en-US" sz="1600" dirty="0" err="1" smtClean="0">
                <a:solidFill>
                  <a:srgbClr val="000000"/>
                </a:solidFill>
                <a:latin typeface="Segoe UI" panose="020B0502040204020203" pitchFamily="34" charset="0"/>
                <a:cs typeface="Segoe UI" panose="020B0502040204020203" pitchFamily="34" charset="0"/>
              </a:rPr>
              <a:t>có</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thể</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dẫn</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đến</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sử</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dụng</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các</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chất</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gây</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nghiện</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khác</a:t>
            </a:r>
            <a:r>
              <a:rPr lang="vi-VN" sz="1600" dirty="0" smtClean="0">
                <a:solidFill>
                  <a:srgbClr val="FF0000"/>
                </a:solidFill>
                <a:latin typeface="Segoe UI" panose="020B0502040204020203" pitchFamily="34" charset="0"/>
                <a:cs typeface="Segoe UI" panose="020B0502040204020203" pitchFamily="34" charset="0"/>
              </a:rPr>
              <a:t> </a:t>
            </a:r>
            <a:r>
              <a:rPr lang="vi-VN" sz="1600" dirty="0" smtClean="0">
                <a:solidFill>
                  <a:srgbClr val="000000"/>
                </a:solidFill>
                <a:latin typeface="Segoe UI" panose="020B0502040204020203" pitchFamily="34" charset="0"/>
                <a:cs typeface="Segoe UI" panose="020B0502040204020203" pitchFamily="34" charset="0"/>
              </a:rPr>
              <a:t>- Được hỗ trợ bởi các nghiên cứu ở Mỹ, Anh, Canada, Ba Lan</a:t>
            </a:r>
          </a:p>
          <a:p>
            <a:pPr marL="171450" indent="-171450">
              <a:buFont typeface="Arial" panose="020B0604020202020204" pitchFamily="34" charset="0"/>
              <a:buChar char="•"/>
            </a:pPr>
            <a:r>
              <a:rPr lang="vi-VN" sz="1600" dirty="0" smtClean="0">
                <a:solidFill>
                  <a:srgbClr val="000000"/>
                </a:solidFill>
                <a:latin typeface="Segoe UI" panose="020B0502040204020203" pitchFamily="34" charset="0"/>
                <a:cs typeface="Segoe UI" panose="020B0502040204020203" pitchFamily="34" charset="0"/>
              </a:rPr>
              <a:t>Thiếu bằng chứng mạnh mẽ / kết luận về tính hiệu quả của việc hỗ trợ cai thuốc lá</a:t>
            </a:r>
            <a:endParaRPr lang="en-SG" sz="1600" dirty="0">
              <a:solidFill>
                <a:srgbClr val="000000"/>
              </a:solidFill>
              <a:latin typeface="Segoe UI" panose="020B0502040204020203" pitchFamily="34" charset="0"/>
              <a:cs typeface="Segoe UI" panose="020B0502040204020203" pitchFamily="34" charset="0"/>
            </a:endParaRPr>
          </a:p>
        </p:txBody>
      </p:sp>
      <p:sp>
        <p:nvSpPr>
          <p:cNvPr id="12" name="Rounded Rectangle 11"/>
          <p:cNvSpPr/>
          <p:nvPr/>
        </p:nvSpPr>
        <p:spPr>
          <a:xfrm>
            <a:off x="173873" y="6091642"/>
            <a:ext cx="8811303" cy="61395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vi-VN" sz="1600" dirty="0" smtClean="0">
                <a:solidFill>
                  <a:srgbClr val="000000"/>
                </a:solidFill>
                <a:latin typeface="Segoe UI" panose="020B0502040204020203" pitchFamily="34" charset="0"/>
                <a:cs typeface="Segoe UI" panose="020B0502040204020203" pitchFamily="34" charset="0"/>
              </a:rPr>
              <a:t>Các sản phẩm </a:t>
            </a:r>
            <a:r>
              <a:rPr lang="en-US" sz="1600" dirty="0" err="1" smtClean="0">
                <a:solidFill>
                  <a:srgbClr val="000000"/>
                </a:solidFill>
                <a:latin typeface="Segoe UI" panose="020B0502040204020203" pitchFamily="34" charset="0"/>
                <a:cs typeface="Segoe UI" panose="020B0502040204020203" pitchFamily="34" charset="0"/>
              </a:rPr>
              <a:t>thuốc</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lá</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điện</a:t>
            </a:r>
            <a:r>
              <a:rPr lang="en-US" sz="1600" dirty="0" smtClean="0">
                <a:solidFill>
                  <a:srgbClr val="000000"/>
                </a:solidFill>
                <a:latin typeface="Segoe UI" panose="020B0502040204020203" pitchFamily="34" charset="0"/>
                <a:cs typeface="Segoe UI" panose="020B0502040204020203" pitchFamily="34" charset="0"/>
              </a:rPr>
              <a:t> </a:t>
            </a:r>
            <a:r>
              <a:rPr lang="en-US" sz="1600" dirty="0" err="1" smtClean="0">
                <a:solidFill>
                  <a:srgbClr val="000000"/>
                </a:solidFill>
                <a:latin typeface="Segoe UI" panose="020B0502040204020203" pitchFamily="34" charset="0"/>
                <a:cs typeface="Segoe UI" panose="020B0502040204020203" pitchFamily="34" charset="0"/>
              </a:rPr>
              <a:t>tử</a:t>
            </a:r>
            <a:r>
              <a:rPr lang="en-US" sz="1600" dirty="0" smtClean="0">
                <a:solidFill>
                  <a:srgbClr val="000000"/>
                </a:solidFill>
                <a:latin typeface="Segoe UI" panose="020B0502040204020203" pitchFamily="34" charset="0"/>
                <a:cs typeface="Segoe UI" panose="020B0502040204020203" pitchFamily="34" charset="0"/>
              </a:rPr>
              <a:t> (</a:t>
            </a:r>
            <a:r>
              <a:rPr lang="vi-VN" sz="1600" dirty="0" smtClean="0">
                <a:solidFill>
                  <a:srgbClr val="000000"/>
                </a:solidFill>
                <a:latin typeface="Segoe UI" panose="020B0502040204020203" pitchFamily="34" charset="0"/>
                <a:cs typeface="Segoe UI" panose="020B0502040204020203" pitchFamily="34" charset="0"/>
              </a:rPr>
              <a:t>ENDS</a:t>
            </a:r>
            <a:r>
              <a:rPr lang="en-US" sz="1600" dirty="0" smtClean="0">
                <a:solidFill>
                  <a:srgbClr val="000000"/>
                </a:solidFill>
                <a:latin typeface="Segoe UI" panose="020B0502040204020203" pitchFamily="34" charset="0"/>
                <a:cs typeface="Segoe UI" panose="020B0502040204020203" pitchFamily="34" charset="0"/>
              </a:rPr>
              <a:t>)</a:t>
            </a:r>
            <a:r>
              <a:rPr lang="vi-VN" sz="1600" dirty="0" smtClean="0">
                <a:solidFill>
                  <a:srgbClr val="000000"/>
                </a:solidFill>
                <a:latin typeface="Segoe UI" panose="020B0502040204020203" pitchFamily="34" charset="0"/>
                <a:cs typeface="Segoe UI" panose="020B0502040204020203" pitchFamily="34" charset="0"/>
              </a:rPr>
              <a:t> cụ thể có thể được đăng ký như một sản phẩm cai thuốc lá, nếu có đủ bằng chứng.</a:t>
            </a:r>
            <a:endParaRPr lang="en-SG" sz="1600" dirty="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xmlns="" val="359567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pb"/>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82390" y="6165304"/>
            <a:ext cx="1066800" cy="560387"/>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Rectangle 16"/>
          <p:cNvSpPr/>
          <p:nvPr/>
        </p:nvSpPr>
        <p:spPr>
          <a:xfrm>
            <a:off x="0" y="0"/>
            <a:ext cx="9144000" cy="1115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itle 1"/>
          <p:cNvSpPr txBox="1">
            <a:spLocks/>
          </p:cNvSpPr>
          <p:nvPr/>
        </p:nvSpPr>
        <p:spPr>
          <a:xfrm>
            <a:off x="179512" y="-27384"/>
            <a:ext cx="8507288" cy="1143000"/>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defRPr/>
            </a:pPr>
            <a:r>
              <a:rPr kumimoji="0" lang="en-GB" sz="4000" b="1" i="0" u="none" strike="noStrike" kern="1200" cap="none" spc="0" normalizeH="0" baseline="0" noProof="0" dirty="0">
                <a:ln>
                  <a:noFill/>
                </a:ln>
                <a:solidFill>
                  <a:prstClr val="black"/>
                </a:solidFill>
                <a:effectLst/>
                <a:uLnTx/>
                <a:uFillTx/>
                <a:latin typeface="Calibri"/>
                <a:ea typeface="+mj-ea"/>
                <a:cs typeface="+mj-cs"/>
              </a:rPr>
              <a:t> </a:t>
            </a:r>
            <a:r>
              <a:rPr lang="vi-VN" sz="4000" b="1" dirty="0" smtClean="0">
                <a:solidFill>
                  <a:prstClr val="black"/>
                </a:solidFill>
                <a:latin typeface="Calibri"/>
              </a:rPr>
              <a:t>Việc </a:t>
            </a:r>
            <a:r>
              <a:rPr lang="en-US" sz="4000" b="1" dirty="0" err="1" smtClean="0">
                <a:solidFill>
                  <a:prstClr val="black"/>
                </a:solidFill>
                <a:latin typeface="Calibri"/>
              </a:rPr>
              <a:t>cấm</a:t>
            </a:r>
            <a:r>
              <a:rPr lang="en-US" sz="4000" b="1" dirty="0" smtClean="0">
                <a:solidFill>
                  <a:prstClr val="black"/>
                </a:solidFill>
                <a:latin typeface="Calibri"/>
              </a:rPr>
              <a:t> </a:t>
            </a:r>
            <a:r>
              <a:rPr lang="vi-VN" sz="4000" b="1" dirty="0" smtClean="0">
                <a:solidFill>
                  <a:prstClr val="black"/>
                </a:solidFill>
                <a:latin typeface="Calibri"/>
              </a:rPr>
              <a:t>các sản phẩm thuốc lá điện tử ENDS là một phần trong </a:t>
            </a:r>
            <a:r>
              <a:rPr lang="en-US" sz="4000" b="1" dirty="0" err="1" smtClean="0">
                <a:solidFill>
                  <a:prstClr val="black"/>
                </a:solidFill>
                <a:latin typeface="Calibri"/>
              </a:rPr>
              <a:t>quan</a:t>
            </a:r>
            <a:r>
              <a:rPr lang="en-US" sz="4000" b="1" dirty="0" smtClean="0">
                <a:solidFill>
                  <a:prstClr val="black"/>
                </a:solidFill>
                <a:latin typeface="Calibri"/>
              </a:rPr>
              <a:t> </a:t>
            </a:r>
            <a:r>
              <a:rPr lang="en-US" sz="4000" b="1" dirty="0" err="1" smtClean="0">
                <a:solidFill>
                  <a:prstClr val="black"/>
                </a:solidFill>
                <a:latin typeface="Calibri"/>
              </a:rPr>
              <a:t>điểm</a:t>
            </a:r>
            <a:r>
              <a:rPr lang="en-US" sz="4000" b="1" dirty="0" smtClean="0">
                <a:solidFill>
                  <a:prstClr val="black"/>
                </a:solidFill>
                <a:latin typeface="Calibri"/>
              </a:rPr>
              <a:t> </a:t>
            </a:r>
            <a:r>
              <a:rPr lang="vi-VN" sz="4000" b="1" dirty="0" smtClean="0">
                <a:solidFill>
                  <a:prstClr val="black"/>
                </a:solidFill>
                <a:latin typeface="Calibri"/>
              </a:rPr>
              <a:t>chính sách dài hạn và </a:t>
            </a:r>
            <a:r>
              <a:rPr lang="en-US" sz="4000" b="1" dirty="0" err="1" smtClean="0">
                <a:solidFill>
                  <a:prstClr val="black"/>
                </a:solidFill>
                <a:latin typeface="Calibri"/>
              </a:rPr>
              <a:t>nhất</a:t>
            </a:r>
            <a:r>
              <a:rPr lang="en-US" sz="4000" b="1" dirty="0" smtClean="0">
                <a:solidFill>
                  <a:prstClr val="black"/>
                </a:solidFill>
                <a:latin typeface="Calibri"/>
              </a:rPr>
              <a:t> </a:t>
            </a:r>
            <a:r>
              <a:rPr lang="en-US" sz="4000" b="1" dirty="0" err="1" smtClean="0">
                <a:solidFill>
                  <a:prstClr val="black"/>
                </a:solidFill>
                <a:latin typeface="Calibri"/>
              </a:rPr>
              <a:t>quán</a:t>
            </a:r>
            <a:r>
              <a:rPr lang="en-US" sz="4000" b="1" dirty="0" smtClean="0">
                <a:solidFill>
                  <a:prstClr val="black"/>
                </a:solidFill>
                <a:latin typeface="Calibri"/>
              </a:rPr>
              <a:t> </a:t>
            </a:r>
            <a:r>
              <a:rPr lang="en-US" sz="4000" b="1" dirty="0" err="1" smtClean="0">
                <a:solidFill>
                  <a:prstClr val="black"/>
                </a:solidFill>
                <a:latin typeface="Calibri"/>
              </a:rPr>
              <a:t>để</a:t>
            </a:r>
            <a:r>
              <a:rPr lang="en-US" sz="4000" b="1" dirty="0" smtClean="0">
                <a:solidFill>
                  <a:prstClr val="black"/>
                </a:solidFill>
                <a:latin typeface="Calibri"/>
              </a:rPr>
              <a:t> </a:t>
            </a:r>
            <a:r>
              <a:rPr lang="vi-VN" sz="4000" b="1" dirty="0" smtClean="0">
                <a:solidFill>
                  <a:prstClr val="black"/>
                </a:solidFill>
                <a:latin typeface="Calibri"/>
              </a:rPr>
              <a:t>chống lại sự phát triển</a:t>
            </a:r>
            <a:r>
              <a:rPr lang="en-US" sz="4000" b="1" dirty="0" smtClean="0">
                <a:solidFill>
                  <a:prstClr val="black"/>
                </a:solidFill>
                <a:latin typeface="Calibri"/>
              </a:rPr>
              <a:t> </a:t>
            </a:r>
            <a:r>
              <a:rPr lang="en-GB" sz="4000" b="1" dirty="0" err="1" smtClean="0">
                <a:solidFill>
                  <a:prstClr val="black"/>
                </a:solidFill>
                <a:latin typeface="Calibri"/>
              </a:rPr>
              <a:t>của</a:t>
            </a:r>
            <a:r>
              <a:rPr lang="en-GB" sz="4000" b="1" dirty="0" smtClean="0">
                <a:solidFill>
                  <a:prstClr val="black"/>
                </a:solidFill>
                <a:latin typeface="Calibri"/>
              </a:rPr>
              <a:t> </a:t>
            </a:r>
            <a:r>
              <a:rPr lang="en-GB" sz="4000" b="1" dirty="0" err="1" smtClean="0">
                <a:solidFill>
                  <a:prstClr val="black"/>
                </a:solidFill>
                <a:latin typeface="Calibri"/>
              </a:rPr>
              <a:t>sản</a:t>
            </a:r>
            <a:r>
              <a:rPr lang="en-GB" sz="4000" b="1" dirty="0" smtClean="0">
                <a:solidFill>
                  <a:prstClr val="black"/>
                </a:solidFill>
                <a:latin typeface="Calibri"/>
              </a:rPr>
              <a:t> </a:t>
            </a:r>
            <a:r>
              <a:rPr lang="en-GB" sz="4000" b="1" dirty="0" err="1" smtClean="0">
                <a:solidFill>
                  <a:prstClr val="black"/>
                </a:solidFill>
                <a:latin typeface="Calibri"/>
              </a:rPr>
              <a:t>phẩm</a:t>
            </a:r>
            <a:r>
              <a:rPr lang="en-GB" sz="4000" b="1" dirty="0" smtClean="0">
                <a:solidFill>
                  <a:prstClr val="black"/>
                </a:solidFill>
                <a:latin typeface="Calibri"/>
              </a:rPr>
              <a:t> </a:t>
            </a:r>
            <a:r>
              <a:rPr lang="en-GB" sz="4000" b="1" dirty="0" err="1" smtClean="0">
                <a:solidFill>
                  <a:prstClr val="black"/>
                </a:solidFill>
                <a:latin typeface="Calibri"/>
              </a:rPr>
              <a:t>này</a:t>
            </a:r>
            <a:r>
              <a:rPr lang="en-GB" sz="4000" b="1" dirty="0" smtClean="0">
                <a:solidFill>
                  <a:prstClr val="black"/>
                </a:solidFill>
                <a:latin typeface="Calibri"/>
              </a:rPr>
              <a:t> </a:t>
            </a:r>
            <a:r>
              <a:rPr lang="en-GB" sz="4000" b="1" dirty="0" err="1" smtClean="0">
                <a:solidFill>
                  <a:prstClr val="black"/>
                </a:solidFill>
                <a:latin typeface="Calibri"/>
              </a:rPr>
              <a:t>trong</a:t>
            </a:r>
            <a:r>
              <a:rPr lang="en-GB" sz="4000" b="1" dirty="0" smtClean="0">
                <a:solidFill>
                  <a:prstClr val="black"/>
                </a:solidFill>
                <a:latin typeface="Calibri"/>
              </a:rPr>
              <a:t> </a:t>
            </a:r>
            <a:r>
              <a:rPr lang="vi-VN" sz="4000" b="1" dirty="0" smtClean="0">
                <a:solidFill>
                  <a:prstClr val="black"/>
                </a:solidFill>
                <a:latin typeface="Calibri"/>
              </a:rPr>
              <a:t>tương lai</a:t>
            </a:r>
            <a:endParaRPr lang="en-GB" sz="3600" b="1" dirty="0"/>
          </a:p>
        </p:txBody>
      </p:sp>
      <p:grpSp>
        <p:nvGrpSpPr>
          <p:cNvPr id="2" name="Group 1"/>
          <p:cNvGrpSpPr/>
          <p:nvPr/>
        </p:nvGrpSpPr>
        <p:grpSpPr>
          <a:xfrm>
            <a:off x="179512" y="2272724"/>
            <a:ext cx="8827033" cy="4373531"/>
            <a:chOff x="179512" y="1573665"/>
            <a:chExt cx="8827033" cy="4373531"/>
          </a:xfrm>
        </p:grpSpPr>
        <p:cxnSp>
          <p:nvCxnSpPr>
            <p:cNvPr id="28" name="Straight Arrow Connector 27"/>
            <p:cNvCxnSpPr/>
            <p:nvPr/>
          </p:nvCxnSpPr>
          <p:spPr>
            <a:xfrm>
              <a:off x="7783808" y="2348880"/>
              <a:ext cx="64182" cy="2160240"/>
            </a:xfrm>
            <a:prstGeom prst="straightConnector1">
              <a:avLst/>
            </a:prstGeom>
            <a:ln w="254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796136" y="2348880"/>
              <a:ext cx="0" cy="2063775"/>
            </a:xfrm>
            <a:prstGeom prst="straightConnector1">
              <a:avLst/>
            </a:prstGeom>
            <a:ln w="254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3502012" y="2348880"/>
              <a:ext cx="1" cy="2160240"/>
            </a:xfrm>
            <a:prstGeom prst="straightConnector1">
              <a:avLst/>
            </a:prstGeom>
            <a:ln w="254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a:off x="1158822" y="2348880"/>
              <a:ext cx="0" cy="2160240"/>
            </a:xfrm>
            <a:prstGeom prst="straightConnector1">
              <a:avLst/>
            </a:prstGeom>
            <a:ln w="254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29857" y="2733954"/>
              <a:ext cx="1776688" cy="1213257"/>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22018" y="2929878"/>
              <a:ext cx="2049942" cy="1255189"/>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411760" y="2759040"/>
              <a:ext cx="2460503" cy="1255189"/>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919497" y="2733956"/>
              <a:ext cx="2172783" cy="1298500"/>
            </a:xfrm>
            <a:prstGeom prst="rect">
              <a:avLst/>
            </a:prstGeom>
          </p:spPr>
        </p:pic>
        <p:cxnSp>
          <p:nvCxnSpPr>
            <p:cNvPr id="11" name="Straight Arrow Connector 10"/>
            <p:cNvCxnSpPr/>
            <p:nvPr/>
          </p:nvCxnSpPr>
          <p:spPr>
            <a:xfrm>
              <a:off x="179513" y="1734195"/>
              <a:ext cx="8476933" cy="0"/>
            </a:xfrm>
            <a:prstGeom prst="straightConnector1">
              <a:avLst/>
            </a:prstGeom>
            <a:ln>
              <a:solidFill>
                <a:srgbClr val="76717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383099" y="1616624"/>
              <a:ext cx="243405" cy="235138"/>
            </a:xfrm>
            <a:prstGeom prst="ellipse">
              <a:avLst/>
            </a:prstGeom>
            <a:solidFill>
              <a:schemeClr val="accent2">
                <a:lumMod val="40000"/>
                <a:lumOff val="6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13" name="TextBox 12"/>
            <p:cNvSpPr txBox="1"/>
            <p:nvPr/>
          </p:nvSpPr>
          <p:spPr>
            <a:xfrm>
              <a:off x="4743884" y="1886448"/>
              <a:ext cx="164444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2016</a:t>
              </a:r>
            </a:p>
          </p:txBody>
        </p:sp>
        <p:sp>
          <p:nvSpPr>
            <p:cNvPr id="14" name="TextBox 13"/>
            <p:cNvSpPr txBox="1"/>
            <p:nvPr/>
          </p:nvSpPr>
          <p:spPr>
            <a:xfrm>
              <a:off x="6731494" y="1893813"/>
              <a:ext cx="223299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1400" b="1" noProof="0" dirty="0">
                  <a:solidFill>
                    <a:prstClr val="black"/>
                  </a:solidFill>
                  <a:latin typeface="Segoe UI" panose="020B0502040204020203" pitchFamily="34" charset="0"/>
                  <a:cs typeface="Segoe UI" panose="020B0502040204020203" pitchFamily="34" charset="0"/>
                </a:rPr>
                <a:t>2018</a:t>
              </a:r>
              <a:endParaRPr kumimoji="0" lang="en-SG" sz="14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sp>
          <p:nvSpPr>
            <p:cNvPr id="15" name="Oval 14"/>
            <p:cNvSpPr/>
            <p:nvPr/>
          </p:nvSpPr>
          <p:spPr>
            <a:xfrm>
              <a:off x="3258608" y="1613097"/>
              <a:ext cx="243405" cy="235138"/>
            </a:xfrm>
            <a:prstGeom prst="ellipse">
              <a:avLst/>
            </a:prstGeom>
            <a:solidFill>
              <a:schemeClr val="accent2">
                <a:lumMod val="40000"/>
                <a:lumOff val="6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16" name="TextBox 15"/>
            <p:cNvSpPr txBox="1"/>
            <p:nvPr/>
          </p:nvSpPr>
          <p:spPr>
            <a:xfrm>
              <a:off x="2679789" y="1903682"/>
              <a:ext cx="164444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2015</a:t>
              </a:r>
            </a:p>
          </p:txBody>
        </p:sp>
        <p:sp>
          <p:nvSpPr>
            <p:cNvPr id="19" name="TextBox 18"/>
            <p:cNvSpPr txBox="1"/>
            <p:nvPr/>
          </p:nvSpPr>
          <p:spPr>
            <a:xfrm>
              <a:off x="527321" y="1875967"/>
              <a:ext cx="144690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1400" b="1" noProof="0" dirty="0">
                  <a:solidFill>
                    <a:prstClr val="black"/>
                  </a:solidFill>
                  <a:latin typeface="Segoe UI" panose="020B0502040204020203" pitchFamily="34" charset="0"/>
                  <a:cs typeface="Segoe UI" panose="020B0502040204020203" pitchFamily="34" charset="0"/>
                </a:rPr>
                <a:t>1993</a:t>
              </a:r>
              <a:endParaRPr kumimoji="0" lang="en-SG" sz="14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sp>
          <p:nvSpPr>
            <p:cNvPr id="25" name="Oval 24"/>
            <p:cNvSpPr/>
            <p:nvPr/>
          </p:nvSpPr>
          <p:spPr>
            <a:xfrm>
              <a:off x="7726288" y="1609201"/>
              <a:ext cx="243405" cy="235138"/>
            </a:xfrm>
            <a:prstGeom prst="ellipse">
              <a:avLst/>
            </a:prstGeom>
            <a:solidFill>
              <a:schemeClr val="accent2">
                <a:lumMod val="40000"/>
                <a:lumOff val="6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27" name="Oval 26"/>
            <p:cNvSpPr/>
            <p:nvPr/>
          </p:nvSpPr>
          <p:spPr>
            <a:xfrm>
              <a:off x="1158822" y="1573665"/>
              <a:ext cx="243405" cy="235138"/>
            </a:xfrm>
            <a:prstGeom prst="ellipse">
              <a:avLst/>
            </a:prstGeom>
            <a:solidFill>
              <a:schemeClr val="accent2">
                <a:lumMod val="40000"/>
                <a:lumOff val="6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5" name="Rounded Rectangle 4"/>
            <p:cNvSpPr/>
            <p:nvPr/>
          </p:nvSpPr>
          <p:spPr>
            <a:xfrm>
              <a:off x="179512" y="4571178"/>
              <a:ext cx="2028455" cy="136815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dirty="0" smtClean="0"/>
                <a:t>Năm 1993 theo Đạo luật Thuốc lá - ENDS bị cấm </a:t>
              </a:r>
              <a:r>
                <a:rPr lang="en-US" sz="1400" dirty="0" err="1" smtClean="0"/>
                <a:t>như</a:t>
              </a:r>
              <a:r>
                <a:rPr lang="en-US" sz="1400" dirty="0" smtClean="0"/>
                <a:t> </a:t>
              </a:r>
              <a:r>
                <a:rPr lang="vi-VN" sz="1400" dirty="0" smtClean="0"/>
                <a:t>là sản phẩm</a:t>
              </a:r>
              <a:r>
                <a:rPr lang="en-US" sz="1400" dirty="0" smtClean="0"/>
                <a:t> </a:t>
              </a:r>
              <a:r>
                <a:rPr lang="en-US" sz="1400" dirty="0" err="1" smtClean="0">
                  <a:latin typeface="Arial" pitchFamily="34" charset="0"/>
                  <a:cs typeface="Arial" pitchFamily="34" charset="0"/>
                </a:rPr>
                <a:t>giống</a:t>
              </a:r>
              <a:r>
                <a:rPr lang="vi-VN" sz="1400" dirty="0" smtClean="0"/>
                <a:t> thuốc lá</a:t>
              </a:r>
              <a:endParaRPr lang="en-SG" sz="1400" dirty="0"/>
            </a:p>
          </p:txBody>
        </p:sp>
        <p:sp>
          <p:nvSpPr>
            <p:cNvPr id="31" name="Rounded Rectangle 30"/>
            <p:cNvSpPr/>
            <p:nvPr/>
          </p:nvSpPr>
          <p:spPr>
            <a:xfrm>
              <a:off x="2543545" y="4579044"/>
              <a:ext cx="2028455" cy="136815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dirty="0" smtClean="0"/>
                <a:t>Vào năm 2015, theo Quy định của Đạo luật về Thuốc lá, đặc biệt cấm </a:t>
              </a:r>
              <a:r>
                <a:rPr lang="vi-VN" sz="1400" b="1" dirty="0" smtClean="0"/>
                <a:t>các hộp dung dịch nicotine của ENDS</a:t>
              </a:r>
              <a:r>
                <a:rPr lang="en-US" sz="1400" b="1" dirty="0" smtClean="0"/>
                <a:t> .</a:t>
              </a:r>
              <a:endParaRPr lang="en-SG" sz="1400" b="1" dirty="0"/>
            </a:p>
          </p:txBody>
        </p:sp>
        <p:sp>
          <p:nvSpPr>
            <p:cNvPr id="32" name="Rounded Rectangle 31"/>
            <p:cNvSpPr/>
            <p:nvPr/>
          </p:nvSpPr>
          <p:spPr>
            <a:xfrm>
              <a:off x="6955465" y="4536280"/>
              <a:ext cx="2028455" cy="136815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smtClean="0"/>
                <a:t>Năm 2018, Đạo luật Thuốc lá đã được sửa đổi để </a:t>
              </a:r>
              <a:r>
                <a:rPr lang="vi-VN" sz="1400" b="1" smtClean="0"/>
                <a:t>cấm mua, sử dụng và sở hữu ENDS</a:t>
              </a:r>
              <a:endParaRPr lang="en-SG" sz="1400" b="1" dirty="0"/>
            </a:p>
          </p:txBody>
        </p:sp>
        <p:sp>
          <p:nvSpPr>
            <p:cNvPr id="33" name="Rounded Rectangle 32"/>
            <p:cNvSpPr/>
            <p:nvPr/>
          </p:nvSpPr>
          <p:spPr>
            <a:xfrm>
              <a:off x="4781908" y="4536280"/>
              <a:ext cx="2028455" cy="136815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dirty="0" smtClean="0"/>
                <a:t>Định nghĩa </a:t>
              </a:r>
              <a:r>
                <a:rPr lang="en-US" sz="1400" dirty="0" err="1" smtClean="0">
                  <a:latin typeface="Arial" pitchFamily="34" charset="0"/>
                  <a:cs typeface="Arial" pitchFamily="34" charset="0"/>
                </a:rPr>
                <a:t>giống</a:t>
              </a:r>
              <a:r>
                <a:rPr lang="en-US" sz="1400" dirty="0" smtClean="0"/>
                <a:t> </a:t>
              </a:r>
              <a:r>
                <a:rPr lang="vi-VN" sz="1400" dirty="0" smtClean="0"/>
                <a:t>thuốc lá được sửa đổi </a:t>
              </a:r>
              <a:r>
                <a:rPr lang="en-US" sz="1400" dirty="0" err="1" smtClean="0"/>
                <a:t>để</a:t>
              </a:r>
              <a:r>
                <a:rPr lang="en-US" sz="1400" dirty="0" smtClean="0"/>
                <a:t> </a:t>
              </a:r>
              <a:r>
                <a:rPr lang="en-US" sz="1400" dirty="0" err="1" smtClean="0"/>
                <a:t>có</a:t>
              </a:r>
              <a:r>
                <a:rPr lang="vi-VN" sz="1400" dirty="0" smtClean="0"/>
                <a:t> định nghĩa</a:t>
              </a:r>
              <a:r>
                <a:rPr lang="en-US" sz="1400" dirty="0" smtClean="0"/>
                <a:t> </a:t>
              </a:r>
              <a:r>
                <a:rPr lang="en-US" sz="1400" dirty="0" err="1" smtClean="0"/>
                <a:t>như</a:t>
              </a:r>
              <a:r>
                <a:rPr lang="vi-VN" sz="1400" dirty="0" smtClean="0"/>
                <a:t> hiện tại</a:t>
              </a:r>
              <a:endParaRPr lang="en-SG" sz="1400" dirty="0"/>
            </a:p>
          </p:txBody>
        </p:sp>
      </p:grpSp>
      <p:sp>
        <p:nvSpPr>
          <p:cNvPr id="4" name="Rectangle 3"/>
          <p:cNvSpPr/>
          <p:nvPr/>
        </p:nvSpPr>
        <p:spPr>
          <a:xfrm>
            <a:off x="1721792" y="1034389"/>
            <a:ext cx="5508065" cy="1203160"/>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vi-VN" sz="1400" b="1" dirty="0" smtClean="0">
                <a:latin typeface="Segoe UI" panose="020B0502040204020203" pitchFamily="34" charset="0"/>
                <a:cs typeface="Segoe UI" panose="020B0502040204020203" pitchFamily="34" charset="0"/>
              </a:rPr>
              <a:t>Định nghĩa hiện tại:</a:t>
            </a:r>
          </a:p>
          <a:p>
            <a:r>
              <a:rPr lang="vi-VN" sz="1400" b="1" dirty="0" smtClean="0">
                <a:latin typeface="Segoe UI" panose="020B0502040204020203" pitchFamily="34" charset="0"/>
                <a:cs typeface="Segoe UI" panose="020B0502040204020203" pitchFamily="34" charset="0"/>
              </a:rPr>
              <a:t>(a) giống với sản phẩm thuốc lá;</a:t>
            </a:r>
          </a:p>
          <a:p>
            <a:r>
              <a:rPr lang="vi-VN" sz="1400" b="1" dirty="0" smtClean="0">
                <a:latin typeface="Segoe UI" panose="020B0502040204020203" pitchFamily="34" charset="0"/>
                <a:cs typeface="Segoe UI" panose="020B0502040204020203" pitchFamily="34" charset="0"/>
              </a:rPr>
              <a:t>(b) có </a:t>
            </a:r>
            <a:r>
              <a:rPr lang="en-US" sz="1400" b="1" dirty="0" err="1" smtClean="0">
                <a:latin typeface="Segoe UI" panose="020B0502040204020203" pitchFamily="34" charset="0"/>
                <a:cs typeface="Segoe UI" panose="020B0502040204020203" pitchFamily="34" charset="0"/>
              </a:rPr>
              <a:t>thể</a:t>
            </a:r>
            <a:r>
              <a:rPr lang="en-US" sz="1400" b="1" dirty="0" smtClean="0">
                <a:latin typeface="Segoe UI" panose="020B0502040204020203" pitchFamily="34" charset="0"/>
                <a:cs typeface="Segoe UI" panose="020B0502040204020203" pitchFamily="34" charset="0"/>
              </a:rPr>
              <a:t> </a:t>
            </a:r>
            <a:r>
              <a:rPr lang="vi-VN" sz="1400" b="1" dirty="0" smtClean="0">
                <a:latin typeface="Segoe UI" panose="020B0502040204020203" pitchFamily="34" charset="0"/>
                <a:cs typeface="Segoe UI" panose="020B0502040204020203" pitchFamily="34" charset="0"/>
              </a:rPr>
              <a:t>hút </a:t>
            </a:r>
            <a:r>
              <a:rPr lang="en-US" sz="1400" b="1" dirty="0" err="1" smtClean="0">
                <a:latin typeface="Segoe UI" panose="020B0502040204020203" pitchFamily="34" charset="0"/>
                <a:cs typeface="Segoe UI" panose="020B0502040204020203" pitchFamily="34" charset="0"/>
              </a:rPr>
              <a:t>được</a:t>
            </a:r>
            <a:r>
              <a:rPr lang="vi-VN" sz="1400" b="1" dirty="0" smtClean="0">
                <a:latin typeface="Segoe UI" panose="020B0502040204020203" pitchFamily="34" charset="0"/>
                <a:cs typeface="Segoe UI" panose="020B0502040204020203" pitchFamily="34" charset="0"/>
              </a:rPr>
              <a:t>;</a:t>
            </a:r>
          </a:p>
          <a:p>
            <a:r>
              <a:rPr lang="vi-VN" sz="1400" b="1" dirty="0" smtClean="0">
                <a:latin typeface="Segoe UI" panose="020B0502040204020203" pitchFamily="34" charset="0"/>
                <a:cs typeface="Segoe UI" panose="020B0502040204020203" pitchFamily="34" charset="0"/>
              </a:rPr>
              <a:t>(c) </a:t>
            </a:r>
            <a:r>
              <a:rPr lang="en-US" sz="1400" b="1" dirty="0" smtClean="0">
                <a:latin typeface="Segoe UI" panose="020B0502040204020203" pitchFamily="34" charset="0"/>
                <a:cs typeface="Segoe UI" panose="020B0502040204020203" pitchFamily="34" charset="0"/>
              </a:rPr>
              <a:t>…</a:t>
            </a:r>
            <a:r>
              <a:rPr lang="vi-VN" sz="1400" b="1" dirty="0" smtClean="0">
                <a:latin typeface="Segoe UI" panose="020B0502040204020203" pitchFamily="34" charset="0"/>
                <a:cs typeface="Segoe UI" panose="020B0502040204020203" pitchFamily="34" charset="0"/>
              </a:rPr>
              <a:t>bắt chước hành động hút thuốc; hoặc là</a:t>
            </a:r>
          </a:p>
          <a:p>
            <a:r>
              <a:rPr lang="vi-VN" sz="1400" b="1" dirty="0" smtClean="0">
                <a:latin typeface="Segoe UI" panose="020B0502040204020203" pitchFamily="34" charset="0"/>
                <a:cs typeface="Segoe UI" panose="020B0502040204020203" pitchFamily="34" charset="0"/>
              </a:rPr>
              <a:t>(d) bao bì giống với sản phẩm thuốc lá</a:t>
            </a:r>
            <a:endParaRPr lang="en-US" b="1" dirty="0">
              <a:latin typeface="Segoe UI" panose="020B0502040204020203" pitchFamily="34" charset="0"/>
              <a:cs typeface="Segoe UI" panose="020B0502040204020203" pitchFamily="34" charset="0"/>
            </a:endParaRPr>
          </a:p>
          <a:p>
            <a:pPr algn="ctr"/>
            <a:endParaRPr lang="en-SG" dirty="0"/>
          </a:p>
        </p:txBody>
      </p:sp>
    </p:spTree>
    <p:extLst>
      <p:ext uri="{BB962C8B-B14F-4D97-AF65-F5344CB8AC3E}">
        <p14:creationId xmlns:p14="http://schemas.microsoft.com/office/powerpoint/2010/main" xmlns="" val="1496339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5250" y="415125"/>
            <a:ext cx="8591550" cy="1143000"/>
          </a:xfrm>
        </p:spPr>
        <p:txBody>
          <a:bodyPr>
            <a:noAutofit/>
          </a:bodyPr>
          <a:lstStyle/>
          <a:p>
            <a:r>
              <a:rPr lang="en-US" b="1" smtClean="0">
                <a:solidFill>
                  <a:srgbClr val="C00000"/>
                </a:solidFill>
                <a:latin typeface="Segoe UI" panose="020B0502040204020203" pitchFamily="34" charset="0"/>
                <a:cs typeface="Segoe UI" panose="020B0502040204020203" pitchFamily="34" charset="0"/>
              </a:rPr>
              <a:t>Phương pháp</a:t>
            </a:r>
            <a:r>
              <a:rPr lang="vi-VN" b="1" smtClean="0">
                <a:solidFill>
                  <a:srgbClr val="C00000"/>
                </a:solidFill>
                <a:latin typeface="Segoe UI" panose="020B0502040204020203" pitchFamily="34" charset="0"/>
                <a:cs typeface="Segoe UI" panose="020B0502040204020203" pitchFamily="34" charset="0"/>
              </a:rPr>
              <a:t> tiếp cận để </a:t>
            </a:r>
            <a:r>
              <a:rPr lang="en-US" b="1" smtClean="0">
                <a:solidFill>
                  <a:srgbClr val="C00000"/>
                </a:solidFill>
                <a:latin typeface="Segoe UI" panose="020B0502040204020203" pitchFamily="34" charset="0"/>
                <a:cs typeface="Segoe UI" panose="020B0502040204020203" pitchFamily="34" charset="0"/>
              </a:rPr>
              <a:t/>
            </a:r>
            <a:br>
              <a:rPr lang="en-US" b="1" smtClean="0">
                <a:solidFill>
                  <a:srgbClr val="C00000"/>
                </a:solidFill>
                <a:latin typeface="Segoe UI" panose="020B0502040204020203" pitchFamily="34" charset="0"/>
                <a:cs typeface="Segoe UI" panose="020B0502040204020203" pitchFamily="34" charset="0"/>
              </a:rPr>
            </a:br>
            <a:r>
              <a:rPr lang="vi-VN" b="1" smtClean="0">
                <a:solidFill>
                  <a:srgbClr val="C00000"/>
                </a:solidFill>
                <a:latin typeface="Segoe UI" panose="020B0502040204020203" pitchFamily="34" charset="0"/>
                <a:cs typeface="Segoe UI" panose="020B0502040204020203" pitchFamily="34" charset="0"/>
              </a:rPr>
              <a:t>kiểm soát</a:t>
            </a:r>
            <a:r>
              <a:rPr lang="en-US" b="1" smtClean="0">
                <a:solidFill>
                  <a:srgbClr val="C00000"/>
                </a:solidFill>
                <a:latin typeface="Segoe UI" panose="020B0502040204020203" pitchFamily="34" charset="0"/>
                <a:cs typeface="Segoe UI" panose="020B0502040204020203" pitchFamily="34" charset="0"/>
              </a:rPr>
              <a:t> ENDS</a:t>
            </a:r>
            <a:endParaRPr lang="en-GB" b="1" dirty="0">
              <a:solidFill>
                <a:srgbClr val="C00000"/>
              </a:solidFill>
              <a:latin typeface="Segoe UI" panose="020B0502040204020203" pitchFamily="34" charset="0"/>
              <a:cs typeface="Segoe UI" panose="020B0502040204020203" pitchFamily="34" charset="0"/>
            </a:endParaRPr>
          </a:p>
        </p:txBody>
      </p:sp>
      <p:sp>
        <p:nvSpPr>
          <p:cNvPr id="2" name="Content Placeholder 1"/>
          <p:cNvSpPr>
            <a:spLocks noGrp="1"/>
          </p:cNvSpPr>
          <p:nvPr>
            <p:ph idx="1"/>
          </p:nvPr>
        </p:nvSpPr>
        <p:spPr>
          <a:xfrm>
            <a:off x="457200" y="1916912"/>
            <a:ext cx="8229600" cy="4525963"/>
          </a:xfrm>
        </p:spPr>
        <p:txBody>
          <a:bodyPr>
            <a:noAutofit/>
          </a:bodyPr>
          <a:lstStyle/>
          <a:p>
            <a:pPr>
              <a:buFont typeface="Wingdings" pitchFamily="2" charset="2"/>
              <a:buChar char="§"/>
            </a:pPr>
            <a:r>
              <a:rPr lang="vi-VN" sz="2400" dirty="0" smtClean="0"/>
              <a:t>Giám sát và thực thi chống bán hàng trực tuyến thông qua các kênh truyền thông xã hội</a:t>
            </a:r>
          </a:p>
          <a:p>
            <a:pPr>
              <a:buNone/>
            </a:pPr>
            <a:endParaRPr lang="vi-VN" sz="2400" dirty="0" smtClean="0"/>
          </a:p>
          <a:p>
            <a:pPr>
              <a:buFont typeface="Wingdings" pitchFamily="2" charset="2"/>
              <a:buChar char="§"/>
            </a:pPr>
            <a:r>
              <a:rPr lang="vi-VN" sz="2400" dirty="0" smtClean="0"/>
              <a:t>Cảnh giác trong </a:t>
            </a:r>
            <a:r>
              <a:rPr lang="en-US" sz="2400" dirty="0" err="1" smtClean="0"/>
              <a:t>việc</a:t>
            </a:r>
            <a:r>
              <a:rPr lang="en-US" sz="2400" dirty="0" smtClean="0"/>
              <a:t> </a:t>
            </a:r>
            <a:r>
              <a:rPr lang="vi-VN" sz="2400" dirty="0" smtClean="0"/>
              <a:t>thực thi </a:t>
            </a:r>
            <a:r>
              <a:rPr lang="en-US" sz="2400" dirty="0" err="1" smtClean="0"/>
              <a:t>chống</a:t>
            </a:r>
            <a:r>
              <a:rPr lang="en-US" sz="2400" dirty="0" smtClean="0"/>
              <a:t> </a:t>
            </a:r>
            <a:r>
              <a:rPr lang="en-US" sz="2400" dirty="0" err="1" smtClean="0"/>
              <a:t>nhập</a:t>
            </a:r>
            <a:r>
              <a:rPr lang="en-US" sz="2400" dirty="0" smtClean="0"/>
              <a:t> </a:t>
            </a:r>
            <a:r>
              <a:rPr lang="en-US" sz="2400" dirty="0" err="1" smtClean="0"/>
              <a:t>khẩu</a:t>
            </a:r>
            <a:r>
              <a:rPr lang="en-US" sz="2400" dirty="0" smtClean="0"/>
              <a:t> ENDS qua </a:t>
            </a:r>
            <a:r>
              <a:rPr lang="en-US" sz="2400" dirty="0" err="1" smtClean="0"/>
              <a:t>biên</a:t>
            </a:r>
            <a:r>
              <a:rPr lang="en-US" sz="2400" dirty="0" smtClean="0"/>
              <a:t> </a:t>
            </a:r>
            <a:r>
              <a:rPr lang="en-US" sz="2400" dirty="0" err="1" smtClean="0"/>
              <a:t>giới</a:t>
            </a:r>
            <a:r>
              <a:rPr lang="en-US" sz="2400" dirty="0" smtClean="0"/>
              <a:t>.</a:t>
            </a:r>
            <a:endParaRPr lang="vi-VN" sz="2400" dirty="0" smtClean="0"/>
          </a:p>
          <a:p>
            <a:pPr>
              <a:buFont typeface="Wingdings" pitchFamily="2" charset="2"/>
              <a:buChar char="§"/>
            </a:pPr>
            <a:endParaRPr lang="vi-VN" sz="2400" dirty="0" smtClean="0"/>
          </a:p>
          <a:p>
            <a:pPr>
              <a:buFont typeface="Wingdings" pitchFamily="2" charset="2"/>
              <a:buChar char="§"/>
            </a:pPr>
            <a:r>
              <a:rPr lang="vi-VN" sz="2400" dirty="0" smtClean="0"/>
              <a:t>Giáo dục giới trẻ về tác hại của ENDS để chống lại tiếp thị trực tuyến</a:t>
            </a:r>
            <a:endParaRPr lang="en-US" sz="1500" dirty="0"/>
          </a:p>
          <a:p>
            <a:pPr marL="628650" lvl="1">
              <a:buFont typeface="Wingdings" pitchFamily="2" charset="2"/>
              <a:buChar char="§"/>
            </a:pPr>
            <a:endParaRPr lang="en-US" sz="1500" dirty="0"/>
          </a:p>
        </p:txBody>
      </p:sp>
      <p:sp>
        <p:nvSpPr>
          <p:cNvPr id="3" name="Slide Number Placeholder 2"/>
          <p:cNvSpPr>
            <a:spLocks noGrp="1"/>
          </p:cNvSpPr>
          <p:nvPr>
            <p:ph type="sldNum" sz="quarter" idx="4294967295"/>
          </p:nvPr>
        </p:nvSpPr>
        <p:spPr>
          <a:xfrm>
            <a:off x="7086600" y="5700713"/>
            <a:ext cx="2057400" cy="273050"/>
          </a:xfrm>
          <a:prstGeom prst="rect">
            <a:avLst/>
          </a:prstGeom>
        </p:spPr>
        <p:txBody>
          <a:bodyPr/>
          <a:lstStyle/>
          <a:p>
            <a:pPr defTabSz="685800">
              <a:defRPr/>
            </a:pPr>
            <a:fld id="{A74CE0EA-F3B5-4684-BA10-C594598FDB9C}" type="slidenum">
              <a:rPr lang="en-GB">
                <a:solidFill>
                  <a:srgbClr val="002060"/>
                </a:solidFill>
                <a:latin typeface="Calibri" panose="020F0502020204030204"/>
              </a:rPr>
              <a:pPr defTabSz="685800">
                <a:defRPr/>
              </a:pPr>
              <a:t>14</a:t>
            </a:fld>
            <a:endParaRPr lang="en-GB" dirty="0">
              <a:solidFill>
                <a:srgbClr val="002060"/>
              </a:solidFill>
              <a:latin typeface="Calibri" panose="020F0502020204030204"/>
            </a:endParaRPr>
          </a:p>
        </p:txBody>
      </p:sp>
      <p:pic>
        <p:nvPicPr>
          <p:cNvPr id="6" name="Picture 2" descr="hpb">
            <a:extLst>
              <a:ext uri="{FF2B5EF4-FFF2-40B4-BE49-F238E27FC236}">
                <a16:creationId xmlns="" xmlns:a16="http://schemas.microsoft.com/office/drawing/2014/main" id="{1C7D11A6-0112-C847-85D5-F124A789735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81950" y="120650"/>
            <a:ext cx="1066800" cy="5603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8961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38EEBC52-5841-FC47-91C3-8CD63783F4FC}"/>
              </a:ext>
            </a:extLst>
          </p:cNvPr>
          <p:cNvSpPr>
            <a:spLocks noGrp="1"/>
          </p:cNvSpPr>
          <p:nvPr>
            <p:ph type="title"/>
          </p:nvPr>
        </p:nvSpPr>
        <p:spPr>
          <a:xfrm>
            <a:off x="628650" y="762001"/>
            <a:ext cx="7886700" cy="1565102"/>
          </a:xfrm>
        </p:spPr>
        <p:txBody>
          <a:bodyPr>
            <a:normAutofit/>
          </a:bodyPr>
          <a:lstStyle/>
          <a:p>
            <a:r>
              <a:rPr lang="en-US" sz="3000" b="1" dirty="0" err="1" smtClean="0"/>
              <a:t>Tại</a:t>
            </a:r>
            <a:r>
              <a:rPr lang="en-US" sz="3000" b="1" dirty="0" smtClean="0"/>
              <a:t> </a:t>
            </a:r>
            <a:r>
              <a:rPr lang="en-US" sz="3000" b="1" dirty="0" err="1" smtClean="0"/>
              <a:t>sao</a:t>
            </a:r>
            <a:r>
              <a:rPr lang="en-US" sz="3000" b="1" dirty="0" smtClean="0"/>
              <a:t> </a:t>
            </a:r>
            <a:r>
              <a:rPr lang="en-US" sz="3000" b="1" dirty="0" err="1" smtClean="0"/>
              <a:t>một</a:t>
            </a:r>
            <a:r>
              <a:rPr lang="en-US" sz="3000" b="1" dirty="0" smtClean="0"/>
              <a:t> </a:t>
            </a:r>
            <a:r>
              <a:rPr lang="en-US" sz="3000" b="1" dirty="0" err="1" smtClean="0"/>
              <a:t>số</a:t>
            </a:r>
            <a:r>
              <a:rPr lang="en-US" sz="3000" b="1" dirty="0" smtClean="0"/>
              <a:t> </a:t>
            </a:r>
            <a:r>
              <a:rPr lang="en-US" sz="3000" b="1" dirty="0" err="1" smtClean="0"/>
              <a:t>quốc</a:t>
            </a:r>
            <a:r>
              <a:rPr lang="en-US" sz="3000" b="1" dirty="0" smtClean="0"/>
              <a:t> </a:t>
            </a:r>
            <a:r>
              <a:rPr lang="en-US" sz="3000" b="1" dirty="0" err="1" smtClean="0"/>
              <a:t>gia</a:t>
            </a:r>
            <a:r>
              <a:rPr lang="en-US" sz="3000" b="1" dirty="0" smtClean="0"/>
              <a:t> </a:t>
            </a:r>
            <a:r>
              <a:rPr lang="en-US" sz="3000" b="1" dirty="0" err="1" smtClean="0"/>
              <a:t>cấm</a:t>
            </a:r>
            <a:r>
              <a:rPr lang="en-US" sz="3000" b="1" dirty="0" smtClean="0"/>
              <a:t> </a:t>
            </a:r>
            <a:r>
              <a:rPr lang="en-US" sz="3000" b="1" dirty="0" err="1" smtClean="0">
                <a:solidFill>
                  <a:srgbClr val="FF0000"/>
                </a:solidFill>
              </a:rPr>
              <a:t>thuốc</a:t>
            </a:r>
            <a:r>
              <a:rPr lang="en-US" sz="3000" b="1" dirty="0" smtClean="0">
                <a:solidFill>
                  <a:srgbClr val="FF0000"/>
                </a:solidFill>
              </a:rPr>
              <a:t> </a:t>
            </a:r>
            <a:r>
              <a:rPr lang="en-US" sz="3000" b="1" dirty="0" err="1" smtClean="0">
                <a:solidFill>
                  <a:srgbClr val="FF0000"/>
                </a:solidFill>
              </a:rPr>
              <a:t>lá</a:t>
            </a:r>
            <a:r>
              <a:rPr lang="en-US" sz="3000" b="1" dirty="0" smtClean="0">
                <a:solidFill>
                  <a:srgbClr val="FF0000"/>
                </a:solidFill>
              </a:rPr>
              <a:t> </a:t>
            </a:r>
            <a:r>
              <a:rPr lang="en-US" sz="3000" b="1" dirty="0" err="1" smtClean="0">
                <a:solidFill>
                  <a:srgbClr val="FF0000"/>
                </a:solidFill>
              </a:rPr>
              <a:t>điện</a:t>
            </a:r>
            <a:r>
              <a:rPr lang="en-US" sz="3000" b="1" dirty="0" smtClean="0">
                <a:solidFill>
                  <a:srgbClr val="FF0000"/>
                </a:solidFill>
              </a:rPr>
              <a:t> </a:t>
            </a:r>
            <a:r>
              <a:rPr lang="en-US" sz="3000" b="1" dirty="0" err="1" smtClean="0">
                <a:solidFill>
                  <a:srgbClr val="FF0000"/>
                </a:solidFill>
              </a:rPr>
              <a:t>tử</a:t>
            </a:r>
            <a:r>
              <a:rPr lang="en-US" sz="3000" b="1" dirty="0" smtClean="0">
                <a:solidFill>
                  <a:srgbClr val="FF0000"/>
                </a:solidFill>
              </a:rPr>
              <a:t> </a:t>
            </a:r>
            <a:r>
              <a:rPr lang="en-US" sz="3000" b="1" dirty="0" err="1" smtClean="0"/>
              <a:t>mà</a:t>
            </a:r>
            <a:r>
              <a:rPr lang="en-US" sz="3000" b="1" dirty="0" smtClean="0"/>
              <a:t> </a:t>
            </a:r>
            <a:r>
              <a:rPr lang="en-US" sz="3000" b="1" dirty="0" err="1" smtClean="0"/>
              <a:t>không</a:t>
            </a:r>
            <a:r>
              <a:rPr lang="en-US" sz="3000" b="1" dirty="0" smtClean="0"/>
              <a:t> </a:t>
            </a:r>
            <a:r>
              <a:rPr lang="en-US" sz="3000" b="1" dirty="0" err="1" smtClean="0"/>
              <a:t>phải</a:t>
            </a:r>
            <a:r>
              <a:rPr lang="en-US" sz="3000" b="1" dirty="0" smtClean="0"/>
              <a:t> </a:t>
            </a:r>
            <a:r>
              <a:rPr lang="en-US" sz="3000" b="1" dirty="0" err="1" smtClean="0"/>
              <a:t>là</a:t>
            </a:r>
            <a:r>
              <a:rPr lang="en-US" sz="3000" b="1" dirty="0" smtClean="0"/>
              <a:t> </a:t>
            </a:r>
            <a:r>
              <a:rPr lang="en-US" sz="3000" b="1" dirty="0" err="1" smtClean="0"/>
              <a:t>thuốc</a:t>
            </a:r>
            <a:r>
              <a:rPr lang="en-US" sz="3000" b="1" dirty="0" smtClean="0"/>
              <a:t> </a:t>
            </a:r>
            <a:r>
              <a:rPr lang="en-US" sz="3000" b="1" dirty="0" err="1" smtClean="0"/>
              <a:t>lá</a:t>
            </a:r>
            <a:r>
              <a:rPr lang="en-US" sz="3000" b="1" dirty="0" smtClean="0"/>
              <a:t> </a:t>
            </a:r>
            <a:r>
              <a:rPr lang="en-US" sz="3000" b="1" dirty="0" err="1" smtClean="0"/>
              <a:t>điếu</a:t>
            </a:r>
            <a:r>
              <a:rPr lang="en-US" sz="3000" b="1" dirty="0" smtClean="0"/>
              <a:t> ? </a:t>
            </a:r>
            <a:endParaRPr lang="en-US" sz="3000" dirty="0"/>
          </a:p>
        </p:txBody>
      </p:sp>
      <p:sp>
        <p:nvSpPr>
          <p:cNvPr id="7" name="Content Placeholder 6">
            <a:extLst>
              <a:ext uri="{FF2B5EF4-FFF2-40B4-BE49-F238E27FC236}">
                <a16:creationId xmlns="" xmlns:a16="http://schemas.microsoft.com/office/drawing/2014/main" id="{CA931846-49E0-7343-9EAF-5266B5B6CDD1}"/>
              </a:ext>
            </a:extLst>
          </p:cNvPr>
          <p:cNvSpPr>
            <a:spLocks noGrp="1"/>
          </p:cNvSpPr>
          <p:nvPr>
            <p:ph idx="1"/>
          </p:nvPr>
        </p:nvSpPr>
        <p:spPr>
          <a:xfrm>
            <a:off x="628650" y="2057400"/>
            <a:ext cx="8191822" cy="4755976"/>
          </a:xfrm>
        </p:spPr>
        <p:txBody>
          <a:bodyPr>
            <a:normAutofit/>
          </a:bodyPr>
          <a:lstStyle/>
          <a:p>
            <a:pPr>
              <a:lnSpc>
                <a:spcPct val="100000"/>
              </a:lnSpc>
            </a:pPr>
            <a:r>
              <a:rPr lang="vi-VN" sz="2400" dirty="0" smtClean="0">
                <a:latin typeface="Calibri" pitchFamily="34" charset="0"/>
              </a:rPr>
              <a:t>Cấm là hình thức nghiêm ngặt nhất của quy định và được khuyến nghị trong </a:t>
            </a:r>
            <a:r>
              <a:rPr lang="vi-VN" sz="2400" dirty="0" smtClean="0">
                <a:solidFill>
                  <a:srgbClr val="FF0000"/>
                </a:solidFill>
                <a:latin typeface="Calibri" pitchFamily="34" charset="0"/>
              </a:rPr>
              <a:t>trường hợp năng lực điều chỉnh hoặc thực thi tương đối yếu.</a:t>
            </a:r>
          </a:p>
          <a:p>
            <a:pPr>
              <a:lnSpc>
                <a:spcPct val="100000"/>
              </a:lnSpc>
            </a:pPr>
            <a:r>
              <a:rPr lang="vi-VN" sz="2400" dirty="0" smtClean="0">
                <a:latin typeface="Calibri" pitchFamily="34" charset="0"/>
              </a:rPr>
              <a:t>Một số nghiên cứu y tế </a:t>
            </a:r>
            <a:r>
              <a:rPr lang="en-US" sz="2400" dirty="0" err="1" smtClean="0">
                <a:latin typeface="Calibri" pitchFamily="34" charset="0"/>
              </a:rPr>
              <a:t>khẳng</a:t>
            </a:r>
            <a:r>
              <a:rPr lang="en-US" sz="2400" dirty="0" smtClean="0">
                <a:latin typeface="Calibri" pitchFamily="34" charset="0"/>
              </a:rPr>
              <a:t> </a:t>
            </a:r>
            <a:r>
              <a:rPr lang="en-US" sz="2400" dirty="0" err="1" smtClean="0">
                <a:latin typeface="Calibri" pitchFamily="34" charset="0"/>
              </a:rPr>
              <a:t>định</a:t>
            </a:r>
            <a:r>
              <a:rPr lang="en-US" sz="2400" dirty="0" smtClean="0">
                <a:latin typeface="Calibri" pitchFamily="34" charset="0"/>
              </a:rPr>
              <a:t> </a:t>
            </a:r>
            <a:r>
              <a:rPr lang="vi-VN" sz="2400" dirty="0" smtClean="0">
                <a:latin typeface="Calibri" pitchFamily="34" charset="0"/>
              </a:rPr>
              <a:t>tác động nguy hiểm của thuốc lá điện tử, vì vậy, việc cấm các sản phẩm </a:t>
            </a:r>
            <a:r>
              <a:rPr lang="en-US" sz="2400" dirty="0" err="1" smtClean="0">
                <a:latin typeface="Calibri" pitchFamily="34" charset="0"/>
              </a:rPr>
              <a:t>này</a:t>
            </a:r>
            <a:r>
              <a:rPr lang="en-US" sz="2400" dirty="0" smtClean="0">
                <a:latin typeface="Calibri" pitchFamily="34" charset="0"/>
              </a:rPr>
              <a:t> </a:t>
            </a:r>
            <a:r>
              <a:rPr lang="vi-VN" sz="2400" dirty="0" smtClean="0">
                <a:latin typeface="Calibri" pitchFamily="34" charset="0"/>
              </a:rPr>
              <a:t>được khuyến nghị là </a:t>
            </a:r>
            <a:r>
              <a:rPr lang="vi-VN" sz="2400" dirty="0" smtClean="0">
                <a:solidFill>
                  <a:srgbClr val="FF0000"/>
                </a:solidFill>
                <a:latin typeface="Calibri" pitchFamily="34" charset="0"/>
              </a:rPr>
              <a:t>nguyên </a:t>
            </a:r>
            <a:r>
              <a:rPr lang="en-US" sz="2400" dirty="0" err="1" smtClean="0">
                <a:solidFill>
                  <a:srgbClr val="FF0000"/>
                </a:solidFill>
                <a:latin typeface="Calibri" pitchFamily="34" charset="0"/>
              </a:rPr>
              <a:t>tắc</a:t>
            </a:r>
            <a:r>
              <a:rPr lang="en-US" sz="2400" dirty="0" smtClean="0">
                <a:solidFill>
                  <a:srgbClr val="FF0000"/>
                </a:solidFill>
                <a:latin typeface="Calibri" pitchFamily="34" charset="0"/>
              </a:rPr>
              <a:t> </a:t>
            </a:r>
            <a:r>
              <a:rPr lang="en-US" sz="2400" dirty="0" err="1" smtClean="0">
                <a:solidFill>
                  <a:srgbClr val="FF0000"/>
                </a:solidFill>
                <a:latin typeface="Calibri" pitchFamily="34" charset="0"/>
              </a:rPr>
              <a:t>dự</a:t>
            </a:r>
            <a:r>
              <a:rPr lang="en-US" sz="2400" dirty="0" smtClean="0">
                <a:solidFill>
                  <a:srgbClr val="FF0000"/>
                </a:solidFill>
                <a:latin typeface="Calibri" pitchFamily="34" charset="0"/>
              </a:rPr>
              <a:t> </a:t>
            </a:r>
            <a:r>
              <a:rPr lang="en-US" sz="2400" dirty="0" err="1" smtClean="0">
                <a:solidFill>
                  <a:srgbClr val="FF0000"/>
                </a:solidFill>
                <a:latin typeface="Calibri" pitchFamily="34" charset="0"/>
              </a:rPr>
              <a:t>phòng</a:t>
            </a:r>
            <a:r>
              <a:rPr lang="en-US" sz="2400" dirty="0" smtClean="0">
                <a:solidFill>
                  <a:srgbClr val="FF0000"/>
                </a:solidFill>
                <a:latin typeface="Calibri" pitchFamily="34" charset="0"/>
              </a:rPr>
              <a:t> </a:t>
            </a:r>
            <a:r>
              <a:rPr lang="vi-VN" sz="2400" dirty="0" smtClean="0">
                <a:solidFill>
                  <a:srgbClr val="FF0000"/>
                </a:solidFill>
                <a:latin typeface="Calibri" pitchFamily="34" charset="0"/>
              </a:rPr>
              <a:t>để bảo vệ sức khỏe của con người.</a:t>
            </a:r>
          </a:p>
          <a:p>
            <a:pPr>
              <a:lnSpc>
                <a:spcPct val="100000"/>
              </a:lnSpc>
            </a:pPr>
            <a:r>
              <a:rPr lang="en-US" sz="2400" dirty="0" smtClean="0">
                <a:latin typeface="Calibri" pitchFamily="34" charset="0"/>
              </a:rPr>
              <a:t>Do </a:t>
            </a:r>
            <a:r>
              <a:rPr lang="en-US" sz="2400" dirty="0" err="1" smtClean="0">
                <a:latin typeface="Calibri" pitchFamily="34" charset="0"/>
              </a:rPr>
              <a:t>th</a:t>
            </a:r>
            <a:r>
              <a:rPr lang="vi-VN" sz="2400" dirty="0" smtClean="0">
                <a:latin typeface="Calibri" pitchFamily="34" charset="0"/>
              </a:rPr>
              <a:t>iếu kiến thức, </a:t>
            </a:r>
            <a:r>
              <a:rPr lang="en-US" sz="2400" dirty="0" err="1" smtClean="0">
                <a:latin typeface="Calibri" pitchFamily="34" charset="0"/>
              </a:rPr>
              <a:t>việc</a:t>
            </a:r>
            <a:r>
              <a:rPr lang="en-US" sz="2400" dirty="0" smtClean="0">
                <a:latin typeface="Calibri" pitchFamily="34" charset="0"/>
              </a:rPr>
              <a:t> </a:t>
            </a:r>
            <a:r>
              <a:rPr lang="vi-VN" sz="2400" dirty="0" smtClean="0">
                <a:latin typeface="Calibri" pitchFamily="34" charset="0"/>
              </a:rPr>
              <a:t>cho phép bán thuốc lá</a:t>
            </a:r>
            <a:r>
              <a:rPr lang="en-US" sz="2400" dirty="0" smtClean="0">
                <a:latin typeface="Calibri" pitchFamily="34" charset="0"/>
              </a:rPr>
              <a:t> </a:t>
            </a:r>
            <a:r>
              <a:rPr lang="en-US" sz="2400" dirty="0" err="1" smtClean="0">
                <a:latin typeface="Calibri" pitchFamily="34" charset="0"/>
              </a:rPr>
              <a:t>thông</a:t>
            </a:r>
            <a:r>
              <a:rPr lang="vi-VN" sz="2400" dirty="0" smtClean="0">
                <a:latin typeface="Calibri" pitchFamily="34" charset="0"/>
              </a:rPr>
              <a:t> thường </a:t>
            </a:r>
            <a:r>
              <a:rPr lang="en-US" sz="2400" dirty="0" err="1" smtClean="0">
                <a:latin typeface="Calibri" pitchFamily="34" charset="0"/>
              </a:rPr>
              <a:t>là</a:t>
            </a:r>
            <a:r>
              <a:rPr lang="en-US" sz="2400" dirty="0" smtClean="0">
                <a:latin typeface="Calibri" pitchFamily="34" charset="0"/>
              </a:rPr>
              <a:t> </a:t>
            </a:r>
            <a:r>
              <a:rPr lang="vi-VN" sz="2400" dirty="0" smtClean="0">
                <a:latin typeface="Calibri" pitchFamily="34" charset="0"/>
              </a:rPr>
              <a:t>sai lầm lớn của chúng </a:t>
            </a:r>
            <a:r>
              <a:rPr lang="en-US" sz="2400" dirty="0" err="1" smtClean="0">
                <a:latin typeface="Calibri" pitchFamily="34" charset="0"/>
              </a:rPr>
              <a:t>ta</a:t>
            </a:r>
            <a:r>
              <a:rPr lang="en-US" sz="2400" dirty="0" smtClean="0">
                <a:latin typeface="Calibri" pitchFamily="34" charset="0"/>
              </a:rPr>
              <a:t> </a:t>
            </a:r>
            <a:r>
              <a:rPr lang="vi-VN" sz="2400" dirty="0" smtClean="0">
                <a:latin typeface="Calibri" pitchFamily="34" charset="0"/>
              </a:rPr>
              <a:t>gây ra cái chết của tám triệu người trên toàn thế giới. Chúng t</a:t>
            </a:r>
            <a:r>
              <a:rPr lang="en-US" sz="2400" dirty="0" smtClean="0">
                <a:latin typeface="Calibri" pitchFamily="34" charset="0"/>
              </a:rPr>
              <a:t>a</a:t>
            </a:r>
            <a:r>
              <a:rPr lang="vi-VN" sz="2400" dirty="0" smtClean="0">
                <a:latin typeface="Calibri" pitchFamily="34" charset="0"/>
              </a:rPr>
              <a:t>, </a:t>
            </a:r>
            <a:r>
              <a:rPr lang="vi-VN" sz="2400" dirty="0" smtClean="0">
                <a:solidFill>
                  <a:srgbClr val="FF0000"/>
                </a:solidFill>
                <a:latin typeface="Calibri" pitchFamily="34" charset="0"/>
              </a:rPr>
              <a:t>không được </a:t>
            </a:r>
            <a:r>
              <a:rPr lang="en-US" sz="2400" dirty="0" err="1" smtClean="0">
                <a:solidFill>
                  <a:srgbClr val="FF0000"/>
                </a:solidFill>
                <a:latin typeface="Calibri" pitchFamily="34" charset="0"/>
              </a:rPr>
              <a:t>phép</a:t>
            </a:r>
            <a:r>
              <a:rPr lang="en-US" sz="2400" dirty="0" smtClean="0">
                <a:solidFill>
                  <a:srgbClr val="FF0000"/>
                </a:solidFill>
                <a:latin typeface="Calibri" pitchFamily="34" charset="0"/>
              </a:rPr>
              <a:t> </a:t>
            </a:r>
            <a:r>
              <a:rPr lang="vi-VN" sz="2400" dirty="0" smtClean="0">
                <a:solidFill>
                  <a:srgbClr val="FF0000"/>
                </a:solidFill>
                <a:latin typeface="Calibri" pitchFamily="34" charset="0"/>
              </a:rPr>
              <a:t>phạm sai lầm tương tự một lần nữa</a:t>
            </a:r>
            <a:r>
              <a:rPr lang="en-US" sz="2400" dirty="0" smtClean="0">
                <a:solidFill>
                  <a:srgbClr val="FF0000"/>
                </a:solidFill>
                <a:latin typeface="Calibri" pitchFamily="34" charset="0"/>
              </a:rPr>
              <a:t> </a:t>
            </a:r>
            <a:r>
              <a:rPr lang="en-US" sz="2400" dirty="0" err="1" smtClean="0">
                <a:solidFill>
                  <a:srgbClr val="FF0000"/>
                </a:solidFill>
                <a:latin typeface="Calibri" pitchFamily="34" charset="0"/>
              </a:rPr>
              <a:t>với</a:t>
            </a:r>
            <a:r>
              <a:rPr lang="en-US" sz="2400" dirty="0" smtClean="0">
                <a:solidFill>
                  <a:srgbClr val="FF0000"/>
                </a:solidFill>
                <a:latin typeface="Calibri" pitchFamily="34" charset="0"/>
              </a:rPr>
              <a:t> </a:t>
            </a:r>
            <a:r>
              <a:rPr lang="vi-VN" sz="2400" dirty="0" smtClean="0">
                <a:solidFill>
                  <a:srgbClr val="FF0000"/>
                </a:solidFill>
                <a:latin typeface="Calibri" pitchFamily="34" charset="0"/>
              </a:rPr>
              <a:t>thuốc lá điện tử</a:t>
            </a:r>
            <a:r>
              <a:rPr lang="vi-VN" sz="2400" dirty="0" smtClean="0">
                <a:latin typeface="Calibri" pitchFamily="34" charset="0"/>
              </a:rPr>
              <a:t>.</a:t>
            </a:r>
            <a:endParaRPr lang="en-US" sz="2400" dirty="0" smtClean="0">
              <a:latin typeface="Calibri" pitchFamily="34" charset="0"/>
            </a:endParaRPr>
          </a:p>
          <a:p>
            <a:pPr>
              <a:lnSpc>
                <a:spcPct val="100000"/>
              </a:lnSpc>
            </a:pPr>
            <a:endParaRPr lang="en-US" sz="2400" dirty="0"/>
          </a:p>
        </p:txBody>
      </p:sp>
      <p:pic>
        <p:nvPicPr>
          <p:cNvPr id="4" name="Picture 3">
            <a:extLst>
              <a:ext uri="{FF2B5EF4-FFF2-40B4-BE49-F238E27FC236}">
                <a16:creationId xmlns="" xmlns:a16="http://schemas.microsoft.com/office/drawing/2014/main" id="{A5A59BB8-A410-DF4A-BDB7-ACDC1A3D82B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44207" y="0"/>
            <a:ext cx="2694057" cy="1077623"/>
          </a:xfrm>
          <a:prstGeom prst="rect">
            <a:avLst/>
          </a:prstGeom>
        </p:spPr>
      </p:pic>
    </p:spTree>
    <p:extLst>
      <p:ext uri="{BB962C8B-B14F-4D97-AF65-F5344CB8AC3E}">
        <p14:creationId xmlns:p14="http://schemas.microsoft.com/office/powerpoint/2010/main" xmlns="" val="4092043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76C67CAC-57F3-C546-B24D-916329F3EE5E}"/>
              </a:ext>
            </a:extLst>
          </p:cNvPr>
          <p:cNvSpPr>
            <a:spLocks noGrp="1"/>
          </p:cNvSpPr>
          <p:nvPr>
            <p:ph type="title"/>
          </p:nvPr>
        </p:nvSpPr>
        <p:spPr>
          <a:xfrm>
            <a:off x="609600" y="1752600"/>
            <a:ext cx="7772400" cy="1362075"/>
          </a:xfrm>
        </p:spPr>
        <p:txBody>
          <a:bodyPr/>
          <a:lstStyle/>
          <a:p>
            <a:r>
              <a:rPr lang="en-US" dirty="0" err="1" smtClean="0"/>
              <a:t>Phụ</a:t>
            </a:r>
            <a:r>
              <a:rPr lang="en-US" dirty="0" smtClean="0"/>
              <a:t> </a:t>
            </a:r>
            <a:r>
              <a:rPr lang="en-US" dirty="0" err="1" smtClean="0"/>
              <a:t>lục</a:t>
            </a:r>
            <a:endParaRPr lang="en-US" dirty="0"/>
          </a:p>
        </p:txBody>
      </p:sp>
      <p:sp>
        <p:nvSpPr>
          <p:cNvPr id="4" name="Slide Number Placeholder 3">
            <a:extLst>
              <a:ext uri="{FF2B5EF4-FFF2-40B4-BE49-F238E27FC236}">
                <a16:creationId xmlns="" xmlns:a16="http://schemas.microsoft.com/office/drawing/2014/main" id="{DDDD79F0-6441-684A-BCBF-FF3846CBF8D6}"/>
              </a:ext>
            </a:extLst>
          </p:cNvPr>
          <p:cNvSpPr>
            <a:spLocks noGrp="1"/>
          </p:cNvSpPr>
          <p:nvPr>
            <p:ph type="sldNum" sz="quarter" idx="4294967295"/>
          </p:nvPr>
        </p:nvSpPr>
        <p:spPr>
          <a:xfrm>
            <a:off x="7010400" y="6356350"/>
            <a:ext cx="2133600" cy="365125"/>
          </a:xfrm>
          <a:prstGeom prst="rect">
            <a:avLst/>
          </a:prstGeom>
        </p:spPr>
        <p:txBody>
          <a:bodyPr/>
          <a:lstStyle/>
          <a:p>
            <a:fld id="{A74CE0EA-F3B5-4684-BA10-C594598FDB9C}" type="slidenum">
              <a:rPr lang="en-GB" noProof="0" smtClean="0"/>
              <a:pPr/>
              <a:t>16</a:t>
            </a:fld>
            <a:endParaRPr lang="en-GB" noProof="0"/>
          </a:p>
        </p:txBody>
      </p:sp>
    </p:spTree>
    <p:extLst>
      <p:ext uri="{BB962C8B-B14F-4D97-AF65-F5344CB8AC3E}">
        <p14:creationId xmlns:p14="http://schemas.microsoft.com/office/powerpoint/2010/main" xmlns="" val="666439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000" y="1143000"/>
            <a:ext cx="8424001" cy="4561503"/>
          </a:xfrm>
        </p:spPr>
        <p:txBody>
          <a:bodyPr>
            <a:noAutofit/>
          </a:bodyPr>
          <a:lstStyle/>
          <a:p>
            <a:pPr marL="342900" lvl="1" indent="0">
              <a:buNone/>
            </a:pPr>
            <a:r>
              <a:rPr lang="vi-VN" sz="2000" dirty="0" smtClean="0"/>
              <a:t>15. (1) </a:t>
            </a:r>
            <a:r>
              <a:rPr lang="en-US" sz="2000" dirty="0" err="1" smtClean="0"/>
              <a:t>Bất</a:t>
            </a:r>
            <a:r>
              <a:rPr lang="en-US" sz="2000" dirty="0" smtClean="0"/>
              <a:t> </a:t>
            </a:r>
            <a:r>
              <a:rPr lang="en-US" sz="2000" dirty="0" err="1" smtClean="0"/>
              <a:t>kì</a:t>
            </a:r>
            <a:r>
              <a:rPr lang="vi-VN" sz="2000" dirty="0" smtClean="0"/>
              <a:t> điều gì trong Đạo luật này </a:t>
            </a:r>
            <a:r>
              <a:rPr lang="en-US" sz="2000" dirty="0" err="1" smtClean="0"/>
              <a:t>đều</a:t>
            </a:r>
            <a:r>
              <a:rPr lang="en-US" sz="2000" dirty="0" smtClean="0"/>
              <a:t> </a:t>
            </a:r>
            <a:r>
              <a:rPr lang="vi-VN" sz="2000" dirty="0" smtClean="0"/>
              <a:t>phải tuân theo tiểu mục (3), một người không được nhập khẩu vào Singapore, hoặc phân phối, bán, chào bán hoặc sở hữu để bán tại Singapore </a:t>
            </a:r>
            <a:r>
              <a:rPr lang="en-US" sz="2000" dirty="0" smtClean="0"/>
              <a:t>:</a:t>
            </a:r>
            <a:endParaRPr lang="vi-VN" sz="2000" dirty="0" smtClean="0"/>
          </a:p>
          <a:p>
            <a:pPr marL="342900" lvl="1" indent="0">
              <a:buNone/>
            </a:pPr>
            <a:r>
              <a:rPr lang="vi-VN" sz="2000" dirty="0" smtClean="0"/>
              <a:t>(a) bất kỳ thuốc lá nhai;</a:t>
            </a:r>
          </a:p>
          <a:p>
            <a:pPr marL="342900" lvl="1" indent="0">
              <a:buNone/>
            </a:pPr>
            <a:r>
              <a:rPr lang="vi-VN" sz="2000" dirty="0" smtClean="0"/>
              <a:t>(b) các sản phẩm thuốc lá khác, hoặc nhóm sản phẩm thuốc lá,</a:t>
            </a:r>
            <a:r>
              <a:rPr lang="en-US" sz="2000" dirty="0" err="1" smtClean="0"/>
              <a:t>được</a:t>
            </a:r>
            <a:r>
              <a:rPr lang="en-US" sz="2000" dirty="0" smtClean="0"/>
              <a:t> </a:t>
            </a:r>
            <a:r>
              <a:rPr lang="en-US" sz="2000" dirty="0" err="1" smtClean="0"/>
              <a:t>dụng</a:t>
            </a:r>
            <a:r>
              <a:rPr lang="en-US" sz="2000" dirty="0" smtClean="0"/>
              <a:t> ý</a:t>
            </a:r>
            <a:r>
              <a:rPr lang="vi-VN" sz="2000" dirty="0" smtClean="0"/>
              <a:t>,</a:t>
            </a:r>
            <a:r>
              <a:rPr lang="en-US" sz="2000" dirty="0" smtClean="0"/>
              <a:t> </a:t>
            </a:r>
            <a:r>
              <a:rPr lang="en-US" sz="2000" dirty="0" err="1" smtClean="0"/>
              <a:t>được</a:t>
            </a:r>
            <a:r>
              <a:rPr lang="vi-VN" sz="2000" dirty="0" smtClean="0"/>
              <a:t> dán nhãn hoặc </a:t>
            </a:r>
            <a:r>
              <a:rPr lang="en-US" sz="2000" dirty="0" err="1" smtClean="0"/>
              <a:t>được</a:t>
            </a:r>
            <a:r>
              <a:rPr lang="en-US" sz="2000" dirty="0" smtClean="0"/>
              <a:t> </a:t>
            </a:r>
            <a:r>
              <a:rPr lang="vi-VN" sz="2000" dirty="0" smtClean="0"/>
              <a:t>mô tả là phù hợp để sử dụng </a:t>
            </a:r>
            <a:r>
              <a:rPr lang="en-US" sz="2000" dirty="0" err="1" smtClean="0"/>
              <a:t>hơn</a:t>
            </a:r>
            <a:r>
              <a:rPr lang="en-US" sz="2000" dirty="0" smtClean="0"/>
              <a:t> </a:t>
            </a:r>
            <a:r>
              <a:rPr lang="en-US" sz="2000" dirty="0" err="1" smtClean="0"/>
              <a:t>việc</a:t>
            </a:r>
            <a:r>
              <a:rPr lang="en-US" sz="2000" dirty="0" smtClean="0"/>
              <a:t> </a:t>
            </a:r>
            <a:r>
              <a:rPr lang="vi-VN" sz="2000" dirty="0" smtClean="0"/>
              <a:t>hút thuốc, theo quy định của Bộ trưởng</a:t>
            </a:r>
            <a:r>
              <a:rPr lang="en-US" sz="2000" dirty="0" smtClean="0"/>
              <a:t>.</a:t>
            </a:r>
            <a:endParaRPr lang="vi-VN" sz="2000" dirty="0" smtClean="0"/>
          </a:p>
          <a:p>
            <a:pPr marL="342900" lvl="1" indent="0">
              <a:buNone/>
            </a:pPr>
            <a:r>
              <a:rPr lang="vi-VN" sz="2000" dirty="0" smtClean="0"/>
              <a:t>(c)</a:t>
            </a:r>
            <a:r>
              <a:rPr lang="en-US" sz="2000" dirty="0" smtClean="0"/>
              <a:t> </a:t>
            </a:r>
            <a:r>
              <a:rPr lang="en-US" sz="2000" dirty="0" err="1" smtClean="0"/>
              <a:t>các</a:t>
            </a:r>
            <a:r>
              <a:rPr lang="vi-VN" sz="2000" dirty="0" smtClean="0"/>
              <a:t> sản phẩm thuốc lá đó, hoặc nhóm sản phẩm thuốc lá, theo quy định của Bộ trưởng, trong đó Bộ trưởng cho rằng sản phẩm hoặc nhóm sản phẩm đó có hoặc có khả năng khuyến khích hoặc thúc đẩy việc hút thuốc hoặc sử dụng </a:t>
            </a:r>
            <a:r>
              <a:rPr lang="en-US" sz="2000" dirty="0" smtClean="0"/>
              <a:t> </a:t>
            </a:r>
            <a:r>
              <a:rPr lang="en-US" sz="2000" dirty="0" err="1" smtClean="0"/>
              <a:t>với</a:t>
            </a:r>
            <a:r>
              <a:rPr lang="en-US" sz="2000" dirty="0" smtClean="0"/>
              <a:t> </a:t>
            </a:r>
            <a:r>
              <a:rPr lang="en-US" sz="2000" dirty="0" err="1" smtClean="0"/>
              <a:t>mục</a:t>
            </a:r>
            <a:r>
              <a:rPr lang="en-US" sz="2000" dirty="0" smtClean="0"/>
              <a:t> </a:t>
            </a:r>
            <a:r>
              <a:rPr lang="en-US" sz="2000" dirty="0" err="1" smtClean="0"/>
              <a:t>đích</a:t>
            </a:r>
            <a:r>
              <a:rPr lang="en-US" sz="2000" dirty="0" smtClean="0"/>
              <a:t> </a:t>
            </a:r>
            <a:r>
              <a:rPr lang="en-US" sz="2000" dirty="0" err="1" smtClean="0"/>
              <a:t>khác</a:t>
            </a:r>
            <a:r>
              <a:rPr lang="en-US" sz="2000" dirty="0" smtClean="0"/>
              <a:t> </a:t>
            </a:r>
            <a:r>
              <a:rPr lang="vi-VN" sz="2000" dirty="0" smtClean="0"/>
              <a:t>của các sản phẩm thuốc lá; hoặc là</a:t>
            </a:r>
          </a:p>
          <a:p>
            <a:pPr marL="342900" lvl="1" indent="0">
              <a:buNone/>
            </a:pPr>
            <a:r>
              <a:rPr lang="vi-VN" sz="2000" dirty="0" smtClean="0"/>
              <a:t>(d) sản phẩm thuốc lá đó, hoặc nhóm sản phẩm thuốc lá, theo quy định của Bộ trưởng, trong đó Bộ trưởng cho rằng sản phẩm hoặc nhóm sản phẩm đó có khả năng tác động trực tiếp hoặc gián tiếp</a:t>
            </a:r>
            <a:r>
              <a:rPr lang="en-US" sz="2000" dirty="0" smtClean="0"/>
              <a:t> </a:t>
            </a:r>
            <a:r>
              <a:rPr lang="en-US" sz="2000" dirty="0" err="1" smtClean="0"/>
              <a:t>ảnh</a:t>
            </a:r>
            <a:r>
              <a:rPr lang="en-US" sz="2000" dirty="0" smtClean="0"/>
              <a:t> </a:t>
            </a:r>
            <a:r>
              <a:rPr lang="en-US" sz="2000" dirty="0" err="1" smtClean="0"/>
              <a:t>hưởng</a:t>
            </a:r>
            <a:r>
              <a:rPr lang="en-US" sz="2000" dirty="0" smtClean="0"/>
              <a:t> </a:t>
            </a:r>
            <a:r>
              <a:rPr lang="en-US" sz="2000" dirty="0" err="1" smtClean="0"/>
              <a:t>xấu</a:t>
            </a:r>
            <a:r>
              <a:rPr lang="vi-VN" sz="2000" dirty="0" smtClean="0"/>
              <a:t> đến sức khỏe của </a:t>
            </a:r>
            <a:r>
              <a:rPr lang="en-US" sz="2000" dirty="0" err="1" smtClean="0"/>
              <a:t>cộng</a:t>
            </a:r>
            <a:r>
              <a:rPr lang="en-US" sz="2000" dirty="0" smtClean="0"/>
              <a:t> </a:t>
            </a:r>
            <a:r>
              <a:rPr lang="en-US" sz="2000" dirty="0" err="1" smtClean="0"/>
              <a:t>đồng</a:t>
            </a:r>
            <a:r>
              <a:rPr lang="en-US" sz="2000" dirty="0" smtClean="0"/>
              <a:t>.</a:t>
            </a:r>
            <a:endParaRPr lang="vi-VN" sz="2000" dirty="0" smtClean="0"/>
          </a:p>
        </p:txBody>
      </p:sp>
      <p:sp>
        <p:nvSpPr>
          <p:cNvPr id="8" name="Title 7"/>
          <p:cNvSpPr>
            <a:spLocks noGrp="1"/>
          </p:cNvSpPr>
          <p:nvPr>
            <p:ph type="title"/>
          </p:nvPr>
        </p:nvSpPr>
        <p:spPr>
          <a:xfrm>
            <a:off x="1066800" y="381000"/>
            <a:ext cx="6887206" cy="429797"/>
          </a:xfrm>
        </p:spPr>
        <p:txBody>
          <a:bodyPr>
            <a:noAutofit/>
          </a:bodyPr>
          <a:lstStyle/>
          <a:p>
            <a:r>
              <a:rPr lang="vi-VN" sz="3600" b="0" dirty="0" smtClean="0">
                <a:solidFill>
                  <a:srgbClr val="000000"/>
                </a:solidFill>
                <a:latin typeface="Segoe UI" panose="020B0502040204020203" pitchFamily="34" charset="0"/>
                <a:cs typeface="Segoe UI" panose="020B0502040204020203" pitchFamily="34" charset="0"/>
              </a:rPr>
              <a:t>Quy định</a:t>
            </a:r>
            <a:r>
              <a:rPr lang="en-US" sz="3600" b="0" dirty="0" smtClean="0">
                <a:solidFill>
                  <a:srgbClr val="000000"/>
                </a:solidFill>
                <a:latin typeface="Segoe UI" panose="020B0502040204020203" pitchFamily="34" charset="0"/>
                <a:cs typeface="Segoe UI" panose="020B0502040204020203" pitchFamily="34" charset="0"/>
              </a:rPr>
              <a:t> </a:t>
            </a:r>
            <a:r>
              <a:rPr lang="en-US" sz="3600" b="0" dirty="0" err="1" smtClean="0">
                <a:solidFill>
                  <a:srgbClr val="000000"/>
                </a:solidFill>
                <a:latin typeface="Segoe UI" panose="020B0502040204020203" pitchFamily="34" charset="0"/>
                <a:cs typeface="Segoe UI" panose="020B0502040204020203" pitchFamily="34" charset="0"/>
              </a:rPr>
              <a:t>hiện</a:t>
            </a:r>
            <a:r>
              <a:rPr lang="en-US" sz="3600" b="0" dirty="0" smtClean="0">
                <a:solidFill>
                  <a:srgbClr val="000000"/>
                </a:solidFill>
                <a:latin typeface="Segoe UI" panose="020B0502040204020203" pitchFamily="34" charset="0"/>
                <a:cs typeface="Segoe UI" panose="020B0502040204020203" pitchFamily="34" charset="0"/>
              </a:rPr>
              <a:t> </a:t>
            </a:r>
            <a:r>
              <a:rPr lang="en-US" sz="3600" b="0" dirty="0" err="1" smtClean="0">
                <a:solidFill>
                  <a:srgbClr val="000000"/>
                </a:solidFill>
                <a:latin typeface="Segoe UI" panose="020B0502040204020203" pitchFamily="34" charset="0"/>
                <a:cs typeface="Segoe UI" panose="020B0502040204020203" pitchFamily="34" charset="0"/>
              </a:rPr>
              <a:t>hành</a:t>
            </a:r>
            <a:endParaRPr lang="en-GB" sz="3600" b="0" dirty="0">
              <a:solidFill>
                <a:srgbClr val="000000"/>
              </a:solidFill>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6"/>
          </p:nvPr>
        </p:nvSpPr>
        <p:spPr>
          <a:xfrm>
            <a:off x="6906600" y="5700542"/>
            <a:ext cx="2057400" cy="273844"/>
          </a:xfrm>
        </p:spPr>
        <p:txBody>
          <a:bodyPr/>
          <a:lstStyle/>
          <a:p>
            <a:pPr defTabSz="685800">
              <a:defRPr/>
            </a:pPr>
            <a:fld id="{A74CE0EA-F3B5-4684-BA10-C594598FDB9C}" type="slidenum">
              <a:rPr lang="en-GB">
                <a:solidFill>
                  <a:srgbClr val="002060"/>
                </a:solidFill>
                <a:latin typeface="Calibri" panose="020F0502020204030204"/>
              </a:rPr>
              <a:pPr defTabSz="685800">
                <a:defRPr/>
              </a:pPr>
              <a:t>17</a:t>
            </a:fld>
            <a:endParaRPr lang="en-GB" dirty="0">
              <a:solidFill>
                <a:srgbClr val="002060"/>
              </a:solidFill>
              <a:latin typeface="Calibri" panose="020F0502020204030204"/>
            </a:endParaRPr>
          </a:p>
        </p:txBody>
      </p:sp>
      <p:sp>
        <p:nvSpPr>
          <p:cNvPr id="4" name="Text Placeholder 3"/>
          <p:cNvSpPr>
            <a:spLocks noGrp="1"/>
          </p:cNvSpPr>
          <p:nvPr>
            <p:ph type="body" sz="quarter" idx="21"/>
          </p:nvPr>
        </p:nvSpPr>
        <p:spPr/>
        <p:txBody>
          <a:bodyPr>
            <a:normAutofit/>
          </a:bodyPr>
          <a:lstStyle/>
          <a:p>
            <a:endParaRPr lang="en-SG"/>
          </a:p>
        </p:txBody>
      </p:sp>
      <p:pic>
        <p:nvPicPr>
          <p:cNvPr id="6" name="Picture 2" descr="hpb"/>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21044" y="6165304"/>
            <a:ext cx="1066800" cy="5603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19761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000" y="1066800"/>
            <a:ext cx="8424001" cy="5562600"/>
          </a:xfrm>
        </p:spPr>
        <p:txBody>
          <a:bodyPr>
            <a:noAutofit/>
          </a:bodyPr>
          <a:lstStyle/>
          <a:p>
            <a:pPr marL="342900" lvl="1" indent="0" algn="just">
              <a:buNone/>
            </a:pPr>
            <a:r>
              <a:rPr lang="en-US" sz="2500" dirty="0" smtClean="0"/>
              <a:t>K</a:t>
            </a:r>
            <a:r>
              <a:rPr lang="vi-VN" sz="2500" dirty="0" smtClean="0"/>
              <a:t>hông được nhập khẩu, phân phối, bán hoặc cung cấp để bán bất kỳ sản phẩm thuốc lá hoặc </a:t>
            </a:r>
            <a:r>
              <a:rPr lang="en-US" sz="2500" dirty="0" smtClean="0"/>
              <a:t> </a:t>
            </a:r>
            <a:r>
              <a:rPr lang="en-US" sz="2500" dirty="0" err="1" smtClean="0"/>
              <a:t>các</a:t>
            </a:r>
            <a:r>
              <a:rPr lang="en-US" sz="2500" dirty="0" smtClean="0"/>
              <a:t> </a:t>
            </a:r>
            <a:r>
              <a:rPr lang="vi-VN" sz="2500" dirty="0" smtClean="0"/>
              <a:t>loại sản phẩm thuốc lá nào, được quy định trong cột đầu tiên của Biểu và bị cấm theo các quy định của Đạo luật được </a:t>
            </a:r>
            <a:r>
              <a:rPr lang="en-US" sz="2500" dirty="0" smtClean="0"/>
              <a:t> </a:t>
            </a:r>
            <a:r>
              <a:rPr lang="en-US" sz="2500" dirty="0" err="1" smtClean="0"/>
              <a:t>quy</a:t>
            </a:r>
            <a:r>
              <a:rPr lang="en-US" sz="2500" dirty="0" smtClean="0"/>
              <a:t> </a:t>
            </a:r>
            <a:r>
              <a:rPr lang="en-US" sz="2500" dirty="0" err="1" smtClean="0"/>
              <a:t>đinh</a:t>
            </a:r>
            <a:r>
              <a:rPr lang="en-US" sz="2500" dirty="0" smtClean="0"/>
              <a:t> </a:t>
            </a:r>
            <a:r>
              <a:rPr lang="vi-VN" sz="2500" dirty="0" smtClean="0"/>
              <a:t>trong cột thứ hai.</a:t>
            </a:r>
            <a:endParaRPr lang="en-US" sz="2500" dirty="0" smtClean="0"/>
          </a:p>
          <a:p>
            <a:pPr marL="642938" lvl="2" indent="0" algn="just"/>
            <a:r>
              <a:rPr lang="en-US" sz="2500" dirty="0" err="1" smtClean="0"/>
              <a:t>Điếu</a:t>
            </a:r>
            <a:r>
              <a:rPr lang="en-US" sz="2500" dirty="0" smtClean="0"/>
              <a:t> </a:t>
            </a:r>
            <a:r>
              <a:rPr lang="en-US" sz="2500" dirty="0" err="1" smtClean="0"/>
              <a:t>xì</a:t>
            </a:r>
            <a:r>
              <a:rPr lang="en-US" sz="2500" dirty="0" smtClean="0"/>
              <a:t> </a:t>
            </a:r>
            <a:r>
              <a:rPr lang="en-US" sz="2500" dirty="0" err="1" smtClean="0"/>
              <a:t>gà</a:t>
            </a:r>
            <a:r>
              <a:rPr lang="en-US" sz="2500" dirty="0" smtClean="0"/>
              <a:t> </a:t>
            </a:r>
            <a:r>
              <a:rPr lang="en-US" sz="2500" dirty="0" err="1" smtClean="0"/>
              <a:t>không</a:t>
            </a:r>
            <a:r>
              <a:rPr lang="en-US" sz="2500" dirty="0" smtClean="0"/>
              <a:t> </a:t>
            </a:r>
            <a:r>
              <a:rPr lang="en-US" sz="2500" dirty="0" err="1" smtClean="0"/>
              <a:t>khói</a:t>
            </a:r>
            <a:r>
              <a:rPr lang="en-US" sz="2500" dirty="0" smtClean="0"/>
              <a:t>, </a:t>
            </a:r>
            <a:r>
              <a:rPr lang="vi-VN" sz="2500" dirty="0" smtClean="0"/>
              <a:t>điếu xì gà nhỏ</a:t>
            </a:r>
            <a:r>
              <a:rPr lang="en-US" sz="2500" dirty="0" smtClean="0"/>
              <a:t> </a:t>
            </a:r>
            <a:r>
              <a:rPr lang="en-US" sz="2500" dirty="0" err="1" smtClean="0"/>
              <a:t>không</a:t>
            </a:r>
            <a:r>
              <a:rPr lang="en-US" sz="2500" dirty="0" smtClean="0"/>
              <a:t> </a:t>
            </a:r>
            <a:r>
              <a:rPr lang="en-US" sz="2500" dirty="0" err="1" smtClean="0"/>
              <a:t>khói</a:t>
            </a:r>
            <a:r>
              <a:rPr lang="en-US" sz="2500" dirty="0" smtClean="0"/>
              <a:t> </a:t>
            </a:r>
            <a:r>
              <a:rPr lang="en-US" sz="2500" dirty="0" err="1" smtClean="0"/>
              <a:t>hoặc</a:t>
            </a:r>
            <a:r>
              <a:rPr lang="en-US" sz="2500" dirty="0" smtClean="0"/>
              <a:t> </a:t>
            </a:r>
            <a:r>
              <a:rPr lang="en-US" sz="2500" dirty="0" err="1" smtClean="0"/>
              <a:t>điếu</a:t>
            </a:r>
            <a:r>
              <a:rPr lang="en-US" sz="2500" dirty="0" smtClean="0"/>
              <a:t> </a:t>
            </a:r>
            <a:r>
              <a:rPr lang="en-US" sz="2500" dirty="0" err="1" smtClean="0"/>
              <a:t>thuốc</a:t>
            </a:r>
            <a:r>
              <a:rPr lang="en-US" sz="2500" dirty="0" smtClean="0"/>
              <a:t> </a:t>
            </a:r>
            <a:r>
              <a:rPr lang="en-US" sz="2500" dirty="0" err="1" smtClean="0"/>
              <a:t>lá</a:t>
            </a:r>
            <a:r>
              <a:rPr lang="en-US" sz="2500" dirty="0" smtClean="0"/>
              <a:t> </a:t>
            </a:r>
            <a:r>
              <a:rPr lang="en-US" sz="2500" dirty="0" err="1" smtClean="0"/>
              <a:t>không</a:t>
            </a:r>
            <a:r>
              <a:rPr lang="en-US" sz="2500" dirty="0" smtClean="0"/>
              <a:t> </a:t>
            </a:r>
            <a:r>
              <a:rPr lang="en-US" sz="2500" dirty="0" err="1" smtClean="0"/>
              <a:t>khói</a:t>
            </a:r>
            <a:r>
              <a:rPr lang="en-US" sz="2500" dirty="0" smtClean="0"/>
              <a:t> </a:t>
            </a:r>
            <a:r>
              <a:rPr lang="en-US" sz="2500" dirty="0" err="1" smtClean="0"/>
              <a:t>hoặc</a:t>
            </a:r>
            <a:r>
              <a:rPr lang="en-US" sz="2500" dirty="0" smtClean="0"/>
              <a:t> </a:t>
            </a:r>
            <a:r>
              <a:rPr lang="en-US" sz="2500" dirty="0" err="1" smtClean="0"/>
              <a:t>bất</a:t>
            </a:r>
            <a:r>
              <a:rPr lang="en-US" sz="2500" dirty="0" smtClean="0"/>
              <a:t> </a:t>
            </a:r>
            <a:r>
              <a:rPr lang="en-US" sz="2500" dirty="0" err="1" smtClean="0"/>
              <a:t>kì</a:t>
            </a:r>
            <a:r>
              <a:rPr lang="en-US" sz="2500" dirty="0" smtClean="0"/>
              <a:t> </a:t>
            </a:r>
            <a:r>
              <a:rPr lang="en-US" sz="2500" dirty="0" err="1" smtClean="0"/>
              <a:t>sản</a:t>
            </a:r>
            <a:r>
              <a:rPr lang="en-US" sz="2500" dirty="0" smtClean="0"/>
              <a:t> </a:t>
            </a:r>
            <a:r>
              <a:rPr lang="en-US" sz="2500" dirty="0" err="1" smtClean="0"/>
              <a:t>phẩm</a:t>
            </a:r>
            <a:r>
              <a:rPr lang="en-US" sz="2500" dirty="0" smtClean="0"/>
              <a:t> </a:t>
            </a:r>
            <a:r>
              <a:rPr lang="en-US" sz="2500" dirty="0" err="1" smtClean="0"/>
              <a:t>thuốc</a:t>
            </a:r>
            <a:r>
              <a:rPr lang="en-US" sz="2500" dirty="0" smtClean="0"/>
              <a:t> </a:t>
            </a:r>
            <a:r>
              <a:rPr lang="en-US" sz="2500" dirty="0" err="1" smtClean="0"/>
              <a:t>lá</a:t>
            </a:r>
            <a:r>
              <a:rPr lang="en-US" sz="2500" dirty="0" smtClean="0"/>
              <a:t> </a:t>
            </a:r>
            <a:r>
              <a:rPr lang="en-US" sz="2500" dirty="0" err="1" smtClean="0"/>
              <a:t>dụng</a:t>
            </a:r>
            <a:r>
              <a:rPr lang="en-US" sz="2500" dirty="0" smtClean="0"/>
              <a:t> ý, </a:t>
            </a:r>
            <a:r>
              <a:rPr lang="en-US" sz="2500" dirty="0" err="1" smtClean="0"/>
              <a:t>hoặc</a:t>
            </a:r>
            <a:r>
              <a:rPr lang="en-US" sz="2500" dirty="0" smtClean="0"/>
              <a:t> </a:t>
            </a:r>
            <a:r>
              <a:rPr lang="en-US" sz="2500" dirty="0" err="1" smtClean="0"/>
              <a:t>gắn</a:t>
            </a:r>
            <a:r>
              <a:rPr lang="en-US" sz="2500" dirty="0" smtClean="0"/>
              <a:t> </a:t>
            </a:r>
            <a:r>
              <a:rPr lang="en-US" sz="2500" dirty="0" err="1" smtClean="0"/>
              <a:t>nhãn</a:t>
            </a:r>
            <a:r>
              <a:rPr lang="en-US" sz="2500" dirty="0" smtClean="0"/>
              <a:t> </a:t>
            </a:r>
            <a:r>
              <a:rPr lang="en-US" sz="2500" dirty="0" err="1" smtClean="0"/>
              <a:t>hoặc</a:t>
            </a:r>
            <a:r>
              <a:rPr lang="en-US" sz="2500" dirty="0" smtClean="0"/>
              <a:t> </a:t>
            </a:r>
            <a:r>
              <a:rPr lang="en-US" sz="2500" dirty="0" err="1" smtClean="0"/>
              <a:t>được</a:t>
            </a:r>
            <a:r>
              <a:rPr lang="en-US" sz="2500" dirty="0" smtClean="0"/>
              <a:t> </a:t>
            </a:r>
            <a:r>
              <a:rPr lang="en-US" sz="2500" dirty="0" err="1" smtClean="0"/>
              <a:t>mô</a:t>
            </a:r>
            <a:r>
              <a:rPr lang="en-US" sz="2500" dirty="0" smtClean="0"/>
              <a:t> </a:t>
            </a:r>
            <a:r>
              <a:rPr lang="en-US" sz="2500" dirty="0" err="1" smtClean="0"/>
              <a:t>tả</a:t>
            </a:r>
            <a:r>
              <a:rPr lang="en-US" sz="2500" dirty="0" smtClean="0"/>
              <a:t> </a:t>
            </a:r>
            <a:r>
              <a:rPr lang="en-US" sz="2500" dirty="0" err="1" smtClean="0"/>
              <a:t>là</a:t>
            </a:r>
            <a:r>
              <a:rPr lang="en-US" sz="2500" dirty="0" smtClean="0"/>
              <a:t> </a:t>
            </a:r>
            <a:r>
              <a:rPr lang="en-US" sz="2500" dirty="0" err="1" smtClean="0"/>
              <a:t>phù</a:t>
            </a:r>
            <a:r>
              <a:rPr lang="en-US" sz="2500" dirty="0" smtClean="0"/>
              <a:t> </a:t>
            </a:r>
            <a:r>
              <a:rPr lang="en-US" sz="2500" dirty="0" err="1" smtClean="0"/>
              <a:t>hợp</a:t>
            </a:r>
            <a:r>
              <a:rPr lang="en-US" sz="2500" dirty="0" smtClean="0"/>
              <a:t> </a:t>
            </a:r>
            <a:r>
              <a:rPr lang="en-US" sz="2500" dirty="0" err="1" smtClean="0"/>
              <a:t>cho</a:t>
            </a:r>
            <a:r>
              <a:rPr lang="en-US" sz="2500" dirty="0" smtClean="0"/>
              <a:t> </a:t>
            </a:r>
            <a:r>
              <a:rPr lang="en-US" sz="2500" dirty="0" err="1" smtClean="0"/>
              <a:t>sử</a:t>
            </a:r>
            <a:r>
              <a:rPr lang="en-US" sz="2500" dirty="0" smtClean="0"/>
              <a:t> </a:t>
            </a:r>
            <a:r>
              <a:rPr lang="en-US" sz="2500" dirty="0" err="1" smtClean="0"/>
              <a:t>dụng</a:t>
            </a:r>
            <a:r>
              <a:rPr lang="en-US" sz="2500" dirty="0" smtClean="0"/>
              <a:t> </a:t>
            </a:r>
            <a:r>
              <a:rPr lang="en-US" sz="2500" dirty="0" err="1" smtClean="0"/>
              <a:t>giống</a:t>
            </a:r>
            <a:r>
              <a:rPr lang="en-US" sz="2500" dirty="0" smtClean="0"/>
              <a:t> </a:t>
            </a:r>
            <a:r>
              <a:rPr lang="en-US" sz="2500" dirty="0" err="1" smtClean="0"/>
              <a:t>như</a:t>
            </a:r>
            <a:r>
              <a:rPr lang="en-US" sz="2500" dirty="0" smtClean="0"/>
              <a:t> </a:t>
            </a:r>
            <a:r>
              <a:rPr lang="en-US" sz="2500" dirty="0" err="1" smtClean="0"/>
              <a:t>một</a:t>
            </a:r>
            <a:r>
              <a:rPr lang="en-US" sz="2500" dirty="0" smtClean="0"/>
              <a:t> </a:t>
            </a:r>
            <a:r>
              <a:rPr lang="en-US" sz="2500" dirty="0" err="1" smtClean="0"/>
              <a:t>sản</a:t>
            </a:r>
            <a:r>
              <a:rPr lang="en-US" sz="2500" dirty="0" smtClean="0"/>
              <a:t> </a:t>
            </a:r>
            <a:r>
              <a:rPr lang="en-US" sz="2500" dirty="0" err="1" smtClean="0"/>
              <a:t>phẩm</a:t>
            </a:r>
            <a:r>
              <a:rPr lang="en-US" sz="2500" dirty="0" smtClean="0"/>
              <a:t> </a:t>
            </a:r>
            <a:r>
              <a:rPr lang="en-US" sz="2500" dirty="0" err="1" smtClean="0"/>
              <a:t>hút</a:t>
            </a:r>
            <a:r>
              <a:rPr lang="en-US" sz="2500" dirty="0" smtClean="0"/>
              <a:t> </a:t>
            </a:r>
            <a:r>
              <a:rPr lang="en-US" sz="2500" dirty="0" err="1" smtClean="0"/>
              <a:t>thuốc</a:t>
            </a:r>
            <a:r>
              <a:rPr lang="en-US" sz="2500" dirty="0" smtClean="0"/>
              <a:t> </a:t>
            </a:r>
            <a:r>
              <a:rPr lang="en-US" sz="2500" dirty="0" err="1" smtClean="0"/>
              <a:t>lá</a:t>
            </a:r>
            <a:r>
              <a:rPr lang="en-US" sz="2500" dirty="0" smtClean="0"/>
              <a:t>, </a:t>
            </a:r>
            <a:r>
              <a:rPr lang="vi-VN" sz="2500" dirty="0" smtClean="0"/>
              <a:t>nhưng không xảy ra cháy và không có khói</a:t>
            </a:r>
            <a:r>
              <a:rPr lang="en-US" sz="2500" dirty="0" smtClean="0"/>
              <a:t>.</a:t>
            </a:r>
          </a:p>
          <a:p>
            <a:pPr marL="642938" lvl="2" indent="0" algn="just"/>
            <a:r>
              <a:rPr lang="vi-VN" sz="2500" dirty="0" smtClean="0"/>
              <a:t>Bất kỳ giải pháp hoặc chất nào, trong đó thuốc lá hoặc nicotine là thành phần, được </a:t>
            </a:r>
            <a:r>
              <a:rPr lang="en-US" sz="2500" dirty="0" err="1" smtClean="0"/>
              <a:t>dụng</a:t>
            </a:r>
            <a:r>
              <a:rPr lang="en-US" sz="2500" dirty="0" smtClean="0"/>
              <a:t> ý </a:t>
            </a:r>
            <a:r>
              <a:rPr lang="en-US" sz="2500" dirty="0" err="1" smtClean="0"/>
              <a:t>để</a:t>
            </a:r>
            <a:r>
              <a:rPr lang="en-US" sz="2500" dirty="0" smtClean="0"/>
              <a:t> </a:t>
            </a:r>
            <a:r>
              <a:rPr lang="vi-VN" sz="2500" dirty="0" smtClean="0"/>
              <a:t>sử dụng với </a:t>
            </a:r>
            <a:r>
              <a:rPr lang="en-US" sz="2500" dirty="0" err="1" smtClean="0"/>
              <a:t>một</a:t>
            </a:r>
            <a:r>
              <a:rPr lang="en-US" sz="2500" dirty="0" smtClean="0"/>
              <a:t> </a:t>
            </a:r>
            <a:r>
              <a:rPr lang="vi-VN" sz="2500" dirty="0" smtClean="0"/>
              <a:t>hệ thống phân phối nicotine điện tử hoặc máy hóa hơi</a:t>
            </a:r>
            <a:endParaRPr lang="en-US" sz="2500" dirty="0"/>
          </a:p>
        </p:txBody>
      </p:sp>
      <p:sp>
        <p:nvSpPr>
          <p:cNvPr id="3" name="Slide Number Placeholder 2"/>
          <p:cNvSpPr>
            <a:spLocks noGrp="1"/>
          </p:cNvSpPr>
          <p:nvPr>
            <p:ph type="sldNum" sz="quarter" idx="16"/>
          </p:nvPr>
        </p:nvSpPr>
        <p:spPr>
          <a:xfrm>
            <a:off x="6906600" y="5700542"/>
            <a:ext cx="2057400" cy="273844"/>
          </a:xfrm>
        </p:spPr>
        <p:txBody>
          <a:bodyPr/>
          <a:lstStyle/>
          <a:p>
            <a:pPr defTabSz="685800">
              <a:defRPr/>
            </a:pPr>
            <a:fld id="{A74CE0EA-F3B5-4684-BA10-C594598FDB9C}" type="slidenum">
              <a:rPr lang="en-GB">
                <a:solidFill>
                  <a:srgbClr val="002060"/>
                </a:solidFill>
                <a:latin typeface="Calibri" panose="020F0502020204030204"/>
              </a:rPr>
              <a:pPr defTabSz="685800">
                <a:defRPr/>
              </a:pPr>
              <a:t>18</a:t>
            </a:fld>
            <a:endParaRPr lang="en-GB" dirty="0">
              <a:solidFill>
                <a:srgbClr val="002060"/>
              </a:solidFill>
              <a:latin typeface="Calibri" panose="020F0502020204030204"/>
            </a:endParaRPr>
          </a:p>
        </p:txBody>
      </p:sp>
      <p:sp>
        <p:nvSpPr>
          <p:cNvPr id="4" name="Text Placeholder 3"/>
          <p:cNvSpPr>
            <a:spLocks noGrp="1"/>
          </p:cNvSpPr>
          <p:nvPr>
            <p:ph type="body" sz="quarter" idx="21"/>
          </p:nvPr>
        </p:nvSpPr>
        <p:spPr/>
        <p:txBody>
          <a:bodyPr>
            <a:normAutofit/>
          </a:bodyPr>
          <a:lstStyle/>
          <a:p>
            <a:endParaRPr lang="en-SG"/>
          </a:p>
        </p:txBody>
      </p:sp>
      <p:pic>
        <p:nvPicPr>
          <p:cNvPr id="6" name="Picture 2" descr="hpb"/>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1044" y="6165304"/>
            <a:ext cx="1066800" cy="560387"/>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itle 7"/>
          <p:cNvSpPr txBox="1">
            <a:spLocks/>
          </p:cNvSpPr>
          <p:nvPr/>
        </p:nvSpPr>
        <p:spPr bwMode="invGray">
          <a:xfrm>
            <a:off x="899592" y="332656"/>
            <a:ext cx="6887206" cy="429797"/>
          </a:xfrm>
          <a:prstGeom prst="rect">
            <a:avLst/>
          </a:prstGeom>
        </p:spPr>
        <p:txBody>
          <a:bodyPr vert="horz" lIns="91440" tIns="45720" rIns="91440" bIns="45720" rtlCol="0" anchor="ctr">
            <a:noAutofit/>
          </a:bodyPr>
          <a:lstStyle>
            <a:lvl1pPr algn="l" defTabSz="685800" rtl="0" eaLnBrk="1" latinLnBrk="0" hangingPunct="1">
              <a:spcBef>
                <a:spcPct val="0"/>
              </a:spcBef>
              <a:buNone/>
              <a:defRPr sz="1800" b="1" kern="1200">
                <a:solidFill>
                  <a:schemeClr val="accent3">
                    <a:lumMod val="50000"/>
                  </a:schemeClr>
                </a:solidFill>
                <a:latin typeface="Arial" panose="020B0604020202020204" pitchFamily="34" charset="0"/>
                <a:ea typeface="+mj-ea"/>
                <a:cs typeface="Arial" panose="020B0604020202020204" pitchFamily="34" charset="0"/>
              </a:defRPr>
            </a:lvl1pPr>
          </a:lstStyle>
          <a:p>
            <a:r>
              <a:rPr lang="vi-VN" sz="3600" b="0" dirty="0" smtClean="0">
                <a:solidFill>
                  <a:srgbClr val="000000"/>
                </a:solidFill>
                <a:latin typeface="Segoe UI" panose="020B0502040204020203" pitchFamily="34" charset="0"/>
                <a:cs typeface="Segoe UI" panose="020B0502040204020203" pitchFamily="34" charset="0"/>
              </a:rPr>
              <a:t>Quy định hiện hành</a:t>
            </a:r>
            <a:r>
              <a:rPr lang="en-US" sz="3600" b="0" dirty="0" smtClean="0">
                <a:solidFill>
                  <a:srgbClr val="000000"/>
                </a:solidFill>
                <a:latin typeface="Segoe UI" panose="020B0502040204020203" pitchFamily="34" charset="0"/>
                <a:cs typeface="Segoe UI" panose="020B0502040204020203" pitchFamily="34" charset="0"/>
              </a:rPr>
              <a:t> </a:t>
            </a:r>
            <a:endParaRPr lang="en-GB" sz="3600" b="0" dirty="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xmlns="" val="58946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000" y="1295400"/>
            <a:ext cx="8424001" cy="4648200"/>
          </a:xfrm>
        </p:spPr>
        <p:txBody>
          <a:bodyPr>
            <a:noAutofit/>
          </a:bodyPr>
          <a:lstStyle/>
          <a:p>
            <a:pPr marL="342900" lvl="1" indent="0">
              <a:buNone/>
            </a:pPr>
            <a:r>
              <a:rPr lang="vi-VN" sz="2000" dirty="0" smtClean="0"/>
              <a:t>16.(1) </a:t>
            </a:r>
            <a:r>
              <a:rPr lang="en-US" sz="2000" dirty="0" smtClean="0"/>
              <a:t>K</a:t>
            </a:r>
            <a:r>
              <a:rPr lang="vi-VN" sz="2000" dirty="0" smtClean="0"/>
              <a:t>hông được nhập khẩu vào Singapore, hoặc phân phối, bán, chào bán hoặc sở hữu để bán ở Singapore, bất kỳ sản phẩm bánh kẹo hoặc thực phẩm khác, hoặc bất kỳ đồ chơi, thiết bị hoặc vật phẩm nào </a:t>
            </a:r>
            <a:r>
              <a:rPr lang="en-US" sz="2000" dirty="0" smtClean="0"/>
              <a:t>:</a:t>
            </a:r>
            <a:endParaRPr lang="vi-VN" sz="2000" dirty="0" smtClean="0"/>
          </a:p>
          <a:p>
            <a:pPr marL="342900" lvl="1" indent="0">
              <a:buNone/>
            </a:pPr>
            <a:r>
              <a:rPr lang="vi-VN" sz="2000" dirty="0" smtClean="0"/>
              <a:t>(a) giống hoặc được thiết kế để giống với sản phẩm thuốc lá;</a:t>
            </a:r>
          </a:p>
          <a:p>
            <a:pPr marL="342900" lvl="1" indent="0">
              <a:buNone/>
            </a:pPr>
            <a:r>
              <a:rPr lang="vi-VN" sz="2000" dirty="0" smtClean="0"/>
              <a:t>(b) có khả năng tạo khói;</a:t>
            </a:r>
          </a:p>
          <a:p>
            <a:pPr marL="342900" lvl="1" indent="0">
              <a:buNone/>
            </a:pPr>
            <a:r>
              <a:rPr lang="vi-VN" sz="2000" dirty="0" smtClean="0"/>
              <a:t>c) có thể được sử dụng theo cách giống như hành vi hút thuốc; hoặc là</a:t>
            </a:r>
          </a:p>
          <a:p>
            <a:pPr marL="342900" lvl="1" indent="0">
              <a:buNone/>
            </a:pPr>
            <a:r>
              <a:rPr lang="vi-VN" sz="2000" dirty="0" smtClean="0"/>
              <a:t>(d) bao bì giống hoặc được thiết kế giống với bao bì thường liên quan đến các sản phẩm thuốc lá.</a:t>
            </a:r>
          </a:p>
          <a:p>
            <a:pPr marL="342900" lvl="1" indent="0">
              <a:buNone/>
            </a:pPr>
            <a:r>
              <a:rPr lang="vi-VN" sz="2000" dirty="0" smtClean="0"/>
              <a:t>(</a:t>
            </a:r>
            <a:r>
              <a:rPr lang="vi-VN" sz="2000" dirty="0" smtClean="0"/>
              <a:t>2) </a:t>
            </a:r>
            <a:r>
              <a:rPr lang="en-US" sz="2000" dirty="0" smtClean="0"/>
              <a:t>K</a:t>
            </a:r>
            <a:r>
              <a:rPr lang="vi-VN" sz="2000" dirty="0" smtClean="0"/>
              <a:t>hông được nhập khẩu vào Singapore, hoặc phân phối, bán, chào bán hoặc sở hữu để bán ở Singapore, bất kỳ thành phần nào của đồ dụng cụ, thiết bị hoặc các phần được đề cập trong tiểu mục (1).</a:t>
            </a:r>
            <a:endParaRPr lang="en-SG" sz="2000" dirty="0"/>
          </a:p>
        </p:txBody>
      </p:sp>
      <p:sp>
        <p:nvSpPr>
          <p:cNvPr id="3" name="Slide Number Placeholder 2"/>
          <p:cNvSpPr>
            <a:spLocks noGrp="1"/>
          </p:cNvSpPr>
          <p:nvPr>
            <p:ph type="sldNum" sz="quarter" idx="16"/>
          </p:nvPr>
        </p:nvSpPr>
        <p:spPr>
          <a:xfrm>
            <a:off x="6906600" y="5700542"/>
            <a:ext cx="2057400" cy="273844"/>
          </a:xfrm>
        </p:spPr>
        <p:txBody>
          <a:bodyPr/>
          <a:lstStyle/>
          <a:p>
            <a:pPr defTabSz="685800">
              <a:defRPr/>
            </a:pPr>
            <a:fld id="{A74CE0EA-F3B5-4684-BA10-C594598FDB9C}" type="slidenum">
              <a:rPr lang="en-GB">
                <a:solidFill>
                  <a:srgbClr val="002060"/>
                </a:solidFill>
                <a:latin typeface="Calibri" panose="020F0502020204030204"/>
              </a:rPr>
              <a:pPr defTabSz="685800">
                <a:defRPr/>
              </a:pPr>
              <a:t>19</a:t>
            </a:fld>
            <a:endParaRPr lang="en-GB" dirty="0">
              <a:solidFill>
                <a:srgbClr val="002060"/>
              </a:solidFill>
              <a:latin typeface="Calibri" panose="020F0502020204030204"/>
            </a:endParaRPr>
          </a:p>
        </p:txBody>
      </p:sp>
      <p:sp>
        <p:nvSpPr>
          <p:cNvPr id="4" name="Text Placeholder 3"/>
          <p:cNvSpPr>
            <a:spLocks noGrp="1"/>
          </p:cNvSpPr>
          <p:nvPr>
            <p:ph type="body" sz="quarter" idx="21"/>
          </p:nvPr>
        </p:nvSpPr>
        <p:spPr/>
        <p:txBody>
          <a:bodyPr>
            <a:normAutofit/>
          </a:bodyPr>
          <a:lstStyle/>
          <a:p>
            <a:endParaRPr lang="en-SG"/>
          </a:p>
        </p:txBody>
      </p:sp>
      <p:pic>
        <p:nvPicPr>
          <p:cNvPr id="6" name="Picture 2" descr="hpb"/>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21044" y="6165304"/>
            <a:ext cx="1066800" cy="56038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itle 7"/>
          <p:cNvSpPr txBox="1">
            <a:spLocks/>
          </p:cNvSpPr>
          <p:nvPr/>
        </p:nvSpPr>
        <p:spPr bwMode="invGray">
          <a:xfrm>
            <a:off x="990600" y="304800"/>
            <a:ext cx="6887206" cy="429797"/>
          </a:xfrm>
          <a:prstGeom prst="rect">
            <a:avLst/>
          </a:prstGeom>
        </p:spPr>
        <p:txBody>
          <a:bodyPr vert="horz" lIns="91440" tIns="45720" rIns="91440" bIns="45720" rtlCol="0" anchor="ctr">
            <a:noAutofit/>
          </a:bodyPr>
          <a:lstStyle>
            <a:lvl1pPr algn="l" defTabSz="685800" rtl="0" eaLnBrk="1" latinLnBrk="0" hangingPunct="1">
              <a:spcBef>
                <a:spcPct val="0"/>
              </a:spcBef>
              <a:buNone/>
              <a:defRPr sz="1800" b="1" kern="1200">
                <a:solidFill>
                  <a:schemeClr val="accent3">
                    <a:lumMod val="50000"/>
                  </a:schemeClr>
                </a:solidFill>
                <a:latin typeface="Arial" panose="020B0604020202020204" pitchFamily="34" charset="0"/>
                <a:ea typeface="+mj-ea"/>
                <a:cs typeface="Arial" panose="020B0604020202020204" pitchFamily="34" charset="0"/>
              </a:defRPr>
            </a:lvl1pPr>
          </a:lstStyle>
          <a:p>
            <a:r>
              <a:rPr lang="en-US" sz="3600" b="0" smtClean="0">
                <a:solidFill>
                  <a:srgbClr val="000000"/>
                </a:solidFill>
                <a:latin typeface="Segoe UI" panose="020B0502040204020203" pitchFamily="34" charset="0"/>
                <a:cs typeface="Segoe UI" panose="020B0502040204020203" pitchFamily="34" charset="0"/>
              </a:rPr>
              <a:t>Pháp luật hiện hành</a:t>
            </a:r>
            <a:endParaRPr lang="en-GB" sz="3600" b="0" dirty="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xmlns="" val="3854281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vi-VN" sz="3600" b="1" dirty="0" smtClean="0"/>
              <a:t>QUY ĐỊNH CẤM THUỐC LÁ ĐIỆN TỬ</a:t>
            </a:r>
            <a:r>
              <a:rPr lang="vi-VN" dirty="0" smtClean="0"/>
              <a:t/>
            </a:r>
            <a:br>
              <a:rPr lang="vi-VN" dirty="0" smtClean="0"/>
            </a:br>
            <a:r>
              <a:rPr lang="vi-VN" dirty="0" smtClean="0"/>
              <a:t>TÌNH HÌNH TRÊN THẾ GIỚI ĐẾN THÁNG 10/2019 </a:t>
            </a:r>
            <a:endParaRPr lang="en-US" dirty="0"/>
          </a:p>
        </p:txBody>
      </p:sp>
      <p:sp>
        <p:nvSpPr>
          <p:cNvPr id="3" name="Content Placeholder 2"/>
          <p:cNvSpPr>
            <a:spLocks noGrp="1"/>
          </p:cNvSpPr>
          <p:nvPr>
            <p:ph idx="1"/>
          </p:nvPr>
        </p:nvSpPr>
        <p:spPr/>
        <p:txBody>
          <a:bodyPr/>
          <a:lstStyle/>
          <a:p>
            <a:pPr marL="0" indent="0">
              <a:lnSpc>
                <a:spcPct val="100000"/>
              </a:lnSpc>
              <a:buNone/>
            </a:pPr>
            <a:r>
              <a:rPr lang="en-US" sz="2800" b="1" dirty="0">
                <a:solidFill>
                  <a:srgbClr val="FF0000"/>
                </a:solidFill>
              </a:rPr>
              <a:t>42 QUỐC GIA CẤM BÁN THUỐC LÁ </a:t>
            </a:r>
            <a:r>
              <a:rPr lang="en-US" sz="2800" b="1" dirty="0" err="1">
                <a:solidFill>
                  <a:srgbClr val="FF0000"/>
                </a:solidFill>
              </a:rPr>
              <a:t>ĐiỆN</a:t>
            </a:r>
            <a:r>
              <a:rPr lang="en-US" sz="2800" b="1" dirty="0">
                <a:solidFill>
                  <a:srgbClr val="FF0000"/>
                </a:solidFill>
              </a:rPr>
              <a:t> TỬ</a:t>
            </a:r>
          </a:p>
          <a:p>
            <a:pPr lvl="1" algn="just">
              <a:lnSpc>
                <a:spcPct val="100000"/>
              </a:lnSpc>
            </a:pPr>
            <a:r>
              <a:rPr lang="en-US" sz="2400" dirty="0" smtClean="0"/>
              <a:t>Antigua </a:t>
            </a:r>
            <a:r>
              <a:rPr lang="en-US" sz="2400" dirty="0" err="1" smtClean="0"/>
              <a:t>và</a:t>
            </a:r>
            <a:r>
              <a:rPr lang="en-US" sz="2400" dirty="0" smtClean="0"/>
              <a:t> Barbuda*, Argentina, Australia, Bahrain, Barbados**, Bhutan, Brazil, </a:t>
            </a:r>
            <a:r>
              <a:rPr lang="en-US" sz="2400" dirty="0" smtClean="0">
                <a:solidFill>
                  <a:srgbClr val="FF0000"/>
                </a:solidFill>
              </a:rPr>
              <a:t>Brunei Darussalam, Cambodia,</a:t>
            </a:r>
            <a:r>
              <a:rPr lang="en-US" sz="2400" dirty="0" smtClean="0"/>
              <a:t> Colombia, Costa Rica**, Ai </a:t>
            </a:r>
            <a:r>
              <a:rPr lang="en-US" sz="2400" dirty="0" err="1" smtClean="0"/>
              <a:t>Cập</a:t>
            </a:r>
            <a:r>
              <a:rPr lang="en-US" sz="2400" dirty="0" smtClean="0"/>
              <a:t>*, Ethiopia*, Gambia, </a:t>
            </a:r>
            <a:r>
              <a:rPr lang="en-US" sz="2400" dirty="0" err="1" smtClean="0"/>
              <a:t>Ấn</a:t>
            </a:r>
            <a:r>
              <a:rPr lang="en-US" sz="2400" dirty="0" smtClean="0"/>
              <a:t> </a:t>
            </a:r>
            <a:r>
              <a:rPr lang="en-US" sz="2400" dirty="0" err="1" smtClean="0"/>
              <a:t>Độ</a:t>
            </a:r>
            <a:r>
              <a:rPr lang="en-US" sz="2400" dirty="0" smtClean="0"/>
              <a:t>, Iran, </a:t>
            </a:r>
            <a:r>
              <a:rPr lang="en-US" sz="2400" dirty="0" err="1" smtClean="0"/>
              <a:t>Nhật</a:t>
            </a:r>
            <a:r>
              <a:rPr lang="en-US" sz="2400" dirty="0" smtClean="0"/>
              <a:t> </a:t>
            </a:r>
            <a:r>
              <a:rPr lang="en-US" sz="2400" dirty="0" err="1" smtClean="0"/>
              <a:t>Bản</a:t>
            </a:r>
            <a:r>
              <a:rPr lang="en-US" sz="2400" dirty="0" smtClean="0"/>
              <a:t>, Jordan, </a:t>
            </a:r>
            <a:r>
              <a:rPr lang="en-US" sz="2400" dirty="0" err="1" smtClean="0"/>
              <a:t>Bắc</a:t>
            </a:r>
            <a:r>
              <a:rPr lang="en-US" sz="2400" dirty="0" smtClean="0"/>
              <a:t> </a:t>
            </a:r>
            <a:r>
              <a:rPr lang="en-US" sz="2400" dirty="0" err="1" smtClean="0"/>
              <a:t>Triều</a:t>
            </a:r>
            <a:r>
              <a:rPr lang="en-US" sz="2400" dirty="0" smtClean="0"/>
              <a:t> </a:t>
            </a:r>
            <a:r>
              <a:rPr lang="en-US" sz="2400" dirty="0" err="1" smtClean="0"/>
              <a:t>Tiên</a:t>
            </a:r>
            <a:r>
              <a:rPr lang="en-US" sz="2400" dirty="0" smtClean="0"/>
              <a:t>, Kuwait, </a:t>
            </a:r>
            <a:r>
              <a:rPr lang="en-US" sz="2400" dirty="0" err="1" smtClean="0">
                <a:solidFill>
                  <a:srgbClr val="FF0000"/>
                </a:solidFill>
              </a:rPr>
              <a:t>Lào</a:t>
            </a:r>
            <a:r>
              <a:rPr lang="en-US" sz="2400" dirty="0" smtClean="0"/>
              <a:t>, Lebanon, Mauritius, Mexico, Nepal, Nicaragua, Oman, Panama, Qatar, Saudi Arabia, Seychelles, </a:t>
            </a:r>
            <a:r>
              <a:rPr lang="en-US" sz="2400" dirty="0" smtClean="0">
                <a:solidFill>
                  <a:srgbClr val="FF0000"/>
                </a:solidFill>
              </a:rPr>
              <a:t>Singapore, </a:t>
            </a:r>
            <a:r>
              <a:rPr lang="en-US" sz="2400" dirty="0" smtClean="0"/>
              <a:t>Sri Lanka, Suriname, Syria, </a:t>
            </a:r>
            <a:r>
              <a:rPr lang="en-US" sz="2400" dirty="0" err="1" smtClean="0">
                <a:solidFill>
                  <a:srgbClr val="FF0000"/>
                </a:solidFill>
              </a:rPr>
              <a:t>Thái</a:t>
            </a:r>
            <a:r>
              <a:rPr lang="en-US" sz="2400" dirty="0" smtClean="0">
                <a:solidFill>
                  <a:srgbClr val="FF0000"/>
                </a:solidFill>
              </a:rPr>
              <a:t> </a:t>
            </a:r>
            <a:r>
              <a:rPr lang="en-US" sz="2400" dirty="0" err="1" smtClean="0">
                <a:solidFill>
                  <a:srgbClr val="FF0000"/>
                </a:solidFill>
              </a:rPr>
              <a:t>Lan</a:t>
            </a:r>
            <a:r>
              <a:rPr lang="en-US" sz="2400" dirty="0" smtClean="0"/>
              <a:t>, Timor-Leste, Turkmenistan, Uganda, Uruguay, Vatican City, Venezuela*</a:t>
            </a:r>
          </a:p>
          <a:p>
            <a:endParaRPr lang="en-US" dirty="0"/>
          </a:p>
        </p:txBody>
      </p:sp>
    </p:spTree>
    <p:extLst>
      <p:ext uri="{BB962C8B-B14F-4D97-AF65-F5344CB8AC3E}">
        <p14:creationId xmlns:p14="http://schemas.microsoft.com/office/powerpoint/2010/main" xmlns="" val="1692177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000" y="1219200"/>
            <a:ext cx="8424001" cy="4485303"/>
          </a:xfrm>
        </p:spPr>
        <p:txBody>
          <a:bodyPr>
            <a:noAutofit/>
          </a:bodyPr>
          <a:lstStyle/>
          <a:p>
            <a:pPr marL="342900" lvl="1" indent="0" algn="just">
              <a:buNone/>
            </a:pPr>
            <a:r>
              <a:rPr lang="en-US" sz="2000" dirty="0" smtClean="0"/>
              <a:t>“</a:t>
            </a:r>
            <a:r>
              <a:rPr lang="vi-VN" sz="2000" dirty="0" smtClean="0"/>
              <a:t>Sản phẩm thuốc lá có nghĩa là </a:t>
            </a:r>
            <a:r>
              <a:rPr lang="en-US" sz="2000" dirty="0" smtClean="0"/>
              <a:t>:</a:t>
            </a:r>
            <a:endParaRPr lang="vi-VN" sz="2000" dirty="0" smtClean="0"/>
          </a:p>
          <a:p>
            <a:pPr marL="342900" lvl="1" indent="0" algn="just">
              <a:buNone/>
            </a:pPr>
            <a:r>
              <a:rPr lang="vi-VN" sz="2000" dirty="0" smtClean="0"/>
              <a:t>(a) thuốc lá hoặc xì gà, hoặc bất kỳ dạng thuốc lá nào khác;</a:t>
            </a:r>
          </a:p>
          <a:p>
            <a:pPr marL="342900" lvl="1" indent="0" algn="just">
              <a:buNone/>
            </a:pPr>
            <a:r>
              <a:rPr lang="vi-VN" sz="2000" dirty="0" smtClean="0"/>
              <a:t>(b) thiết bị dẫn xuất thuốc lá;</a:t>
            </a:r>
          </a:p>
          <a:p>
            <a:pPr marL="342900" lvl="1" indent="0" algn="just">
              <a:buNone/>
            </a:pPr>
            <a:r>
              <a:rPr lang="vi-VN" sz="2000" dirty="0" smtClean="0"/>
              <a:t>(c) thay thế thuốc lá; hoặc là</a:t>
            </a:r>
          </a:p>
          <a:p>
            <a:pPr marL="342900" lvl="1" indent="0" algn="just">
              <a:buNone/>
            </a:pPr>
            <a:r>
              <a:rPr lang="vi-VN" sz="2000" dirty="0" smtClean="0"/>
              <a:t>(d) hỗn hợp có chứa bất kỳ dạng thuốc lá hoặc dẫn xuất thuốc lá hoặc thay thế thuốc lá,</a:t>
            </a:r>
          </a:p>
          <a:p>
            <a:pPr marL="342900" lvl="1" indent="0" algn="just">
              <a:buNone/>
            </a:pPr>
            <a:r>
              <a:rPr lang="vi-VN" sz="2000" dirty="0" smtClean="0"/>
              <a:t>nhưng không bao gồm một sản phẩm trị liệu được đăng ký theo Đạo luật Sản phẩm Sức khỏe;</a:t>
            </a:r>
          </a:p>
          <a:p>
            <a:pPr marL="342900" lvl="1" indent="0" algn="just">
              <a:buNone/>
            </a:pPr>
            <a:r>
              <a:rPr lang="en-US" sz="2000" dirty="0" smtClean="0"/>
              <a:t>“</a:t>
            </a:r>
            <a:r>
              <a:rPr lang="vi-VN" sz="2000" dirty="0" smtClean="0"/>
              <a:t>Thay thế thuốc lá</a:t>
            </a:r>
            <a:r>
              <a:rPr lang="en-US" sz="2000" dirty="0" smtClean="0"/>
              <a:t>”</a:t>
            </a:r>
            <a:r>
              <a:rPr lang="vi-VN" sz="2000" dirty="0" smtClean="0"/>
              <a:t> có nghĩa là bất kỳ</a:t>
            </a:r>
            <a:r>
              <a:rPr lang="en-US" sz="2000" dirty="0" smtClean="0"/>
              <a:t> </a:t>
            </a:r>
            <a:r>
              <a:rPr lang="en-US" sz="2000" dirty="0" err="1" smtClean="0"/>
              <a:t>hàng</a:t>
            </a:r>
            <a:r>
              <a:rPr lang="en-US" sz="2000" dirty="0" smtClean="0"/>
              <a:t> </a:t>
            </a:r>
            <a:r>
              <a:rPr lang="en-US" sz="2000" dirty="0" err="1" smtClean="0"/>
              <a:t>hóa</a:t>
            </a:r>
            <a:r>
              <a:rPr lang="en-US" sz="2000" dirty="0" smtClean="0"/>
              <a:t>, </a:t>
            </a:r>
            <a:r>
              <a:rPr lang="en-US" sz="2000" dirty="0" err="1" smtClean="0"/>
              <a:t>vật</a:t>
            </a:r>
            <a:r>
              <a:rPr lang="en-US" sz="2000" dirty="0" smtClean="0"/>
              <a:t> </a:t>
            </a:r>
            <a:r>
              <a:rPr lang="en-US" sz="2000" dirty="0" err="1" smtClean="0"/>
              <a:t>phẩm</a:t>
            </a:r>
            <a:r>
              <a:rPr lang="vi-VN" sz="2000" dirty="0" smtClean="0"/>
              <a:t> </a:t>
            </a:r>
            <a:r>
              <a:rPr lang="en-US" sz="2000" dirty="0" err="1" smtClean="0"/>
              <a:t>có</a:t>
            </a:r>
            <a:r>
              <a:rPr lang="en-US" sz="2000" dirty="0" smtClean="0"/>
              <a:t> </a:t>
            </a:r>
            <a:r>
              <a:rPr lang="vi-VN" sz="2000" dirty="0" smtClean="0"/>
              <a:t>chứa nicotine, nhưng không bao gồm bất kỳ điều nào sau đây:</a:t>
            </a:r>
          </a:p>
          <a:p>
            <a:pPr marL="342900" lvl="1" indent="0" algn="just">
              <a:buNone/>
            </a:pPr>
            <a:r>
              <a:rPr lang="vi-VN" sz="2000" dirty="0" smtClean="0"/>
              <a:t>(a) thuốc lá hoặc xì gà, hoặc bất kỳ dạng thuốc lá nào khác; (b) một dẫn xuất thuốc lá; (c) hỗn hợp chứa bất kỳ dạng thuốc lá hoặc dẫn xuất thuốc lá; (d) một sản phẩm trị liệu được đăng ký theo Đạo luật Sản phẩm Sức khỏe</a:t>
            </a:r>
            <a:r>
              <a:rPr lang="en-US" sz="2000" dirty="0" smtClean="0"/>
              <a:t>.</a:t>
            </a:r>
            <a:endParaRPr lang="en-US" sz="2000" dirty="0"/>
          </a:p>
        </p:txBody>
      </p:sp>
      <p:sp>
        <p:nvSpPr>
          <p:cNvPr id="3" name="Slide Number Placeholder 2"/>
          <p:cNvSpPr>
            <a:spLocks noGrp="1"/>
          </p:cNvSpPr>
          <p:nvPr>
            <p:ph type="sldNum" sz="quarter" idx="16"/>
          </p:nvPr>
        </p:nvSpPr>
        <p:spPr>
          <a:xfrm>
            <a:off x="6906600" y="5700542"/>
            <a:ext cx="2057400" cy="273844"/>
          </a:xfrm>
        </p:spPr>
        <p:txBody>
          <a:bodyPr/>
          <a:lstStyle/>
          <a:p>
            <a:pPr defTabSz="685800">
              <a:defRPr/>
            </a:pPr>
            <a:fld id="{A74CE0EA-F3B5-4684-BA10-C594598FDB9C}" type="slidenum">
              <a:rPr lang="en-GB">
                <a:solidFill>
                  <a:srgbClr val="002060"/>
                </a:solidFill>
                <a:latin typeface="Calibri" panose="020F0502020204030204"/>
              </a:rPr>
              <a:pPr defTabSz="685800">
                <a:defRPr/>
              </a:pPr>
              <a:t>20</a:t>
            </a:fld>
            <a:endParaRPr lang="en-GB" dirty="0">
              <a:solidFill>
                <a:srgbClr val="002060"/>
              </a:solidFill>
              <a:latin typeface="Calibri" panose="020F0502020204030204"/>
            </a:endParaRPr>
          </a:p>
        </p:txBody>
      </p:sp>
      <p:sp>
        <p:nvSpPr>
          <p:cNvPr id="4" name="Text Placeholder 3"/>
          <p:cNvSpPr>
            <a:spLocks noGrp="1"/>
          </p:cNvSpPr>
          <p:nvPr>
            <p:ph type="body" sz="quarter" idx="21"/>
          </p:nvPr>
        </p:nvSpPr>
        <p:spPr/>
        <p:txBody>
          <a:bodyPr>
            <a:normAutofit/>
          </a:bodyPr>
          <a:lstStyle/>
          <a:p>
            <a:endParaRPr lang="en-SG"/>
          </a:p>
        </p:txBody>
      </p:sp>
      <p:pic>
        <p:nvPicPr>
          <p:cNvPr id="6" name="Picture 2" descr="hpb"/>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21044" y="6165304"/>
            <a:ext cx="1066800" cy="56038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itle 7"/>
          <p:cNvSpPr txBox="1">
            <a:spLocks/>
          </p:cNvSpPr>
          <p:nvPr/>
        </p:nvSpPr>
        <p:spPr bwMode="invGray">
          <a:xfrm>
            <a:off x="899592" y="332656"/>
            <a:ext cx="6887206" cy="429797"/>
          </a:xfrm>
          <a:prstGeom prst="rect">
            <a:avLst/>
          </a:prstGeom>
        </p:spPr>
        <p:txBody>
          <a:bodyPr vert="horz" lIns="91440" tIns="45720" rIns="91440" bIns="45720" rtlCol="0" anchor="ctr">
            <a:noAutofit/>
          </a:bodyPr>
          <a:lstStyle>
            <a:lvl1pPr algn="l" defTabSz="685800" rtl="0" eaLnBrk="1" latinLnBrk="0" hangingPunct="1">
              <a:spcBef>
                <a:spcPct val="0"/>
              </a:spcBef>
              <a:buNone/>
              <a:defRPr sz="1800" b="1" kern="1200">
                <a:solidFill>
                  <a:schemeClr val="accent3">
                    <a:lumMod val="50000"/>
                  </a:schemeClr>
                </a:solidFill>
                <a:latin typeface="Arial" panose="020B0604020202020204" pitchFamily="34" charset="0"/>
                <a:ea typeface="+mj-ea"/>
                <a:cs typeface="Arial" panose="020B0604020202020204" pitchFamily="34" charset="0"/>
              </a:defRPr>
            </a:lvl1pPr>
          </a:lstStyle>
          <a:p>
            <a:r>
              <a:rPr lang="en-US" sz="3600" b="0" smtClean="0">
                <a:solidFill>
                  <a:srgbClr val="000000"/>
                </a:solidFill>
                <a:latin typeface="Segoe UI" panose="020B0502040204020203" pitchFamily="34" charset="0"/>
                <a:cs typeface="Segoe UI" panose="020B0502040204020203" pitchFamily="34" charset="0"/>
              </a:rPr>
              <a:t>Pháp luật hiện hành</a:t>
            </a:r>
            <a:endParaRPr lang="en-GB" sz="3600" b="0" dirty="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xmlns="" val="350798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198B195-E3B4-2245-8587-258DCF97CD2C}"/>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5084" b="39552"/>
          <a:stretch/>
        </p:blipFill>
        <p:spPr>
          <a:xfrm>
            <a:off x="533400" y="381000"/>
            <a:ext cx="8244408" cy="5943600"/>
          </a:xfrm>
          <a:prstGeom prst="rect">
            <a:avLst/>
          </a:prstGeom>
        </p:spPr>
      </p:pic>
    </p:spTree>
    <p:extLst>
      <p:ext uri="{BB962C8B-B14F-4D97-AF65-F5344CB8AC3E}">
        <p14:creationId xmlns:p14="http://schemas.microsoft.com/office/powerpoint/2010/main" xmlns="" val="3865948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559796" y="113924"/>
            <a:ext cx="4012204" cy="6744076"/>
          </a:xfrm>
          <a:prstGeom prst="rect">
            <a:avLst/>
          </a:prstGeom>
          <a:solidFill>
            <a:schemeClr val="bg1">
              <a:lumMod val="75000"/>
            </a:schemeClr>
          </a:solidFill>
          <a:ln>
            <a:solidFill>
              <a:schemeClr val="bg1">
                <a:lumMod val="65000"/>
              </a:schemeClr>
            </a:solidFill>
          </a:ln>
        </p:spPr>
      </p:pic>
      <p:pic>
        <p:nvPicPr>
          <p:cNvPr id="6" name="Picture 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004048" y="300292"/>
            <a:ext cx="3846443" cy="5947247"/>
          </a:xfrm>
          <a:prstGeom prst="rect">
            <a:avLst/>
          </a:prstGeom>
          <a:ln>
            <a:solidFill>
              <a:schemeClr val="bg1">
                <a:lumMod val="65000"/>
              </a:schemeClr>
            </a:solidFill>
          </a:ln>
        </p:spPr>
      </p:pic>
      <p:sp>
        <p:nvSpPr>
          <p:cNvPr id="8" name="Slide Number Placeholder 7">
            <a:extLst>
              <a:ext uri="{FF2B5EF4-FFF2-40B4-BE49-F238E27FC236}">
                <a16:creationId xmlns="" xmlns:a16="http://schemas.microsoft.com/office/drawing/2014/main" id="{07DDBD63-14BB-DC4A-87AC-C3A73018CBA9}"/>
              </a:ext>
            </a:extLst>
          </p:cNvPr>
          <p:cNvSpPr>
            <a:spLocks noGrp="1"/>
          </p:cNvSpPr>
          <p:nvPr>
            <p:ph type="sldNum" sz="quarter" idx="12"/>
          </p:nvPr>
        </p:nvSpPr>
        <p:spPr>
          <a:xfrm>
            <a:off x="6848039" y="5594568"/>
            <a:ext cx="2057400" cy="273844"/>
          </a:xfrm>
        </p:spPr>
        <p:txBody>
          <a:bodyPr/>
          <a:lstStyle/>
          <a:p>
            <a:fld id="{6E175F4D-7CC3-4A4E-9070-6721F83BF454}" type="slidenum">
              <a:rPr lang="en-GB" smtClean="0">
                <a:solidFill>
                  <a:srgbClr val="002060"/>
                </a:solidFill>
              </a:rPr>
              <a:pPr/>
              <a:t>4</a:t>
            </a:fld>
            <a:endParaRPr lang="en-GB" dirty="0">
              <a:solidFill>
                <a:srgbClr val="002060"/>
              </a:solidFill>
            </a:endParaRPr>
          </a:p>
        </p:txBody>
      </p:sp>
      <p:sp>
        <p:nvSpPr>
          <p:cNvPr id="4" name="Rectangle 3">
            <a:extLst>
              <a:ext uri="{FF2B5EF4-FFF2-40B4-BE49-F238E27FC236}">
                <a16:creationId xmlns="" xmlns:a16="http://schemas.microsoft.com/office/drawing/2014/main" id="{CE5F17DA-F7B6-3442-90C7-E6E3B36338C5}"/>
              </a:ext>
            </a:extLst>
          </p:cNvPr>
          <p:cNvSpPr/>
          <p:nvPr/>
        </p:nvSpPr>
        <p:spPr>
          <a:xfrm>
            <a:off x="6732240" y="265742"/>
            <a:ext cx="1921903" cy="776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567398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1702084"/>
            <a:ext cx="9144000" cy="2693035"/>
          </a:xfrm>
          <a:custGeom>
            <a:avLst/>
            <a:gdLst/>
            <a:ahLst/>
            <a:cxnLst/>
            <a:rect l="l" t="t" r="r" b="b"/>
            <a:pathLst>
              <a:path w="9144000" h="2693035">
                <a:moveTo>
                  <a:pt x="0" y="0"/>
                </a:moveTo>
                <a:lnTo>
                  <a:pt x="9144000" y="0"/>
                </a:lnTo>
                <a:lnTo>
                  <a:pt x="9144000" y="2692565"/>
                </a:lnTo>
                <a:lnTo>
                  <a:pt x="0" y="2692565"/>
                </a:lnTo>
                <a:lnTo>
                  <a:pt x="0" y="0"/>
                </a:lnTo>
                <a:close/>
              </a:path>
            </a:pathLst>
          </a:custGeom>
          <a:solidFill>
            <a:srgbClr val="05683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1019714" y="2279395"/>
            <a:ext cx="7216140" cy="2225609"/>
          </a:xfrm>
          <a:prstGeom prst="rect">
            <a:avLst/>
          </a:prstGeom>
        </p:spPr>
        <p:txBody>
          <a:bodyPr vert="horz" wrap="square" lIns="0" tIns="9525" rIns="0" bIns="0" rtlCol="0">
            <a:spAutoFit/>
          </a:bodyPr>
          <a:lstStyle/>
          <a:p>
            <a:pPr marL="142240" marR="5080" indent="-130175" algn="ctr">
              <a:lnSpc>
                <a:spcPct val="100400"/>
              </a:lnSpc>
              <a:spcBef>
                <a:spcPts val="75"/>
              </a:spcBef>
            </a:pPr>
            <a:r>
              <a:rPr lang="vi-VN" sz="4800" spc="-40" dirty="0" smtClean="0">
                <a:solidFill>
                  <a:schemeClr val="bg1"/>
                </a:solidFill>
                <a:cs typeface="Times New Roman"/>
              </a:rPr>
              <a:t>Thực thi lệnh cấm thuốc lá điện tử và các thách </a:t>
            </a:r>
            <a:r>
              <a:rPr lang="vi-VN" sz="4800" spc="-40" dirty="0" smtClean="0">
                <a:solidFill>
                  <a:schemeClr val="bg1"/>
                </a:solidFill>
                <a:cs typeface="Times New Roman"/>
              </a:rPr>
              <a:t>thức</a:t>
            </a:r>
            <a:r>
              <a:rPr lang="en-US" sz="4800" spc="-30" dirty="0" smtClean="0">
                <a:solidFill>
                  <a:schemeClr val="bg1"/>
                </a:solidFill>
                <a:cs typeface="Times New Roman"/>
              </a:rPr>
              <a:t> - </a:t>
            </a:r>
            <a:r>
              <a:rPr lang="vi-VN" sz="4800" spc="-409" dirty="0" smtClean="0">
                <a:solidFill>
                  <a:schemeClr val="bg1"/>
                </a:solidFill>
                <a:cs typeface="Times New Roman"/>
              </a:rPr>
              <a:t> </a:t>
            </a:r>
            <a:r>
              <a:rPr lang="vi-VN" sz="4800" spc="-35" dirty="0" smtClean="0">
                <a:solidFill>
                  <a:schemeClr val="bg1"/>
                </a:solidFill>
                <a:cs typeface="Times New Roman"/>
              </a:rPr>
              <a:t>Thái Lan </a:t>
            </a:r>
            <a:endParaRPr sz="4800" dirty="0">
              <a:solidFill>
                <a:schemeClr val="bg1"/>
              </a:solidFill>
              <a:latin typeface="Times New Roman"/>
              <a:cs typeface="Times New Roman"/>
            </a:endParaRPr>
          </a:p>
        </p:txBody>
      </p:sp>
      <p:sp>
        <p:nvSpPr>
          <p:cNvPr id="5" name="object 5"/>
          <p:cNvSpPr/>
          <p:nvPr/>
        </p:nvSpPr>
        <p:spPr>
          <a:xfrm>
            <a:off x="3854386" y="125260"/>
            <a:ext cx="1435735" cy="1790700"/>
          </a:xfrm>
          <a:custGeom>
            <a:avLst/>
            <a:gdLst/>
            <a:ahLst/>
            <a:cxnLst/>
            <a:rect l="l" t="t" r="r" b="b"/>
            <a:pathLst>
              <a:path w="1435735" h="1790700">
                <a:moveTo>
                  <a:pt x="717614" y="0"/>
                </a:moveTo>
                <a:lnTo>
                  <a:pt x="675449" y="1519"/>
                </a:lnTo>
                <a:lnTo>
                  <a:pt x="633925" y="6023"/>
                </a:lnTo>
                <a:lnTo>
                  <a:pt x="593110" y="13426"/>
                </a:lnTo>
                <a:lnTo>
                  <a:pt x="553072" y="23644"/>
                </a:lnTo>
                <a:lnTo>
                  <a:pt x="513877" y="36594"/>
                </a:lnTo>
                <a:lnTo>
                  <a:pt x="475592" y="52192"/>
                </a:lnTo>
                <a:lnTo>
                  <a:pt x="438286" y="70354"/>
                </a:lnTo>
                <a:lnTo>
                  <a:pt x="402025" y="90995"/>
                </a:lnTo>
                <a:lnTo>
                  <a:pt x="366877" y="114033"/>
                </a:lnTo>
                <a:lnTo>
                  <a:pt x="332910" y="139382"/>
                </a:lnTo>
                <a:lnTo>
                  <a:pt x="300189" y="166959"/>
                </a:lnTo>
                <a:lnTo>
                  <a:pt x="268783" y="196680"/>
                </a:lnTo>
                <a:lnTo>
                  <a:pt x="238759" y="228460"/>
                </a:lnTo>
                <a:lnTo>
                  <a:pt x="210184" y="262217"/>
                </a:lnTo>
                <a:lnTo>
                  <a:pt x="183126" y="297866"/>
                </a:lnTo>
                <a:lnTo>
                  <a:pt x="157651" y="335323"/>
                </a:lnTo>
                <a:lnTo>
                  <a:pt x="133828" y="374504"/>
                </a:lnTo>
                <a:lnTo>
                  <a:pt x="111724" y="415325"/>
                </a:lnTo>
                <a:lnTo>
                  <a:pt x="91405" y="457702"/>
                </a:lnTo>
                <a:lnTo>
                  <a:pt x="72939" y="501551"/>
                </a:lnTo>
                <a:lnTo>
                  <a:pt x="56393" y="546788"/>
                </a:lnTo>
                <a:lnTo>
                  <a:pt x="41835" y="593330"/>
                </a:lnTo>
                <a:lnTo>
                  <a:pt x="29333" y="641092"/>
                </a:lnTo>
                <a:lnTo>
                  <a:pt x="18952" y="689990"/>
                </a:lnTo>
                <a:lnTo>
                  <a:pt x="10761" y="739941"/>
                </a:lnTo>
                <a:lnTo>
                  <a:pt x="4827" y="790860"/>
                </a:lnTo>
                <a:lnTo>
                  <a:pt x="1218" y="842663"/>
                </a:lnTo>
                <a:lnTo>
                  <a:pt x="0" y="895267"/>
                </a:lnTo>
                <a:lnTo>
                  <a:pt x="1218" y="947871"/>
                </a:lnTo>
                <a:lnTo>
                  <a:pt x="4827" y="999674"/>
                </a:lnTo>
                <a:lnTo>
                  <a:pt x="10761" y="1050593"/>
                </a:lnTo>
                <a:lnTo>
                  <a:pt x="18952" y="1100544"/>
                </a:lnTo>
                <a:lnTo>
                  <a:pt x="29333" y="1149442"/>
                </a:lnTo>
                <a:lnTo>
                  <a:pt x="41835" y="1197204"/>
                </a:lnTo>
                <a:lnTo>
                  <a:pt x="56393" y="1243746"/>
                </a:lnTo>
                <a:lnTo>
                  <a:pt x="72939" y="1288983"/>
                </a:lnTo>
                <a:lnTo>
                  <a:pt x="91405" y="1332832"/>
                </a:lnTo>
                <a:lnTo>
                  <a:pt x="111724" y="1375209"/>
                </a:lnTo>
                <a:lnTo>
                  <a:pt x="133828" y="1416030"/>
                </a:lnTo>
                <a:lnTo>
                  <a:pt x="157651" y="1455211"/>
                </a:lnTo>
                <a:lnTo>
                  <a:pt x="183126" y="1492668"/>
                </a:lnTo>
                <a:lnTo>
                  <a:pt x="210184" y="1528317"/>
                </a:lnTo>
                <a:lnTo>
                  <a:pt x="238759" y="1562073"/>
                </a:lnTo>
                <a:lnTo>
                  <a:pt x="268783" y="1593854"/>
                </a:lnTo>
                <a:lnTo>
                  <a:pt x="300189" y="1623575"/>
                </a:lnTo>
                <a:lnTo>
                  <a:pt x="332910" y="1651152"/>
                </a:lnTo>
                <a:lnTo>
                  <a:pt x="366877" y="1676501"/>
                </a:lnTo>
                <a:lnTo>
                  <a:pt x="402025" y="1699538"/>
                </a:lnTo>
                <a:lnTo>
                  <a:pt x="438286" y="1720180"/>
                </a:lnTo>
                <a:lnTo>
                  <a:pt x="475592" y="1738342"/>
                </a:lnTo>
                <a:lnTo>
                  <a:pt x="513877" y="1753940"/>
                </a:lnTo>
                <a:lnTo>
                  <a:pt x="553072" y="1766890"/>
                </a:lnTo>
                <a:lnTo>
                  <a:pt x="593110" y="1777108"/>
                </a:lnTo>
                <a:lnTo>
                  <a:pt x="633925" y="1784511"/>
                </a:lnTo>
                <a:lnTo>
                  <a:pt x="675449" y="1789015"/>
                </a:lnTo>
                <a:lnTo>
                  <a:pt x="717614" y="1790534"/>
                </a:lnTo>
                <a:lnTo>
                  <a:pt x="759780" y="1789015"/>
                </a:lnTo>
                <a:lnTo>
                  <a:pt x="801304" y="1784511"/>
                </a:lnTo>
                <a:lnTo>
                  <a:pt x="842118" y="1777108"/>
                </a:lnTo>
                <a:lnTo>
                  <a:pt x="882157" y="1766890"/>
                </a:lnTo>
                <a:lnTo>
                  <a:pt x="921352" y="1753940"/>
                </a:lnTo>
                <a:lnTo>
                  <a:pt x="959637" y="1738342"/>
                </a:lnTo>
                <a:lnTo>
                  <a:pt x="996943" y="1720180"/>
                </a:lnTo>
                <a:lnTo>
                  <a:pt x="1033204" y="1699538"/>
                </a:lnTo>
                <a:lnTo>
                  <a:pt x="1068352" y="1676501"/>
                </a:lnTo>
                <a:lnTo>
                  <a:pt x="1102320" y="1651152"/>
                </a:lnTo>
                <a:lnTo>
                  <a:pt x="1135041" y="1623575"/>
                </a:lnTo>
                <a:lnTo>
                  <a:pt x="1166447" y="1593854"/>
                </a:lnTo>
                <a:lnTo>
                  <a:pt x="1196471" y="1562073"/>
                </a:lnTo>
                <a:lnTo>
                  <a:pt x="1225046" y="1528317"/>
                </a:lnTo>
                <a:lnTo>
                  <a:pt x="1252104" y="1492668"/>
                </a:lnTo>
                <a:lnTo>
                  <a:pt x="1277578" y="1455211"/>
                </a:lnTo>
                <a:lnTo>
                  <a:pt x="1301402" y="1416030"/>
                </a:lnTo>
                <a:lnTo>
                  <a:pt x="1323506" y="1375209"/>
                </a:lnTo>
                <a:lnTo>
                  <a:pt x="1343825" y="1332832"/>
                </a:lnTo>
                <a:lnTo>
                  <a:pt x="1362291" y="1288983"/>
                </a:lnTo>
                <a:lnTo>
                  <a:pt x="1378837" y="1243746"/>
                </a:lnTo>
                <a:lnTo>
                  <a:pt x="1393394" y="1197204"/>
                </a:lnTo>
                <a:lnTo>
                  <a:pt x="1405897" y="1149442"/>
                </a:lnTo>
                <a:lnTo>
                  <a:pt x="1416278" y="1100544"/>
                </a:lnTo>
                <a:lnTo>
                  <a:pt x="1424468" y="1050593"/>
                </a:lnTo>
                <a:lnTo>
                  <a:pt x="1430402" y="999674"/>
                </a:lnTo>
                <a:lnTo>
                  <a:pt x="1434012" y="947871"/>
                </a:lnTo>
                <a:lnTo>
                  <a:pt x="1435230" y="895267"/>
                </a:lnTo>
                <a:lnTo>
                  <a:pt x="1434012" y="842663"/>
                </a:lnTo>
                <a:lnTo>
                  <a:pt x="1430402" y="790860"/>
                </a:lnTo>
                <a:lnTo>
                  <a:pt x="1424468" y="739941"/>
                </a:lnTo>
                <a:lnTo>
                  <a:pt x="1416278" y="689990"/>
                </a:lnTo>
                <a:lnTo>
                  <a:pt x="1405897" y="641092"/>
                </a:lnTo>
                <a:lnTo>
                  <a:pt x="1393394" y="593330"/>
                </a:lnTo>
                <a:lnTo>
                  <a:pt x="1378837" y="546788"/>
                </a:lnTo>
                <a:lnTo>
                  <a:pt x="1362291" y="501551"/>
                </a:lnTo>
                <a:lnTo>
                  <a:pt x="1343825" y="457702"/>
                </a:lnTo>
                <a:lnTo>
                  <a:pt x="1323506" y="415325"/>
                </a:lnTo>
                <a:lnTo>
                  <a:pt x="1301402" y="374504"/>
                </a:lnTo>
                <a:lnTo>
                  <a:pt x="1277578" y="335323"/>
                </a:lnTo>
                <a:lnTo>
                  <a:pt x="1252104" y="297866"/>
                </a:lnTo>
                <a:lnTo>
                  <a:pt x="1225046" y="262217"/>
                </a:lnTo>
                <a:lnTo>
                  <a:pt x="1196471" y="228460"/>
                </a:lnTo>
                <a:lnTo>
                  <a:pt x="1166447" y="196680"/>
                </a:lnTo>
                <a:lnTo>
                  <a:pt x="1135041" y="166959"/>
                </a:lnTo>
                <a:lnTo>
                  <a:pt x="1102320" y="139382"/>
                </a:lnTo>
                <a:lnTo>
                  <a:pt x="1068352" y="114033"/>
                </a:lnTo>
                <a:lnTo>
                  <a:pt x="1033204" y="90995"/>
                </a:lnTo>
                <a:lnTo>
                  <a:pt x="996943" y="70354"/>
                </a:lnTo>
                <a:lnTo>
                  <a:pt x="959637" y="52192"/>
                </a:lnTo>
                <a:lnTo>
                  <a:pt x="921352" y="36594"/>
                </a:lnTo>
                <a:lnTo>
                  <a:pt x="882157" y="23644"/>
                </a:lnTo>
                <a:lnTo>
                  <a:pt x="842118" y="13426"/>
                </a:lnTo>
                <a:lnTo>
                  <a:pt x="801304" y="6023"/>
                </a:lnTo>
                <a:lnTo>
                  <a:pt x="759780" y="1519"/>
                </a:lnTo>
                <a:lnTo>
                  <a:pt x="71761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1" y="4433441"/>
            <a:ext cx="9144000" cy="128905"/>
          </a:xfrm>
          <a:custGeom>
            <a:avLst/>
            <a:gdLst/>
            <a:ahLst/>
            <a:cxnLst/>
            <a:rect l="l" t="t" r="r" b="b"/>
            <a:pathLst>
              <a:path w="9144000" h="128904">
                <a:moveTo>
                  <a:pt x="0" y="0"/>
                </a:moveTo>
                <a:lnTo>
                  <a:pt x="9144000" y="0"/>
                </a:lnTo>
                <a:lnTo>
                  <a:pt x="9144000" y="128884"/>
                </a:lnTo>
                <a:lnTo>
                  <a:pt x="0" y="128884"/>
                </a:lnTo>
                <a:lnTo>
                  <a:pt x="0" y="0"/>
                </a:lnTo>
                <a:close/>
              </a:path>
            </a:pathLst>
          </a:custGeom>
          <a:solidFill>
            <a:srgbClr val="5482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1" y="4616763"/>
            <a:ext cx="9144000" cy="128905"/>
          </a:xfrm>
          <a:custGeom>
            <a:avLst/>
            <a:gdLst/>
            <a:ahLst/>
            <a:cxnLst/>
            <a:rect l="l" t="t" r="r" b="b"/>
            <a:pathLst>
              <a:path w="9144000" h="128904">
                <a:moveTo>
                  <a:pt x="0" y="0"/>
                </a:moveTo>
                <a:lnTo>
                  <a:pt x="9144000" y="0"/>
                </a:lnTo>
                <a:lnTo>
                  <a:pt x="9144000" y="128884"/>
                </a:lnTo>
                <a:lnTo>
                  <a:pt x="0" y="128884"/>
                </a:lnTo>
                <a:lnTo>
                  <a:pt x="0" y="0"/>
                </a:lnTo>
                <a:close/>
              </a:path>
            </a:pathLst>
          </a:custGeom>
          <a:solidFill>
            <a:srgbClr val="A9D18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 y="4817429"/>
            <a:ext cx="9144000" cy="128905"/>
          </a:xfrm>
          <a:custGeom>
            <a:avLst/>
            <a:gdLst/>
            <a:ahLst/>
            <a:cxnLst/>
            <a:rect l="l" t="t" r="r" b="b"/>
            <a:pathLst>
              <a:path w="9144000" h="128904">
                <a:moveTo>
                  <a:pt x="0" y="0"/>
                </a:moveTo>
                <a:lnTo>
                  <a:pt x="9144000" y="0"/>
                </a:lnTo>
                <a:lnTo>
                  <a:pt x="9144000" y="128884"/>
                </a:lnTo>
                <a:lnTo>
                  <a:pt x="0" y="128884"/>
                </a:lnTo>
                <a:lnTo>
                  <a:pt x="0" y="0"/>
                </a:lnTo>
                <a:close/>
              </a:path>
            </a:pathLst>
          </a:custGeom>
          <a:solidFill>
            <a:srgbClr val="E2F0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3663696" y="768095"/>
            <a:ext cx="1712976" cy="178307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3852671" y="960119"/>
            <a:ext cx="1335024" cy="140207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208012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5B07C8BF-B22D-3A4F-8F7C-65A24E512778}"/>
              </a:ext>
            </a:extLst>
          </p:cNvPr>
          <p:cNvSpPr>
            <a:spLocks noGrp="1"/>
          </p:cNvSpPr>
          <p:nvPr>
            <p:ph type="title"/>
          </p:nvPr>
        </p:nvSpPr>
        <p:spPr>
          <a:xfrm>
            <a:off x="304800" y="217948"/>
            <a:ext cx="8534400" cy="1325563"/>
          </a:xfrm>
        </p:spPr>
        <p:txBody>
          <a:bodyPr>
            <a:normAutofit fontScale="90000"/>
          </a:bodyPr>
          <a:lstStyle/>
          <a:p>
            <a:pPr algn="ctr"/>
            <a:r>
              <a:rPr lang="en-US" sz="4800" b="1" dirty="0" err="1" smtClean="0"/>
              <a:t>Tại</a:t>
            </a:r>
            <a:r>
              <a:rPr lang="en-US" sz="4800" b="1" dirty="0" smtClean="0"/>
              <a:t> </a:t>
            </a:r>
            <a:r>
              <a:rPr lang="en-US" sz="4800" b="1" dirty="0" err="1" smtClean="0"/>
              <a:t>sao</a:t>
            </a:r>
            <a:r>
              <a:rPr lang="en-US" sz="4800" b="1" dirty="0" smtClean="0"/>
              <a:t> </a:t>
            </a:r>
            <a:r>
              <a:rPr lang="en-US" sz="4800" b="1" dirty="0" err="1" smtClean="0"/>
              <a:t>Thái</a:t>
            </a:r>
            <a:r>
              <a:rPr lang="en-US" sz="4800" b="1" dirty="0" smtClean="0"/>
              <a:t> </a:t>
            </a:r>
            <a:r>
              <a:rPr lang="en-US" sz="4800" b="1" dirty="0" err="1" smtClean="0"/>
              <a:t>Lan</a:t>
            </a:r>
            <a:r>
              <a:rPr lang="en-US" sz="4800" b="1" dirty="0" smtClean="0"/>
              <a:t> </a:t>
            </a:r>
            <a:r>
              <a:rPr lang="en-US" sz="4800" b="1" dirty="0" err="1" smtClean="0"/>
              <a:t>cấm</a:t>
            </a:r>
            <a:r>
              <a:rPr lang="en-US" sz="4800" b="1" dirty="0" smtClean="0"/>
              <a:t> </a:t>
            </a:r>
            <a:r>
              <a:rPr lang="en-US" sz="4800" b="1" dirty="0" err="1" smtClean="0"/>
              <a:t>thuốc</a:t>
            </a:r>
            <a:r>
              <a:rPr lang="en-US" sz="4800" b="1" dirty="0" smtClean="0"/>
              <a:t> </a:t>
            </a:r>
            <a:r>
              <a:rPr lang="en-US" sz="4800" b="1" dirty="0" err="1" smtClean="0"/>
              <a:t>lá</a:t>
            </a:r>
            <a:r>
              <a:rPr lang="en-US" sz="4800" b="1" dirty="0" smtClean="0"/>
              <a:t> </a:t>
            </a:r>
            <a:r>
              <a:rPr lang="en-US" sz="4800" b="1" dirty="0" err="1" smtClean="0"/>
              <a:t>điện</a:t>
            </a:r>
            <a:r>
              <a:rPr lang="en-US" sz="4800" b="1" dirty="0" smtClean="0"/>
              <a:t> </a:t>
            </a:r>
            <a:r>
              <a:rPr lang="en-US" sz="4800" b="1" dirty="0" err="1" smtClean="0"/>
              <a:t>tử</a:t>
            </a:r>
            <a:r>
              <a:rPr lang="en-US" sz="4800" b="1" dirty="0" smtClean="0"/>
              <a:t>?</a:t>
            </a:r>
            <a:endParaRPr lang="en-US" sz="4800" b="1" dirty="0"/>
          </a:p>
        </p:txBody>
      </p:sp>
      <p:sp>
        <p:nvSpPr>
          <p:cNvPr id="5" name="Content Placeholder 4">
            <a:extLst>
              <a:ext uri="{FF2B5EF4-FFF2-40B4-BE49-F238E27FC236}">
                <a16:creationId xmlns="" xmlns:a16="http://schemas.microsoft.com/office/drawing/2014/main" id="{71A952C8-8114-9344-B93D-6533D7800963}"/>
              </a:ext>
            </a:extLst>
          </p:cNvPr>
          <p:cNvSpPr>
            <a:spLocks noGrp="1"/>
          </p:cNvSpPr>
          <p:nvPr>
            <p:ph idx="1"/>
          </p:nvPr>
        </p:nvSpPr>
        <p:spPr/>
        <p:txBody>
          <a:bodyPr/>
          <a:lstStyle/>
          <a:p>
            <a:endParaRPr lang="en-US" dirty="0"/>
          </a:p>
          <a:p>
            <a:endParaRPr lang="en-US" dirty="0"/>
          </a:p>
        </p:txBody>
      </p:sp>
      <p:graphicFrame>
        <p:nvGraphicFramePr>
          <p:cNvPr id="7" name="Diagram 6">
            <a:extLst>
              <a:ext uri="{FF2B5EF4-FFF2-40B4-BE49-F238E27FC236}">
                <a16:creationId xmlns="" xmlns:a16="http://schemas.microsoft.com/office/drawing/2014/main" id="{0FB46E4C-8071-7542-9FC4-87BE6FFE99A5}"/>
              </a:ext>
            </a:extLst>
          </p:cNvPr>
          <p:cNvGraphicFramePr/>
          <p:nvPr>
            <p:extLst>
              <p:ext uri="{D42A27DB-BD31-4B8C-83A1-F6EECF244321}">
                <p14:modId xmlns:p14="http://schemas.microsoft.com/office/powerpoint/2010/main" xmlns="" val="1743104208"/>
              </p:ext>
            </p:extLst>
          </p:nvPr>
        </p:nvGraphicFramePr>
        <p:xfrm>
          <a:off x="251520" y="1397000"/>
          <a:ext cx="864096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Up Arrow 7">
            <a:extLst>
              <a:ext uri="{FF2B5EF4-FFF2-40B4-BE49-F238E27FC236}">
                <a16:creationId xmlns="" xmlns:a16="http://schemas.microsoft.com/office/drawing/2014/main" id="{D4698EB8-9F71-054B-A5CA-A4EDB432B54C}"/>
              </a:ext>
            </a:extLst>
          </p:cNvPr>
          <p:cNvSpPr/>
          <p:nvPr/>
        </p:nvSpPr>
        <p:spPr>
          <a:xfrm>
            <a:off x="2267744" y="4551820"/>
            <a:ext cx="4608512" cy="2088232"/>
          </a:xfrm>
          <a:prstGeom prst="upArrow">
            <a:avLst>
              <a:gd name="adj1" fmla="val 50000"/>
              <a:gd name="adj2" fmla="val 560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1600" b="1" dirty="0" smtClean="0"/>
              <a:t>Thủ tướng nêu lên mối quan ngại nghiêm trọng về việc sử dụng rộng rãi</a:t>
            </a:r>
            <a:r>
              <a:rPr lang="en-US" sz="1600" b="1" dirty="0" smtClean="0"/>
              <a:t> </a:t>
            </a:r>
            <a:r>
              <a:rPr lang="en-US" sz="1600" b="1" dirty="0" err="1" smtClean="0">
                <a:latin typeface="Arial" pitchFamily="34" charset="0"/>
                <a:cs typeface="Arial" pitchFamily="34" charset="0"/>
              </a:rPr>
              <a:t>các</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sản</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phẩm</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thuốc</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lá</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điện</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tử</a:t>
            </a:r>
            <a:endParaRPr lang="en-US" sz="1600" b="1" dirty="0">
              <a:latin typeface="Arial" pitchFamily="34" charset="0"/>
              <a:cs typeface="Arial" pitchFamily="34" charset="0"/>
            </a:endParaRPr>
          </a:p>
        </p:txBody>
      </p:sp>
    </p:spTree>
    <p:extLst>
      <p:ext uri="{BB962C8B-B14F-4D97-AF65-F5344CB8AC3E}">
        <p14:creationId xmlns:p14="http://schemas.microsoft.com/office/powerpoint/2010/main" xmlns="" val="2871525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5928" y="3933056"/>
            <a:ext cx="2130552" cy="2081783"/>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338327" y="1889760"/>
            <a:ext cx="1740408" cy="182575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0" y="0"/>
            <a:ext cx="9144000" cy="1325880"/>
          </a:xfrm>
          <a:custGeom>
            <a:avLst/>
            <a:gdLst/>
            <a:ahLst/>
            <a:cxnLst/>
            <a:rect l="l" t="t" r="r" b="b"/>
            <a:pathLst>
              <a:path w="9144000" h="1325880">
                <a:moveTo>
                  <a:pt x="0" y="0"/>
                </a:moveTo>
                <a:lnTo>
                  <a:pt x="9144000" y="0"/>
                </a:lnTo>
                <a:lnTo>
                  <a:pt x="9144000" y="1325562"/>
                </a:lnTo>
                <a:lnTo>
                  <a:pt x="0" y="1325562"/>
                </a:lnTo>
                <a:lnTo>
                  <a:pt x="0" y="0"/>
                </a:lnTo>
                <a:close/>
              </a:path>
            </a:pathLst>
          </a:custGeom>
          <a:solidFill>
            <a:srgbClr val="05683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a:spLocks noGrp="1"/>
          </p:cNvSpPr>
          <p:nvPr>
            <p:ph type="title"/>
          </p:nvPr>
        </p:nvSpPr>
        <p:spPr>
          <a:xfrm>
            <a:off x="457200" y="247148"/>
            <a:ext cx="8229600" cy="633507"/>
          </a:xfrm>
          <a:prstGeom prst="rect">
            <a:avLst/>
          </a:prstGeom>
        </p:spPr>
        <p:txBody>
          <a:bodyPr vert="horz" wrap="square" lIns="0" tIns="93980" rIns="0" bIns="0" rtlCol="0">
            <a:spAutoFit/>
          </a:bodyPr>
          <a:lstStyle/>
          <a:p>
            <a:pPr marL="1844675" marR="5080" indent="-1028700" algn="ctr">
              <a:lnSpc>
                <a:spcPts val="4200"/>
              </a:lnSpc>
              <a:spcBef>
                <a:spcPts val="740"/>
              </a:spcBef>
            </a:pPr>
            <a:r>
              <a:rPr lang="en-US" sz="5400" b="1" spc="-5" dirty="0" err="1" smtClean="0">
                <a:solidFill>
                  <a:schemeClr val="bg1"/>
                </a:solidFill>
              </a:rPr>
              <a:t>Thái</a:t>
            </a:r>
            <a:r>
              <a:rPr lang="en-US" sz="5400" b="1" spc="-5" dirty="0" smtClean="0">
                <a:solidFill>
                  <a:schemeClr val="bg1"/>
                </a:solidFill>
              </a:rPr>
              <a:t> Lan </a:t>
            </a:r>
            <a:r>
              <a:rPr lang="en-US" sz="5400" b="1" spc="-5" dirty="0" err="1" smtClean="0">
                <a:solidFill>
                  <a:schemeClr val="bg1"/>
                </a:solidFill>
              </a:rPr>
              <a:t>cấm</a:t>
            </a:r>
            <a:r>
              <a:rPr lang="en-US" sz="5400" b="1" spc="-5" dirty="0" smtClean="0">
                <a:solidFill>
                  <a:schemeClr val="bg1"/>
                </a:solidFill>
              </a:rPr>
              <a:t> TLĐT</a:t>
            </a:r>
            <a:endParaRPr sz="5400" b="1" spc="-5" dirty="0">
              <a:solidFill>
                <a:schemeClr val="bg1"/>
              </a:solidFill>
            </a:endParaRPr>
          </a:p>
        </p:txBody>
      </p:sp>
      <p:sp>
        <p:nvSpPr>
          <p:cNvPr id="7" name="object 7"/>
          <p:cNvSpPr txBox="1"/>
          <p:nvPr/>
        </p:nvSpPr>
        <p:spPr>
          <a:xfrm>
            <a:off x="44507" y="2026411"/>
            <a:ext cx="9005570" cy="3757439"/>
          </a:xfrm>
          <a:prstGeom prst="rect">
            <a:avLst/>
          </a:prstGeom>
        </p:spPr>
        <p:txBody>
          <a:bodyPr vert="horz" wrap="square" lIns="0" tIns="12700" rIns="0" bIns="0" rtlCol="0">
            <a:spAutoFit/>
          </a:bodyPr>
          <a:lstStyle/>
          <a:p>
            <a:pPr marL="2203450" lvl="0">
              <a:spcBef>
                <a:spcPts val="100"/>
              </a:spcBef>
              <a:defRPr/>
            </a:pPr>
            <a:r>
              <a:rPr lang="vi-VN" sz="2200" b="1" spc="-5" dirty="0" smtClean="0">
                <a:solidFill>
                  <a:prstClr val="black"/>
                </a:solidFill>
                <a:cs typeface="Times New Roman"/>
              </a:rPr>
              <a:t>Thông báo của Bộ Thương mại, 2014</a:t>
            </a:r>
          </a:p>
          <a:p>
            <a:pPr marL="2203450" lvl="0">
              <a:spcBef>
                <a:spcPts val="100"/>
              </a:spcBef>
              <a:defRPr/>
            </a:pPr>
            <a:r>
              <a:rPr lang="en-US" sz="2400" spc="-5" dirty="0" err="1" smtClean="0">
                <a:cs typeface="Times New Roman"/>
              </a:rPr>
              <a:t>Về</a:t>
            </a:r>
            <a:r>
              <a:rPr lang="en-US" sz="2400" b="1" spc="-5" dirty="0" smtClean="0">
                <a:solidFill>
                  <a:srgbClr val="FF0000"/>
                </a:solidFill>
                <a:cs typeface="Times New Roman"/>
              </a:rPr>
              <a:t> </a:t>
            </a:r>
            <a:r>
              <a:rPr lang="vi-VN" sz="2400" b="1" spc="-5" dirty="0" smtClean="0">
                <a:solidFill>
                  <a:srgbClr val="FF0000"/>
                </a:solidFill>
                <a:latin typeface="Calibri" pitchFamily="34" charset="0"/>
                <a:cs typeface="Times New Roman"/>
              </a:rPr>
              <a:t>Cấm nhập khẩu </a:t>
            </a:r>
            <a:r>
              <a:rPr lang="vi-VN" sz="2400" spc="-5" dirty="0" smtClean="0">
                <a:solidFill>
                  <a:prstClr val="black"/>
                </a:solidFill>
                <a:latin typeface="Calibri" pitchFamily="34" charset="0"/>
                <a:cs typeface="Times New Roman"/>
              </a:rPr>
              <a:t>Baraku / Shisha / thuốc lào và thuốc lá điện tử Baraku / Shisha / thuốc lào</a:t>
            </a:r>
            <a:r>
              <a:rPr lang="en-US" sz="2400" spc="-5" dirty="0" smtClean="0">
                <a:solidFill>
                  <a:prstClr val="black"/>
                </a:solidFill>
                <a:latin typeface="Calibri" pitchFamily="34" charset="0"/>
                <a:cs typeface="Times New Roman"/>
              </a:rPr>
              <a:t> </a:t>
            </a:r>
            <a:r>
              <a:rPr lang="en-US" sz="2400" spc="-5" dirty="0" err="1" smtClean="0">
                <a:solidFill>
                  <a:prstClr val="black"/>
                </a:solidFill>
                <a:cs typeface="Times New Roman"/>
              </a:rPr>
              <a:t>hoặc</a:t>
            </a:r>
            <a:r>
              <a:rPr lang="en-US" sz="2400" spc="-5" dirty="0" smtClean="0">
                <a:solidFill>
                  <a:prstClr val="black"/>
                </a:solidFill>
                <a:cs typeface="Times New Roman"/>
              </a:rPr>
              <a:t> </a:t>
            </a:r>
            <a:r>
              <a:rPr lang="en-US" sz="2400" spc="-5" dirty="0" err="1" smtClean="0">
                <a:solidFill>
                  <a:prstClr val="black"/>
                </a:solidFill>
                <a:cs typeface="Times New Roman"/>
              </a:rPr>
              <a:t>thuốc</a:t>
            </a:r>
            <a:r>
              <a:rPr lang="en-US" sz="2400" spc="-5" dirty="0" smtClean="0">
                <a:solidFill>
                  <a:prstClr val="black"/>
                </a:solidFill>
                <a:cs typeface="Times New Roman"/>
              </a:rPr>
              <a:t> </a:t>
            </a:r>
            <a:r>
              <a:rPr lang="en-US" sz="2400" spc="-5" dirty="0" err="1" smtClean="0">
                <a:solidFill>
                  <a:prstClr val="black"/>
                </a:solidFill>
                <a:cs typeface="Times New Roman"/>
              </a:rPr>
              <a:t>lá</a:t>
            </a:r>
            <a:r>
              <a:rPr lang="en-US" sz="2400" spc="-5" dirty="0" smtClean="0">
                <a:solidFill>
                  <a:prstClr val="black"/>
                </a:solidFill>
                <a:cs typeface="Times New Roman"/>
              </a:rPr>
              <a:t> </a:t>
            </a:r>
            <a:r>
              <a:rPr lang="en-US" sz="2400" spc="-5" dirty="0" err="1" smtClean="0">
                <a:solidFill>
                  <a:prstClr val="black"/>
                </a:solidFill>
                <a:cs typeface="Times New Roman"/>
              </a:rPr>
              <a:t>điện</a:t>
            </a:r>
            <a:r>
              <a:rPr lang="en-US" sz="2400" spc="-5" dirty="0" smtClean="0">
                <a:solidFill>
                  <a:prstClr val="black"/>
                </a:solidFill>
                <a:cs typeface="Times New Roman"/>
              </a:rPr>
              <a:t> </a:t>
            </a:r>
            <a:r>
              <a:rPr lang="en-US" sz="2400" spc="-5" dirty="0" err="1" smtClean="0">
                <a:solidFill>
                  <a:prstClr val="black"/>
                </a:solidFill>
                <a:cs typeface="Times New Roman"/>
              </a:rPr>
              <a:t>tử</a:t>
            </a:r>
            <a:r>
              <a:rPr lang="en-US" sz="2400" spc="-5" dirty="0" smtClean="0">
                <a:solidFill>
                  <a:prstClr val="black"/>
                </a:solidFill>
                <a:cs typeface="Times New Roman"/>
              </a:rPr>
              <a:t>.</a:t>
            </a:r>
            <a:r>
              <a:rPr lang="vi-VN" sz="2400" spc="-5" dirty="0" smtClean="0">
                <a:solidFill>
                  <a:prstClr val="black"/>
                </a:solidFill>
                <a:cs typeface="Times New Roman"/>
              </a:rPr>
              <a:t> </a:t>
            </a:r>
            <a:endParaRPr lang="en-US" sz="2400" b="1" spc="-5" dirty="0" smtClean="0">
              <a:solidFill>
                <a:prstClr val="black"/>
              </a:solidFill>
              <a:cs typeface="Times New Roman"/>
            </a:endParaRPr>
          </a:p>
          <a:p>
            <a:pPr marL="0" marR="0" lvl="0" indent="0" algn="l" defTabSz="914400" rtl="0" eaLnBrk="1" fontAlgn="auto" latinLnBrk="0" hangingPunct="1">
              <a:lnSpc>
                <a:spcPct val="100000"/>
              </a:lnSpc>
              <a:spcBef>
                <a:spcPts val="20"/>
              </a:spcBef>
              <a:spcAft>
                <a:spcPts val="0"/>
              </a:spcAft>
              <a:buClrTx/>
              <a:buSzTx/>
              <a:buFontTx/>
              <a:buNone/>
              <a:tabLst/>
              <a:defRPr/>
            </a:pPr>
            <a:endParaRPr kumimoji="0" sz="3850" b="0" i="0" u="none" strike="noStrike" kern="1200" cap="none" spc="0" normalizeH="0" baseline="0" noProof="0" dirty="0">
              <a:ln>
                <a:noFill/>
              </a:ln>
              <a:solidFill>
                <a:prstClr val="black"/>
              </a:solidFill>
              <a:effectLst/>
              <a:uLnTx/>
              <a:uFillTx/>
              <a:ea typeface="+mn-ea"/>
              <a:cs typeface="Times New Roman"/>
            </a:endParaRPr>
          </a:p>
          <a:p>
            <a:pPr marL="2203450" marR="648970" lvl="0" indent="0" algn="l" defTabSz="914400" rtl="0" eaLnBrk="1" fontAlgn="auto" latinLnBrk="0" hangingPunct="1">
              <a:lnSpc>
                <a:spcPct val="99800"/>
              </a:lnSpc>
              <a:spcBef>
                <a:spcPts val="0"/>
              </a:spcBef>
              <a:spcAft>
                <a:spcPts val="0"/>
              </a:spcAft>
              <a:buClrTx/>
              <a:buSzTx/>
              <a:buFontTx/>
              <a:buNone/>
              <a:tabLst/>
              <a:defRPr/>
            </a:pPr>
            <a:r>
              <a:rPr lang="en-US" sz="2200" b="1" spc="-5" dirty="0" err="1" smtClean="0">
                <a:solidFill>
                  <a:prstClr val="black"/>
                </a:solidFill>
                <a:latin typeface="Arial" pitchFamily="34" charset="0"/>
                <a:cs typeface="Arial" pitchFamily="34" charset="0"/>
              </a:rPr>
              <a:t>Lệnh</a:t>
            </a:r>
            <a:r>
              <a:rPr lang="en-US" sz="2200" b="1" spc="-5" dirty="0" smtClean="0">
                <a:solidFill>
                  <a:prstClr val="black"/>
                </a:solidFill>
                <a:latin typeface="Arial" pitchFamily="34" charset="0"/>
                <a:cs typeface="Arial" pitchFamily="34" charset="0"/>
              </a:rPr>
              <a:t> </a:t>
            </a:r>
            <a:r>
              <a:rPr lang="en-US" sz="2200" b="1" spc="-5" dirty="0" err="1" smtClean="0">
                <a:solidFill>
                  <a:prstClr val="black"/>
                </a:solidFill>
                <a:latin typeface="Arial" pitchFamily="34" charset="0"/>
                <a:cs typeface="Arial" pitchFamily="34" charset="0"/>
              </a:rPr>
              <a:t>của</a:t>
            </a:r>
            <a:r>
              <a:rPr lang="en-US" sz="2200" b="1" spc="-5" dirty="0" smtClean="0">
                <a:solidFill>
                  <a:prstClr val="black"/>
                </a:solidFill>
                <a:latin typeface="Arial" pitchFamily="34" charset="0"/>
                <a:cs typeface="Arial" pitchFamily="34" charset="0"/>
              </a:rPr>
              <a:t> </a:t>
            </a:r>
            <a:r>
              <a:rPr lang="en-US" sz="2200" b="1" spc="-5" dirty="0" err="1" smtClean="0">
                <a:solidFill>
                  <a:prstClr val="black"/>
                </a:solidFill>
                <a:latin typeface="Arial" pitchFamily="34" charset="0"/>
                <a:cs typeface="Arial" pitchFamily="34" charset="0"/>
              </a:rPr>
              <a:t>Ủy</a:t>
            </a:r>
            <a:r>
              <a:rPr lang="en-US" sz="2200" b="1" spc="-5" dirty="0" smtClean="0">
                <a:solidFill>
                  <a:prstClr val="black"/>
                </a:solidFill>
                <a:latin typeface="Arial" pitchFamily="34" charset="0"/>
                <a:cs typeface="Arial" pitchFamily="34" charset="0"/>
              </a:rPr>
              <a:t> ban B</a:t>
            </a:r>
            <a:r>
              <a:rPr kumimoji="0" lang="en-US" sz="2200" b="1" i="0" u="none" strike="noStrike" kern="1200" cap="none" spc="-5" normalizeH="0" noProof="0" dirty="0" err="1" smtClean="0">
                <a:ln>
                  <a:noFill/>
                </a:ln>
                <a:solidFill>
                  <a:prstClr val="black"/>
                </a:solidFill>
                <a:effectLst/>
                <a:uLnTx/>
                <a:uFillTx/>
                <a:latin typeface="Arial" pitchFamily="34" charset="0"/>
                <a:cs typeface="Arial" pitchFamily="34" charset="0"/>
              </a:rPr>
              <a:t>ảo</a:t>
            </a:r>
            <a:r>
              <a:rPr kumimoji="0" lang="en-US" sz="2200" b="1" i="0" u="none" strike="noStrike" kern="1200" cap="none" spc="-5" normalizeH="0" noProof="0" dirty="0" smtClean="0">
                <a:ln>
                  <a:noFill/>
                </a:ln>
                <a:solidFill>
                  <a:prstClr val="black"/>
                </a:solidFill>
                <a:effectLst/>
                <a:uLnTx/>
                <a:uFillTx/>
                <a:latin typeface="Arial" pitchFamily="34" charset="0"/>
                <a:cs typeface="Arial" pitchFamily="34" charset="0"/>
              </a:rPr>
              <a:t> </a:t>
            </a:r>
            <a:r>
              <a:rPr kumimoji="0" lang="en-US" sz="2200" b="1" i="0" u="none" strike="noStrike" kern="1200" cap="none" spc="-5" normalizeH="0" noProof="0" dirty="0" err="1" smtClean="0">
                <a:ln>
                  <a:noFill/>
                </a:ln>
                <a:solidFill>
                  <a:prstClr val="black"/>
                </a:solidFill>
                <a:effectLst/>
                <a:uLnTx/>
                <a:uFillTx/>
                <a:latin typeface="Arial" pitchFamily="34" charset="0"/>
                <a:cs typeface="Arial" pitchFamily="34" charset="0"/>
              </a:rPr>
              <a:t>vệ</a:t>
            </a:r>
            <a:r>
              <a:rPr kumimoji="0" lang="en-US" sz="2200" b="1" i="0" u="none" strike="noStrike" kern="1200" cap="none" spc="-5" normalizeH="0" noProof="0" dirty="0" smtClean="0">
                <a:ln>
                  <a:noFill/>
                </a:ln>
                <a:solidFill>
                  <a:prstClr val="black"/>
                </a:solidFill>
                <a:effectLst/>
                <a:uLnTx/>
                <a:uFillTx/>
                <a:latin typeface="Arial" pitchFamily="34" charset="0"/>
                <a:cs typeface="Arial" pitchFamily="34" charset="0"/>
              </a:rPr>
              <a:t> </a:t>
            </a:r>
            <a:r>
              <a:rPr kumimoji="0" lang="en-US" sz="2200" b="1" i="0" u="none" strike="noStrike" kern="1200" cap="none" spc="-5" normalizeH="0" noProof="0" dirty="0" err="1" smtClean="0">
                <a:ln>
                  <a:noFill/>
                </a:ln>
                <a:solidFill>
                  <a:prstClr val="black"/>
                </a:solidFill>
                <a:effectLst/>
                <a:uLnTx/>
                <a:uFillTx/>
                <a:latin typeface="Arial" pitchFamily="34" charset="0"/>
                <a:cs typeface="Arial" pitchFamily="34" charset="0"/>
              </a:rPr>
              <a:t>người</a:t>
            </a:r>
            <a:r>
              <a:rPr kumimoji="0" lang="en-US" sz="2200" b="1" i="0" u="none" strike="noStrike" kern="1200" cap="none" spc="-5" normalizeH="0" noProof="0" dirty="0" smtClean="0">
                <a:ln>
                  <a:noFill/>
                </a:ln>
                <a:solidFill>
                  <a:prstClr val="black"/>
                </a:solidFill>
                <a:effectLst/>
                <a:uLnTx/>
                <a:uFillTx/>
                <a:latin typeface="Arial" pitchFamily="34" charset="0"/>
                <a:cs typeface="Arial" pitchFamily="34" charset="0"/>
              </a:rPr>
              <a:t> </a:t>
            </a:r>
            <a:r>
              <a:rPr kumimoji="0" lang="en-US" sz="2200" b="1" i="0" u="none" strike="noStrike" kern="1200" cap="none" spc="-5" normalizeH="0" noProof="0" dirty="0" err="1" smtClean="0">
                <a:ln>
                  <a:noFill/>
                </a:ln>
                <a:solidFill>
                  <a:prstClr val="black"/>
                </a:solidFill>
                <a:effectLst/>
                <a:uLnTx/>
                <a:uFillTx/>
                <a:latin typeface="Arial" pitchFamily="34" charset="0"/>
                <a:cs typeface="Arial" pitchFamily="34" charset="0"/>
              </a:rPr>
              <a:t>tiêu</a:t>
            </a:r>
            <a:r>
              <a:rPr kumimoji="0" lang="en-US" sz="2200" b="1" i="0" u="none" strike="noStrike" kern="1200" cap="none" spc="-5" normalizeH="0" noProof="0" dirty="0" smtClean="0">
                <a:ln>
                  <a:noFill/>
                </a:ln>
                <a:solidFill>
                  <a:prstClr val="black"/>
                </a:solidFill>
                <a:effectLst/>
                <a:uLnTx/>
                <a:uFillTx/>
                <a:latin typeface="Arial" pitchFamily="34" charset="0"/>
                <a:cs typeface="Arial" pitchFamily="34" charset="0"/>
              </a:rPr>
              <a:t> </a:t>
            </a:r>
            <a:r>
              <a:rPr kumimoji="0" lang="en-US" sz="2200" b="1" i="0" u="none" strike="noStrike" kern="1200" cap="none" spc="-5" normalizeH="0" noProof="0" dirty="0" err="1" smtClean="0">
                <a:ln>
                  <a:noFill/>
                </a:ln>
                <a:solidFill>
                  <a:prstClr val="black"/>
                </a:solidFill>
                <a:effectLst/>
                <a:uLnTx/>
                <a:uFillTx/>
                <a:latin typeface="Arial" pitchFamily="34" charset="0"/>
                <a:cs typeface="Arial" pitchFamily="34" charset="0"/>
              </a:rPr>
              <a:t>dùng</a:t>
            </a:r>
            <a:r>
              <a:rPr kumimoji="0" lang="en-US" sz="2200" b="1" i="0" u="none" strike="noStrike" kern="1200" cap="none" spc="-5" normalizeH="0" noProof="0" dirty="0" smtClean="0">
                <a:ln>
                  <a:noFill/>
                </a:ln>
                <a:solidFill>
                  <a:prstClr val="black"/>
                </a:solidFill>
                <a:effectLst/>
                <a:uLnTx/>
                <a:uFillTx/>
                <a:latin typeface="Arial" pitchFamily="34" charset="0"/>
                <a:cs typeface="Arial" pitchFamily="34" charset="0"/>
              </a:rPr>
              <a:t> </a:t>
            </a:r>
            <a:r>
              <a:rPr kumimoji="0" lang="en-US" sz="2200" b="1" i="0" u="none" strike="noStrike" kern="1200" cap="none" spc="-5" normalizeH="0" noProof="0" dirty="0" err="1" smtClean="0">
                <a:ln>
                  <a:noFill/>
                </a:ln>
                <a:solidFill>
                  <a:prstClr val="black"/>
                </a:solidFill>
                <a:effectLst/>
                <a:uLnTx/>
                <a:uFillTx/>
                <a:latin typeface="Arial" pitchFamily="34" charset="0"/>
                <a:cs typeface="Arial" pitchFamily="34" charset="0"/>
              </a:rPr>
              <a:t>Số</a:t>
            </a:r>
            <a:r>
              <a:rPr kumimoji="0" lang="en-US" sz="2200" b="1" i="0" u="none" strike="noStrike" kern="1200" cap="none" spc="-5" normalizeH="0" noProof="0" dirty="0" smtClean="0">
                <a:ln>
                  <a:noFill/>
                </a:ln>
                <a:solidFill>
                  <a:prstClr val="black"/>
                </a:solidFill>
                <a:effectLst/>
                <a:uLnTx/>
                <a:uFillTx/>
                <a:latin typeface="Arial" pitchFamily="34" charset="0"/>
                <a:cs typeface="Arial" pitchFamily="34" charset="0"/>
              </a:rPr>
              <a:t> </a:t>
            </a:r>
            <a:r>
              <a:rPr kumimoji="0" sz="2200" b="1" i="0" u="none" strike="noStrike" kern="1200" cap="none" spc="0" normalizeH="0" baseline="0" noProof="0" dirty="0" smtClean="0">
                <a:ln>
                  <a:noFill/>
                </a:ln>
                <a:solidFill>
                  <a:prstClr val="black"/>
                </a:solidFill>
                <a:effectLst/>
                <a:uLnTx/>
                <a:uFillTx/>
                <a:latin typeface="Arial" pitchFamily="34" charset="0"/>
                <a:cs typeface="Arial" pitchFamily="34" charset="0"/>
              </a:rPr>
              <a:t>9/2015</a:t>
            </a:r>
            <a:r>
              <a:rPr kumimoji="0" lang="en-US" sz="2200" b="1" i="0" u="none" strike="noStrike" kern="1200" cap="none" spc="0" normalizeH="0" baseline="0" noProof="0" dirty="0" smtClean="0">
                <a:ln>
                  <a:noFill/>
                </a:ln>
                <a:solidFill>
                  <a:prstClr val="black"/>
                </a:solidFill>
                <a:effectLst/>
                <a:uLnTx/>
                <a:uFillTx/>
                <a:latin typeface="Arial" pitchFamily="34" charset="0"/>
                <a:cs typeface="Arial" pitchFamily="34" charset="0"/>
              </a:rPr>
              <a:t> </a:t>
            </a:r>
            <a:r>
              <a:rPr kumimoji="0" lang="en-US" sz="2200" b="1" i="0" u="none" strike="noStrike" kern="1200" cap="none" spc="0" normalizeH="0" baseline="0" noProof="0" dirty="0" err="1" smtClean="0">
                <a:ln>
                  <a:noFill/>
                </a:ln>
                <a:solidFill>
                  <a:prstClr val="black"/>
                </a:solidFill>
                <a:effectLst/>
                <a:uLnTx/>
                <a:uFillTx/>
                <a:latin typeface="Arial" pitchFamily="34" charset="0"/>
                <a:cs typeface="Arial" pitchFamily="34" charset="0"/>
              </a:rPr>
              <a:t>về</a:t>
            </a:r>
            <a:r>
              <a:rPr kumimoji="0" lang="en-US" sz="2200" b="1" i="0" u="none" strike="noStrike" kern="1200" cap="none" spc="0" normalizeH="0" noProof="0" dirty="0" smtClean="0">
                <a:ln>
                  <a:noFill/>
                </a:ln>
                <a:solidFill>
                  <a:prstClr val="black"/>
                </a:solidFill>
                <a:effectLst/>
                <a:uLnTx/>
                <a:uFillTx/>
                <a:latin typeface="Arial" pitchFamily="34" charset="0"/>
                <a:cs typeface="Arial" pitchFamily="34" charset="0"/>
              </a:rPr>
              <a:t> </a:t>
            </a:r>
            <a:r>
              <a:rPr kumimoji="0" lang="en-US" sz="2200" b="1" i="0" u="none" strike="noStrike" kern="1200" cap="none" spc="0" normalizeH="0" noProof="0" dirty="0" err="1" smtClean="0">
                <a:ln>
                  <a:noFill/>
                </a:ln>
                <a:solidFill>
                  <a:prstClr val="black"/>
                </a:solidFill>
                <a:effectLst/>
                <a:uLnTx/>
                <a:uFillTx/>
                <a:latin typeface="Arial" pitchFamily="34" charset="0"/>
                <a:cs typeface="Arial" pitchFamily="34" charset="0"/>
              </a:rPr>
              <a:t>việc</a:t>
            </a:r>
            <a:r>
              <a:rPr kumimoji="0" sz="2200" b="0" i="0" u="none" strike="noStrike" kern="1200" cap="none" spc="-5" normalizeH="0" baseline="0" noProof="0" dirty="0" smtClean="0">
                <a:ln>
                  <a:noFill/>
                </a:ln>
                <a:solidFill>
                  <a:prstClr val="black"/>
                </a:solidFill>
                <a:effectLst/>
                <a:uLnTx/>
                <a:uFillTx/>
                <a:latin typeface="Arial" pitchFamily="34" charset="0"/>
                <a:cs typeface="Arial" pitchFamily="34" charset="0"/>
              </a:rPr>
              <a:t>:</a:t>
            </a:r>
            <a:r>
              <a:rPr kumimoji="0" lang="en-US" sz="2200" b="0" i="0" u="none" strike="noStrike" kern="1200" cap="none" spc="-5" normalizeH="0" baseline="0" noProof="0" dirty="0" smtClean="0">
                <a:ln>
                  <a:noFill/>
                </a:ln>
                <a:solidFill>
                  <a:prstClr val="black"/>
                </a:solidFill>
                <a:effectLst/>
                <a:uLnTx/>
                <a:uFillTx/>
                <a:latin typeface="Arial" pitchFamily="34" charset="0"/>
                <a:cs typeface="Arial" pitchFamily="34" charset="0"/>
              </a:rPr>
              <a:t> “</a:t>
            </a:r>
            <a:r>
              <a:rPr lang="vi-VN" sz="2200" b="1" spc="-5" dirty="0" smtClean="0">
                <a:solidFill>
                  <a:srgbClr val="FF0000"/>
                </a:solidFill>
                <a:latin typeface="Arial" pitchFamily="34" charset="0"/>
                <a:cs typeface="Arial" pitchFamily="34" charset="0"/>
              </a:rPr>
              <a:t>Cấm bán hàng và dịch vụ </a:t>
            </a:r>
            <a:r>
              <a:rPr lang="vi-VN" sz="2200" spc="-5" dirty="0" smtClean="0">
                <a:solidFill>
                  <a:prstClr val="black"/>
                </a:solidFill>
                <a:latin typeface="Arial" pitchFamily="34" charset="0"/>
                <a:cs typeface="Arial" pitchFamily="34" charset="0"/>
              </a:rPr>
              <a:t>các loại Hookahs, Hookah</a:t>
            </a:r>
            <a:r>
              <a:rPr lang="en-US" sz="2200" spc="-5" dirty="0" smtClean="0">
                <a:solidFill>
                  <a:prstClr val="black"/>
                </a:solidFill>
                <a:latin typeface="Arial" pitchFamily="34" charset="0"/>
                <a:cs typeface="Arial" pitchFamily="34" charset="0"/>
              </a:rPr>
              <a:t> </a:t>
            </a:r>
            <a:r>
              <a:rPr lang="vi-VN" sz="2200" spc="-5" dirty="0" smtClean="0">
                <a:solidFill>
                  <a:prstClr val="black"/>
                </a:solidFill>
                <a:latin typeface="Arial" pitchFamily="34" charset="0"/>
                <a:cs typeface="Arial" pitchFamily="34" charset="0"/>
              </a:rPr>
              <a:t>điện tử</a:t>
            </a:r>
            <a:r>
              <a:rPr lang="en-US" sz="2200" spc="-5" dirty="0" smtClean="0">
                <a:solidFill>
                  <a:prstClr val="black"/>
                </a:solidFill>
                <a:latin typeface="Arial" pitchFamily="34" charset="0"/>
                <a:cs typeface="Arial" pitchFamily="34" charset="0"/>
              </a:rPr>
              <a:t>,</a:t>
            </a:r>
            <a:r>
              <a:rPr lang="vi-VN" sz="2200" spc="-5" dirty="0" smtClean="0">
                <a:solidFill>
                  <a:prstClr val="black"/>
                </a:solidFill>
                <a:latin typeface="Arial" pitchFamily="34" charset="0"/>
                <a:cs typeface="Arial" pitchFamily="34" charset="0"/>
              </a:rPr>
              <a:t>Thuốc lá điện tử, </a:t>
            </a:r>
            <a:r>
              <a:rPr lang="en-US" sz="2200" spc="-5" dirty="0" smtClean="0">
                <a:solidFill>
                  <a:prstClr val="black"/>
                </a:solidFill>
                <a:latin typeface="Arial" pitchFamily="34" charset="0"/>
                <a:cs typeface="Arial" pitchFamily="34" charset="0"/>
              </a:rPr>
              <a:t>n</a:t>
            </a:r>
            <a:r>
              <a:rPr lang="vi-VN" sz="2200" spc="-5" dirty="0" smtClean="0">
                <a:solidFill>
                  <a:prstClr val="black"/>
                </a:solidFill>
                <a:latin typeface="Arial" pitchFamily="34" charset="0"/>
                <a:cs typeface="Arial" pitchFamily="34" charset="0"/>
              </a:rPr>
              <a:t>guyên liệu hút thuốc cho Hookahs và dung dich</a:t>
            </a:r>
            <a:r>
              <a:rPr lang="vi-VN" sz="2200" spc="-5" dirty="0">
                <a:solidFill>
                  <a:prstClr val="black"/>
                </a:solidFill>
                <a:latin typeface="Arial" pitchFamily="34" charset="0"/>
                <a:cs typeface="Arial" pitchFamily="34" charset="0"/>
              </a:rPr>
              <a:t> </a:t>
            </a:r>
            <a:r>
              <a:rPr lang="vi-VN" sz="2200" spc="-5" dirty="0" smtClean="0">
                <a:solidFill>
                  <a:prstClr val="black"/>
                </a:solidFill>
                <a:latin typeface="Arial" pitchFamily="34" charset="0"/>
                <a:cs typeface="Arial" pitchFamily="34" charset="0"/>
              </a:rPr>
              <a:t>Hookahs điện tử</a:t>
            </a:r>
            <a:r>
              <a:rPr lang="en-US" sz="2200" spc="-5" dirty="0" smtClean="0">
                <a:solidFill>
                  <a:prstClr val="black"/>
                </a:solidFill>
                <a:latin typeface="Arial" pitchFamily="34" charset="0"/>
                <a:cs typeface="Arial" pitchFamily="34" charset="0"/>
              </a:rPr>
              <a:t>,t</a:t>
            </a:r>
            <a:r>
              <a:rPr lang="vi-VN" sz="2200" spc="-5" dirty="0" smtClean="0">
                <a:solidFill>
                  <a:prstClr val="black"/>
                </a:solidFill>
                <a:latin typeface="Arial" pitchFamily="34" charset="0"/>
                <a:cs typeface="Arial" pitchFamily="34" charset="0"/>
              </a:rPr>
              <a:t>huốc lá điện tử</a:t>
            </a:r>
            <a:r>
              <a:rPr lang="en-US" sz="2200" spc="-5" dirty="0" smtClean="0">
                <a:solidFill>
                  <a:prstClr val="black"/>
                </a:solidFill>
                <a:latin typeface="Arial" pitchFamily="34" charset="0"/>
                <a:cs typeface="Arial" pitchFamily="34" charset="0"/>
              </a:rPr>
              <a:t>”</a:t>
            </a:r>
            <a:endParaRPr kumimoji="0" sz="2200" b="0" i="0" u="none" strike="noStrike" kern="1200" cap="none" spc="0" normalizeH="0" baseline="0" noProof="0" dirty="0">
              <a:ln>
                <a:noFill/>
              </a:ln>
              <a:solidFill>
                <a:prstClr val="black"/>
              </a:solidFill>
              <a:effectLst/>
              <a:uLnTx/>
              <a:uFillTx/>
              <a:latin typeface="Arial" pitchFamily="34" charset="0"/>
              <a:cs typeface="Arial" pitchFamily="34" charset="0"/>
            </a:endParaRPr>
          </a:p>
        </p:txBody>
      </p:sp>
    </p:spTree>
    <p:extLst>
      <p:ext uri="{BB962C8B-B14F-4D97-AF65-F5344CB8AC3E}">
        <p14:creationId xmlns:p14="http://schemas.microsoft.com/office/powerpoint/2010/main" xmlns="" val="730669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7384"/>
            <a:ext cx="9144000" cy="1325880"/>
          </a:xfrm>
          <a:custGeom>
            <a:avLst/>
            <a:gdLst/>
            <a:ahLst/>
            <a:cxnLst/>
            <a:rect l="l" t="t" r="r" b="b"/>
            <a:pathLst>
              <a:path w="9144000" h="1325880">
                <a:moveTo>
                  <a:pt x="0" y="0"/>
                </a:moveTo>
                <a:lnTo>
                  <a:pt x="9144000" y="0"/>
                </a:lnTo>
                <a:lnTo>
                  <a:pt x="9144000" y="1325562"/>
                </a:lnTo>
                <a:lnTo>
                  <a:pt x="0" y="1325562"/>
                </a:lnTo>
                <a:lnTo>
                  <a:pt x="0" y="0"/>
                </a:lnTo>
                <a:close/>
              </a:path>
            </a:pathLst>
          </a:custGeom>
          <a:solidFill>
            <a:srgbClr val="05683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0" y="333073"/>
            <a:ext cx="9144000" cy="633507"/>
          </a:xfrm>
          <a:prstGeom prst="rect">
            <a:avLst/>
          </a:prstGeom>
        </p:spPr>
        <p:txBody>
          <a:bodyPr vert="horz" wrap="square" lIns="0" tIns="93980" rIns="0" bIns="0" rtlCol="0">
            <a:spAutoFit/>
          </a:bodyPr>
          <a:lstStyle/>
          <a:p>
            <a:pPr marL="1844675" marR="5080" indent="-1028700" algn="ctr">
              <a:lnSpc>
                <a:spcPts val="4200"/>
              </a:lnSpc>
              <a:spcBef>
                <a:spcPts val="740"/>
              </a:spcBef>
            </a:pPr>
            <a:r>
              <a:rPr lang="en-US" sz="6000" b="1" spc="-5" dirty="0" err="1">
                <a:solidFill>
                  <a:schemeClr val="bg1"/>
                </a:solidFill>
              </a:rPr>
              <a:t>Thái</a:t>
            </a:r>
            <a:r>
              <a:rPr lang="en-US" sz="6000" b="1" spc="-5" dirty="0">
                <a:solidFill>
                  <a:schemeClr val="bg1"/>
                </a:solidFill>
              </a:rPr>
              <a:t> Lan </a:t>
            </a:r>
            <a:r>
              <a:rPr lang="en-US" sz="6000" b="1" spc="-5" dirty="0" err="1">
                <a:solidFill>
                  <a:schemeClr val="bg1"/>
                </a:solidFill>
              </a:rPr>
              <a:t>cấm</a:t>
            </a:r>
            <a:r>
              <a:rPr lang="en-US" sz="6000" b="1" spc="-5" dirty="0">
                <a:solidFill>
                  <a:schemeClr val="bg1"/>
                </a:solidFill>
              </a:rPr>
              <a:t> </a:t>
            </a:r>
            <a:r>
              <a:rPr lang="en-US" sz="6000" b="1" spc="-5" dirty="0" smtClean="0">
                <a:solidFill>
                  <a:schemeClr val="bg1"/>
                </a:solidFill>
              </a:rPr>
              <a:t>ENDs</a:t>
            </a:r>
            <a:endParaRPr sz="6000" b="1" spc="-5" dirty="0">
              <a:solidFill>
                <a:schemeClr val="bg1"/>
              </a:solidFill>
            </a:endParaRPr>
          </a:p>
        </p:txBody>
      </p:sp>
      <p:sp>
        <p:nvSpPr>
          <p:cNvPr id="4" name="object 4"/>
          <p:cNvSpPr/>
          <p:nvPr/>
        </p:nvSpPr>
        <p:spPr>
          <a:xfrm>
            <a:off x="216408" y="1767839"/>
            <a:ext cx="2023872" cy="1755648"/>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277368" y="4267200"/>
            <a:ext cx="1716024" cy="178307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381000" y="4267200"/>
            <a:ext cx="1389887" cy="140208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p:nvPr/>
        </p:nvSpPr>
        <p:spPr>
          <a:xfrm>
            <a:off x="730377" y="4304808"/>
            <a:ext cx="8136255" cy="2423740"/>
          </a:xfrm>
          <a:prstGeom prst="rect">
            <a:avLst/>
          </a:prstGeom>
        </p:spPr>
        <p:txBody>
          <a:bodyPr vert="horz" wrap="square" lIns="0" tIns="22860" rIns="0" bIns="0" rtlCol="0">
            <a:spAutoFit/>
          </a:bodyPr>
          <a:lstStyle/>
          <a:p>
            <a:pPr marL="1451610" marR="5080" lvl="0">
              <a:spcBef>
                <a:spcPts val="180"/>
              </a:spcBef>
              <a:defRPr/>
            </a:pPr>
            <a:r>
              <a:rPr lang="vi-VN" sz="2600" b="1" spc="-35" dirty="0" smtClean="0">
                <a:solidFill>
                  <a:prstClr val="black"/>
                </a:solidFill>
                <a:latin typeface="Calibri" charset="0"/>
                <a:ea typeface="Calibri" charset="0"/>
                <a:cs typeface="Calibri" charset="0"/>
              </a:rPr>
              <a:t>LUẬT </a:t>
            </a:r>
            <a:r>
              <a:rPr lang="en-US" sz="2600" b="1" spc="-35" dirty="0" smtClean="0">
                <a:solidFill>
                  <a:prstClr val="black"/>
                </a:solidFill>
                <a:latin typeface="Calibri" charset="0"/>
                <a:ea typeface="Calibri" charset="0"/>
                <a:cs typeface="Calibri" charset="0"/>
              </a:rPr>
              <a:t>K</a:t>
            </a:r>
            <a:r>
              <a:rPr lang="vi-VN" sz="2600" b="1" spc="-35" dirty="0" smtClean="0">
                <a:solidFill>
                  <a:prstClr val="black"/>
                </a:solidFill>
                <a:latin typeface="Calibri" charset="0"/>
                <a:ea typeface="Calibri" charset="0"/>
                <a:cs typeface="Calibri" charset="0"/>
              </a:rPr>
              <a:t>I</a:t>
            </a:r>
            <a:r>
              <a:rPr lang="en-US" sz="2600" b="1" spc="-35" dirty="0" smtClean="0">
                <a:solidFill>
                  <a:prstClr val="black"/>
                </a:solidFill>
                <a:latin typeface="Calibri" charset="0"/>
                <a:ea typeface="Calibri" charset="0"/>
                <a:cs typeface="Calibri" charset="0"/>
              </a:rPr>
              <a:t>ỂM SOÁT CÁC SẢN PHẨM THUỐC LÁ</a:t>
            </a:r>
            <a:r>
              <a:rPr kumimoji="0" sz="2600" b="1" i="0" u="none" strike="noStrike" kern="1200" cap="none" spc="-5" normalizeH="0" baseline="0" noProof="0" dirty="0" smtClean="0">
                <a:ln>
                  <a:noFill/>
                </a:ln>
                <a:solidFill>
                  <a:prstClr val="black"/>
                </a:solidFill>
                <a:effectLst/>
                <a:uLnTx/>
                <a:uFillTx/>
                <a:ea typeface="+mn-ea"/>
                <a:cs typeface="Times New Roman"/>
              </a:rPr>
              <a:t> </a:t>
            </a:r>
            <a:r>
              <a:rPr kumimoji="0" sz="2600" b="1" i="0" u="none" strike="noStrike" kern="1200" cap="none" spc="-5" normalizeH="0" baseline="0" noProof="0" dirty="0">
                <a:ln>
                  <a:noFill/>
                </a:ln>
                <a:solidFill>
                  <a:prstClr val="black"/>
                </a:solidFill>
                <a:effectLst/>
                <a:uLnTx/>
                <a:uFillTx/>
                <a:ea typeface="+mn-ea"/>
                <a:cs typeface="Times New Roman"/>
              </a:rPr>
              <a:t>B.E. </a:t>
            </a:r>
            <a:r>
              <a:rPr kumimoji="0" sz="2600" b="1" i="0" u="none" strike="noStrike" kern="1200" cap="none" spc="0" normalizeH="0" baseline="0" noProof="0" dirty="0">
                <a:ln>
                  <a:noFill/>
                </a:ln>
                <a:solidFill>
                  <a:prstClr val="black"/>
                </a:solidFill>
                <a:effectLst/>
                <a:uLnTx/>
                <a:uFillTx/>
                <a:ea typeface="+mn-ea"/>
                <a:cs typeface="Times New Roman"/>
              </a:rPr>
              <a:t>2560 (2017</a:t>
            </a:r>
            <a:r>
              <a:rPr kumimoji="0" sz="2600" b="1" i="0" u="none" strike="noStrike" kern="1200" cap="none" spc="0" normalizeH="0" baseline="0" noProof="0" dirty="0" smtClean="0">
                <a:ln>
                  <a:noFill/>
                </a:ln>
                <a:solidFill>
                  <a:prstClr val="black"/>
                </a:solidFill>
                <a:effectLst/>
                <a:uLnTx/>
                <a:uFillTx/>
                <a:ea typeface="+mn-ea"/>
                <a:cs typeface="Times New Roman"/>
              </a:rPr>
              <a:t>)</a:t>
            </a:r>
            <a:r>
              <a:rPr kumimoji="0" lang="en-US" sz="2600" b="1" i="0" u="none" strike="noStrike" kern="1200" cap="none" spc="0" normalizeH="0" baseline="0" noProof="0" dirty="0" smtClean="0">
                <a:ln>
                  <a:noFill/>
                </a:ln>
                <a:solidFill>
                  <a:prstClr val="black"/>
                </a:solidFill>
                <a:effectLst/>
                <a:uLnTx/>
                <a:uFillTx/>
                <a:ea typeface="+mn-ea"/>
                <a:cs typeface="Times New Roman"/>
              </a:rPr>
              <a:t> </a:t>
            </a:r>
            <a:r>
              <a:rPr lang="en-US" sz="2600" spc="-5" dirty="0" err="1" smtClean="0">
                <a:solidFill>
                  <a:srgbClr val="FF0000"/>
                </a:solidFill>
                <a:cs typeface="Times New Roman"/>
              </a:rPr>
              <a:t>Hút</a:t>
            </a:r>
            <a:r>
              <a:rPr lang="en-US" sz="2600" spc="-5" dirty="0" smtClean="0">
                <a:solidFill>
                  <a:srgbClr val="FF0000"/>
                </a:solidFill>
                <a:cs typeface="Times New Roman"/>
              </a:rPr>
              <a:t> </a:t>
            </a:r>
            <a:r>
              <a:rPr lang="en-US" sz="2600" spc="-5" dirty="0" err="1" smtClean="0">
                <a:solidFill>
                  <a:srgbClr val="FF0000"/>
                </a:solidFill>
                <a:cs typeface="Times New Roman"/>
              </a:rPr>
              <a:t>thuốc</a:t>
            </a:r>
            <a:r>
              <a:rPr lang="en-US" sz="2600" spc="-5" dirty="0" smtClean="0">
                <a:solidFill>
                  <a:srgbClr val="FF0000"/>
                </a:solidFill>
                <a:cs typeface="Times New Roman"/>
              </a:rPr>
              <a:t> (</a:t>
            </a:r>
            <a:r>
              <a:rPr lang="en-US" sz="2600" spc="-5" dirty="0" err="1" smtClean="0">
                <a:solidFill>
                  <a:srgbClr val="FF0000"/>
                </a:solidFill>
                <a:cs typeface="Times New Roman"/>
              </a:rPr>
              <a:t>Sử</a:t>
            </a:r>
            <a:r>
              <a:rPr lang="en-US" sz="2600" spc="-5" dirty="0" smtClean="0">
                <a:solidFill>
                  <a:srgbClr val="FF0000"/>
                </a:solidFill>
                <a:cs typeface="Times New Roman"/>
              </a:rPr>
              <a:t> </a:t>
            </a:r>
            <a:r>
              <a:rPr lang="en-US" sz="2600" spc="-5" dirty="0" err="1" smtClean="0">
                <a:solidFill>
                  <a:srgbClr val="FF0000"/>
                </a:solidFill>
                <a:cs typeface="Times New Roman"/>
              </a:rPr>
              <a:t>dụng</a:t>
            </a:r>
            <a:r>
              <a:rPr lang="en-US" sz="2600" spc="-5" dirty="0" smtClean="0">
                <a:solidFill>
                  <a:srgbClr val="FF0000"/>
                </a:solidFill>
                <a:cs typeface="Times New Roman"/>
              </a:rPr>
              <a:t> </a:t>
            </a:r>
            <a:r>
              <a:rPr lang="en-US" sz="2600" spc="-5" dirty="0" err="1" smtClean="0">
                <a:solidFill>
                  <a:srgbClr val="FF0000"/>
                </a:solidFill>
                <a:cs typeface="Times New Roman"/>
              </a:rPr>
              <a:t>thuốc</a:t>
            </a:r>
            <a:r>
              <a:rPr lang="en-US" sz="2600" spc="-5" dirty="0" smtClean="0">
                <a:solidFill>
                  <a:srgbClr val="FF0000"/>
                </a:solidFill>
                <a:cs typeface="Times New Roman"/>
              </a:rPr>
              <a:t> </a:t>
            </a:r>
            <a:r>
              <a:rPr lang="en-US" sz="2600" spc="-5" dirty="0" err="1" smtClean="0">
                <a:solidFill>
                  <a:srgbClr val="FF0000"/>
                </a:solidFill>
                <a:cs typeface="Times New Roman"/>
              </a:rPr>
              <a:t>lá</a:t>
            </a:r>
            <a:r>
              <a:rPr lang="en-US" sz="2600" spc="-5" dirty="0" smtClean="0">
                <a:solidFill>
                  <a:srgbClr val="FF0000"/>
                </a:solidFill>
                <a:cs typeface="Times New Roman"/>
              </a:rPr>
              <a:t> </a:t>
            </a:r>
            <a:r>
              <a:rPr lang="en-US" sz="2600" spc="-5" dirty="0" err="1" smtClean="0">
                <a:solidFill>
                  <a:srgbClr val="FF0000"/>
                </a:solidFill>
                <a:cs typeface="Times New Roman"/>
              </a:rPr>
              <a:t>điện</a:t>
            </a:r>
            <a:r>
              <a:rPr lang="en-US" sz="2600" spc="-5" dirty="0" smtClean="0">
                <a:solidFill>
                  <a:srgbClr val="FF0000"/>
                </a:solidFill>
                <a:cs typeface="Times New Roman"/>
              </a:rPr>
              <a:t> </a:t>
            </a:r>
            <a:r>
              <a:rPr lang="en-US" sz="2600" spc="-5" dirty="0" err="1" smtClean="0">
                <a:solidFill>
                  <a:srgbClr val="FF0000"/>
                </a:solidFill>
                <a:cs typeface="Times New Roman"/>
              </a:rPr>
              <a:t>tử</a:t>
            </a:r>
            <a:r>
              <a:rPr lang="en-US" sz="2600" spc="-5" dirty="0" smtClean="0">
                <a:solidFill>
                  <a:srgbClr val="FF0000"/>
                </a:solidFill>
                <a:cs typeface="Times New Roman"/>
              </a:rPr>
              <a:t>) </a:t>
            </a:r>
            <a:r>
              <a:rPr lang="en-US" sz="2600" spc="-5" dirty="0" err="1" smtClean="0">
                <a:solidFill>
                  <a:srgbClr val="FF0000"/>
                </a:solidFill>
                <a:cs typeface="Times New Roman"/>
              </a:rPr>
              <a:t>bị</a:t>
            </a:r>
            <a:r>
              <a:rPr lang="en-US" sz="2600" spc="-5" dirty="0" smtClean="0">
                <a:solidFill>
                  <a:srgbClr val="FF0000"/>
                </a:solidFill>
                <a:cs typeface="Times New Roman"/>
              </a:rPr>
              <a:t> </a:t>
            </a:r>
            <a:r>
              <a:rPr lang="en-US" sz="2600" spc="-5" dirty="0" err="1" smtClean="0">
                <a:solidFill>
                  <a:srgbClr val="FF0000"/>
                </a:solidFill>
                <a:cs typeface="Times New Roman"/>
              </a:rPr>
              <a:t>cấm</a:t>
            </a:r>
            <a:r>
              <a:rPr lang="en-US" sz="2600" spc="-5" dirty="0" smtClean="0">
                <a:solidFill>
                  <a:prstClr val="black"/>
                </a:solidFill>
                <a:cs typeface="Times New Roman"/>
              </a:rPr>
              <a:t> </a:t>
            </a:r>
            <a:r>
              <a:rPr lang="en-US" sz="2600" spc="-5" dirty="0" err="1" smtClean="0">
                <a:solidFill>
                  <a:prstClr val="black"/>
                </a:solidFill>
                <a:cs typeface="Times New Roman"/>
              </a:rPr>
              <a:t>ở</a:t>
            </a:r>
            <a:r>
              <a:rPr lang="en-US" sz="2600" spc="-5" dirty="0" smtClean="0">
                <a:solidFill>
                  <a:prstClr val="black"/>
                </a:solidFill>
                <a:cs typeface="Times New Roman"/>
              </a:rPr>
              <a:t> </a:t>
            </a:r>
            <a:r>
              <a:rPr lang="en-US" sz="2600" spc="-5" dirty="0" err="1" smtClean="0">
                <a:solidFill>
                  <a:prstClr val="black"/>
                </a:solidFill>
                <a:cs typeface="Times New Roman"/>
              </a:rPr>
              <a:t>tất</a:t>
            </a:r>
            <a:r>
              <a:rPr lang="en-US" sz="2600" spc="-5" dirty="0" smtClean="0">
                <a:solidFill>
                  <a:prstClr val="black"/>
                </a:solidFill>
                <a:cs typeface="Times New Roman"/>
              </a:rPr>
              <a:t> </a:t>
            </a:r>
            <a:r>
              <a:rPr lang="en-US" sz="2600" spc="-5" dirty="0" err="1" smtClean="0">
                <a:solidFill>
                  <a:prstClr val="black"/>
                </a:solidFill>
                <a:cs typeface="Times New Roman"/>
              </a:rPr>
              <a:t>cả</a:t>
            </a:r>
            <a:r>
              <a:rPr lang="en-US" sz="2600" spc="-5" dirty="0" smtClean="0">
                <a:solidFill>
                  <a:prstClr val="black"/>
                </a:solidFill>
                <a:cs typeface="Times New Roman"/>
              </a:rPr>
              <a:t> </a:t>
            </a:r>
            <a:r>
              <a:rPr lang="en-US" sz="2600" spc="-5" dirty="0" err="1" smtClean="0">
                <a:solidFill>
                  <a:prstClr val="black"/>
                </a:solidFill>
                <a:cs typeface="Times New Roman"/>
              </a:rPr>
              <a:t>các</a:t>
            </a:r>
            <a:r>
              <a:rPr lang="en-US" sz="2600" spc="-5" dirty="0" smtClean="0">
                <a:solidFill>
                  <a:prstClr val="black"/>
                </a:solidFill>
                <a:cs typeface="Times New Roman"/>
              </a:rPr>
              <a:t> </a:t>
            </a:r>
            <a:r>
              <a:rPr lang="en-US" sz="2600" spc="-5" dirty="0" err="1" smtClean="0">
                <a:solidFill>
                  <a:prstClr val="black"/>
                </a:solidFill>
                <a:cs typeface="Times New Roman"/>
              </a:rPr>
              <a:t>nơi</a:t>
            </a:r>
            <a:r>
              <a:rPr lang="en-US" sz="2600" spc="-5" dirty="0" smtClean="0">
                <a:solidFill>
                  <a:prstClr val="black"/>
                </a:solidFill>
                <a:cs typeface="Times New Roman"/>
              </a:rPr>
              <a:t> </a:t>
            </a:r>
            <a:r>
              <a:rPr lang="en-US" sz="2600" spc="-5" dirty="0" err="1" smtClean="0">
                <a:solidFill>
                  <a:prstClr val="black"/>
                </a:solidFill>
                <a:cs typeface="Times New Roman"/>
              </a:rPr>
              <a:t>công</a:t>
            </a:r>
            <a:r>
              <a:rPr lang="en-US" sz="2600" spc="-5" dirty="0" smtClean="0">
                <a:solidFill>
                  <a:prstClr val="black"/>
                </a:solidFill>
                <a:cs typeface="Times New Roman"/>
              </a:rPr>
              <a:t> </a:t>
            </a:r>
            <a:r>
              <a:rPr lang="en-US" sz="2600" spc="-5" dirty="0" err="1" smtClean="0">
                <a:solidFill>
                  <a:prstClr val="black"/>
                </a:solidFill>
                <a:cs typeface="Times New Roman"/>
              </a:rPr>
              <a:t>cộng</a:t>
            </a:r>
            <a:r>
              <a:rPr lang="en-US" sz="2600" spc="-5" dirty="0" smtClean="0">
                <a:solidFill>
                  <a:prstClr val="black"/>
                </a:solidFill>
                <a:cs typeface="Times New Roman"/>
              </a:rPr>
              <a:t> </a:t>
            </a:r>
            <a:r>
              <a:rPr lang="en-US" sz="2600" spc="-5" dirty="0" err="1" smtClean="0">
                <a:solidFill>
                  <a:prstClr val="black"/>
                </a:solidFill>
                <a:cs typeface="Times New Roman"/>
              </a:rPr>
              <a:t>trong</a:t>
            </a:r>
            <a:r>
              <a:rPr lang="en-US" sz="2600" spc="-5" dirty="0" smtClean="0">
                <a:solidFill>
                  <a:prstClr val="black"/>
                </a:solidFill>
                <a:cs typeface="Times New Roman"/>
              </a:rPr>
              <a:t> </a:t>
            </a:r>
            <a:r>
              <a:rPr lang="en-US" sz="2600" spc="-5" dirty="0" err="1" smtClean="0">
                <a:solidFill>
                  <a:prstClr val="black"/>
                </a:solidFill>
                <a:cs typeface="Times New Roman"/>
              </a:rPr>
              <a:t>nhà</a:t>
            </a:r>
            <a:r>
              <a:rPr lang="en-US" sz="2600" spc="-5" dirty="0" smtClean="0">
                <a:solidFill>
                  <a:prstClr val="black"/>
                </a:solidFill>
                <a:cs typeface="Times New Roman"/>
              </a:rPr>
              <a:t>, </a:t>
            </a:r>
            <a:r>
              <a:rPr lang="en-US" sz="2600" spc="-5" dirty="0" err="1" smtClean="0">
                <a:solidFill>
                  <a:prstClr val="black"/>
                </a:solidFill>
                <a:cs typeface="Times New Roman"/>
              </a:rPr>
              <a:t>nơi</a:t>
            </a:r>
            <a:r>
              <a:rPr lang="en-US" sz="2600" spc="-5" dirty="0" smtClean="0">
                <a:solidFill>
                  <a:prstClr val="black"/>
                </a:solidFill>
                <a:cs typeface="Times New Roman"/>
              </a:rPr>
              <a:t> </a:t>
            </a:r>
            <a:r>
              <a:rPr lang="en-US" sz="2600" spc="-5" dirty="0" err="1" smtClean="0">
                <a:solidFill>
                  <a:prstClr val="black"/>
                </a:solidFill>
                <a:cs typeface="Times New Roman"/>
              </a:rPr>
              <a:t>làm</a:t>
            </a:r>
            <a:r>
              <a:rPr lang="en-US" sz="2600" spc="-5" dirty="0" smtClean="0">
                <a:solidFill>
                  <a:prstClr val="black"/>
                </a:solidFill>
                <a:cs typeface="Times New Roman"/>
              </a:rPr>
              <a:t> </a:t>
            </a:r>
            <a:r>
              <a:rPr lang="en-US" sz="2600" spc="-5" dirty="0" err="1" smtClean="0">
                <a:solidFill>
                  <a:prstClr val="black"/>
                </a:solidFill>
                <a:cs typeface="Times New Roman"/>
              </a:rPr>
              <a:t>việc</a:t>
            </a:r>
            <a:r>
              <a:rPr lang="en-US" sz="2600" spc="-5" dirty="0" smtClean="0">
                <a:solidFill>
                  <a:prstClr val="black"/>
                </a:solidFill>
                <a:cs typeface="Times New Roman"/>
              </a:rPr>
              <a:t> </a:t>
            </a:r>
            <a:r>
              <a:rPr lang="en-US" sz="2600" spc="-5" dirty="0" err="1" smtClean="0">
                <a:solidFill>
                  <a:prstClr val="black"/>
                </a:solidFill>
                <a:cs typeface="Times New Roman"/>
              </a:rPr>
              <a:t>trong</a:t>
            </a:r>
            <a:r>
              <a:rPr lang="en-US" sz="2600" spc="-5" dirty="0" smtClean="0">
                <a:solidFill>
                  <a:prstClr val="black"/>
                </a:solidFill>
                <a:cs typeface="Times New Roman"/>
              </a:rPr>
              <a:t> </a:t>
            </a:r>
            <a:r>
              <a:rPr lang="en-US" sz="2600" spc="-5" dirty="0" err="1" smtClean="0">
                <a:solidFill>
                  <a:prstClr val="black"/>
                </a:solidFill>
                <a:cs typeface="Times New Roman"/>
              </a:rPr>
              <a:t>nhà</a:t>
            </a:r>
            <a:r>
              <a:rPr lang="en-US" sz="2600" spc="-5" dirty="0" smtClean="0">
                <a:solidFill>
                  <a:prstClr val="black"/>
                </a:solidFill>
                <a:cs typeface="Times New Roman"/>
              </a:rPr>
              <a:t> </a:t>
            </a:r>
            <a:r>
              <a:rPr lang="en-US" sz="2600" spc="-5" dirty="0" err="1" smtClean="0">
                <a:solidFill>
                  <a:prstClr val="black"/>
                </a:solidFill>
                <a:cs typeface="Times New Roman"/>
              </a:rPr>
              <a:t>và</a:t>
            </a:r>
            <a:r>
              <a:rPr lang="en-US" sz="2600" spc="-5" dirty="0" smtClean="0">
                <a:solidFill>
                  <a:prstClr val="black"/>
                </a:solidFill>
                <a:cs typeface="Times New Roman"/>
              </a:rPr>
              <a:t> </a:t>
            </a:r>
            <a:r>
              <a:rPr lang="en-US" sz="2600" spc="-5" dirty="0" err="1" smtClean="0">
                <a:solidFill>
                  <a:prstClr val="black"/>
                </a:solidFill>
                <a:cs typeface="Times New Roman"/>
              </a:rPr>
              <a:t>giao</a:t>
            </a:r>
            <a:r>
              <a:rPr lang="en-US" sz="2600" spc="-5" dirty="0" smtClean="0">
                <a:solidFill>
                  <a:prstClr val="black"/>
                </a:solidFill>
                <a:cs typeface="Times New Roman"/>
              </a:rPr>
              <a:t> </a:t>
            </a:r>
            <a:r>
              <a:rPr lang="en-US" sz="2600" spc="-5" dirty="0" err="1" smtClean="0">
                <a:solidFill>
                  <a:prstClr val="black"/>
                </a:solidFill>
                <a:cs typeface="Times New Roman"/>
              </a:rPr>
              <a:t>thông</a:t>
            </a:r>
            <a:r>
              <a:rPr lang="en-US" sz="2600" spc="-5" dirty="0" smtClean="0">
                <a:solidFill>
                  <a:prstClr val="black"/>
                </a:solidFill>
                <a:cs typeface="Times New Roman"/>
              </a:rPr>
              <a:t> </a:t>
            </a:r>
            <a:r>
              <a:rPr lang="en-US" sz="2600" spc="-5" dirty="0" err="1" smtClean="0">
                <a:solidFill>
                  <a:prstClr val="black"/>
                </a:solidFill>
                <a:cs typeface="Times New Roman"/>
              </a:rPr>
              <a:t>công</a:t>
            </a:r>
            <a:r>
              <a:rPr lang="en-US" sz="2600" spc="-5" dirty="0" smtClean="0">
                <a:solidFill>
                  <a:prstClr val="black"/>
                </a:solidFill>
                <a:cs typeface="Times New Roman"/>
              </a:rPr>
              <a:t> </a:t>
            </a:r>
            <a:r>
              <a:rPr lang="en-US" sz="2600" spc="-5" dirty="0" err="1" smtClean="0">
                <a:solidFill>
                  <a:prstClr val="black"/>
                </a:solidFill>
                <a:cs typeface="Times New Roman"/>
              </a:rPr>
              <a:t>cộng</a:t>
            </a:r>
            <a:r>
              <a:rPr lang="en-US" sz="2600" spc="-5" dirty="0" smtClean="0">
                <a:solidFill>
                  <a:prstClr val="black"/>
                </a:solidFill>
                <a:cs typeface="Times New Roman"/>
              </a:rPr>
              <a:t>.</a:t>
            </a:r>
            <a:endParaRPr kumimoji="0" sz="2600" b="0" i="0" u="none" strike="noStrike" kern="1200" cap="none" spc="0" normalizeH="0" baseline="0" noProof="0" dirty="0">
              <a:ln>
                <a:noFill/>
              </a:ln>
              <a:solidFill>
                <a:prstClr val="black"/>
              </a:solidFill>
              <a:effectLst/>
              <a:uLnTx/>
              <a:uFillTx/>
              <a:ea typeface="+mn-ea"/>
              <a:cs typeface="Times New Roman"/>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26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sz="2600" b="0" i="0" u="none" strike="noStrike" kern="1200" cap="none" spc="0" normalizeH="0" baseline="0" noProof="0" dirty="0">
              <a:ln>
                <a:noFill/>
              </a:ln>
              <a:solidFill>
                <a:prstClr val="black"/>
              </a:solidFill>
              <a:effectLst/>
              <a:uLnTx/>
              <a:uFillTx/>
              <a:latin typeface="Arial"/>
              <a:ea typeface="+mn-ea"/>
              <a:cs typeface="Arial"/>
            </a:endParaRPr>
          </a:p>
        </p:txBody>
      </p:sp>
      <p:sp>
        <p:nvSpPr>
          <p:cNvPr id="8" name="object 8"/>
          <p:cNvSpPr txBox="1"/>
          <p:nvPr/>
        </p:nvSpPr>
        <p:spPr>
          <a:xfrm>
            <a:off x="72242" y="1788667"/>
            <a:ext cx="8847455" cy="2426305"/>
          </a:xfrm>
          <a:prstGeom prst="rect">
            <a:avLst/>
          </a:prstGeom>
        </p:spPr>
        <p:txBody>
          <a:bodyPr vert="horz" wrap="square" lIns="0" tIns="12700" rIns="0" bIns="0" rtlCol="0">
            <a:spAutoFit/>
          </a:bodyPr>
          <a:lstStyle/>
          <a:p>
            <a:pPr marL="2165350" marR="0" lvl="0" indent="0" algn="l" defTabSz="914400" rtl="0" eaLnBrk="1" fontAlgn="auto" latinLnBrk="0" hangingPunct="1">
              <a:spcBef>
                <a:spcPts val="100"/>
              </a:spcBef>
              <a:spcAft>
                <a:spcPts val="0"/>
              </a:spcAft>
              <a:buClrTx/>
              <a:buSzTx/>
              <a:buFontTx/>
              <a:buNone/>
              <a:tabLst/>
              <a:defRPr/>
            </a:pPr>
            <a:r>
              <a:rPr lang="vi-VN" sz="2600" b="1" spc="-10" dirty="0" smtClean="0">
                <a:solidFill>
                  <a:prstClr val="black"/>
                </a:solidFill>
                <a:latin typeface="Calibri" charset="0"/>
                <a:ea typeface="Calibri" charset="0"/>
                <a:cs typeface="Calibri" charset="0"/>
              </a:rPr>
              <a:t>LUẬT </a:t>
            </a:r>
            <a:r>
              <a:rPr lang="en-US" sz="2600" b="1" spc="-10" dirty="0" smtClean="0">
                <a:solidFill>
                  <a:prstClr val="black"/>
                </a:solidFill>
                <a:latin typeface="Calibri" charset="0"/>
                <a:ea typeface="Calibri" charset="0"/>
                <a:cs typeface="Calibri" charset="0"/>
              </a:rPr>
              <a:t>HẢI QUAN</a:t>
            </a:r>
            <a:r>
              <a:rPr kumimoji="0" sz="2600" b="1" i="0" u="none" strike="noStrike" kern="1200" cap="none" spc="-5" normalizeH="0" baseline="0" noProof="0" dirty="0" smtClean="0">
                <a:ln>
                  <a:noFill/>
                </a:ln>
                <a:solidFill>
                  <a:prstClr val="black"/>
                </a:solidFill>
                <a:effectLst/>
                <a:uLnTx/>
                <a:uFillTx/>
                <a:ea typeface="+mn-ea"/>
                <a:cs typeface="Times New Roman"/>
              </a:rPr>
              <a:t> </a:t>
            </a:r>
            <a:r>
              <a:rPr kumimoji="0" sz="2600" b="1" i="0" u="none" strike="noStrike" kern="1200" cap="none" spc="0" normalizeH="0" baseline="0" noProof="0" dirty="0">
                <a:ln>
                  <a:noFill/>
                </a:ln>
                <a:solidFill>
                  <a:prstClr val="black"/>
                </a:solidFill>
                <a:effectLst/>
                <a:uLnTx/>
                <a:uFillTx/>
                <a:ea typeface="+mn-ea"/>
                <a:cs typeface="Times New Roman"/>
              </a:rPr>
              <a:t>2560</a:t>
            </a:r>
            <a:r>
              <a:rPr kumimoji="0" sz="2600" b="1" i="0" u="none" strike="noStrike" kern="1200" cap="none" spc="-235" normalizeH="0" baseline="0" noProof="0" dirty="0">
                <a:ln>
                  <a:noFill/>
                </a:ln>
                <a:solidFill>
                  <a:prstClr val="black"/>
                </a:solidFill>
                <a:effectLst/>
                <a:uLnTx/>
                <a:uFillTx/>
                <a:ea typeface="+mn-ea"/>
                <a:cs typeface="Times New Roman"/>
              </a:rPr>
              <a:t> </a:t>
            </a:r>
            <a:r>
              <a:rPr kumimoji="0" sz="2600" b="1" i="0" u="none" strike="noStrike" kern="1200" cap="none" spc="0" normalizeH="0" baseline="0" noProof="0" dirty="0">
                <a:ln>
                  <a:noFill/>
                </a:ln>
                <a:solidFill>
                  <a:prstClr val="black"/>
                </a:solidFill>
                <a:effectLst/>
                <a:uLnTx/>
                <a:uFillTx/>
                <a:ea typeface="+mn-ea"/>
                <a:cs typeface="Times New Roman"/>
              </a:rPr>
              <a:t>(2017)</a:t>
            </a:r>
            <a:endParaRPr kumimoji="0" sz="2600" b="0" i="0" u="none" strike="noStrike" kern="1200" cap="none" spc="0" normalizeH="0" baseline="0" noProof="0" dirty="0">
              <a:ln>
                <a:noFill/>
              </a:ln>
              <a:solidFill>
                <a:prstClr val="black"/>
              </a:solidFill>
              <a:effectLst/>
              <a:uLnTx/>
              <a:uFillTx/>
              <a:ea typeface="+mn-ea"/>
              <a:cs typeface="Times New Roman"/>
            </a:endParaRPr>
          </a:p>
          <a:p>
            <a:pPr marL="2165350" marR="5080" lvl="0">
              <a:spcBef>
                <a:spcPts val="105"/>
              </a:spcBef>
              <a:defRPr/>
            </a:pPr>
            <a:r>
              <a:rPr kumimoji="0" lang="en-US" sz="2600" b="0" i="0" u="none" strike="noStrike" kern="1200" cap="none" spc="0" normalizeH="0" baseline="0" noProof="0" dirty="0" err="1" smtClean="0">
                <a:ln>
                  <a:noFill/>
                </a:ln>
                <a:solidFill>
                  <a:prstClr val="black"/>
                </a:solidFill>
                <a:effectLst/>
                <a:uLnTx/>
                <a:uFillTx/>
                <a:ea typeface="+mn-ea"/>
                <a:cs typeface="Times New Roman"/>
              </a:rPr>
              <a:t>Bất</a:t>
            </a:r>
            <a:r>
              <a:rPr kumimoji="0" lang="en-US" sz="2600" b="0" i="0" u="none" strike="noStrike" kern="1200" cap="none" spc="0" normalizeH="0" noProof="0" dirty="0" smtClean="0">
                <a:ln>
                  <a:noFill/>
                </a:ln>
                <a:solidFill>
                  <a:prstClr val="black"/>
                </a:solidFill>
                <a:effectLst/>
                <a:uLnTx/>
                <a:uFillTx/>
                <a:ea typeface="+mn-ea"/>
                <a:cs typeface="Times New Roman"/>
              </a:rPr>
              <a:t> </a:t>
            </a:r>
            <a:r>
              <a:rPr kumimoji="0" lang="en-US" sz="2600" b="0" i="0" u="none" strike="noStrike" kern="1200" cap="none" spc="0" normalizeH="0" noProof="0" dirty="0" err="1" smtClean="0">
                <a:ln>
                  <a:noFill/>
                </a:ln>
                <a:solidFill>
                  <a:prstClr val="black"/>
                </a:solidFill>
                <a:effectLst/>
                <a:uLnTx/>
                <a:uFillTx/>
                <a:ea typeface="+mn-ea"/>
                <a:cs typeface="Times New Roman"/>
              </a:rPr>
              <a:t>cứ</a:t>
            </a:r>
            <a:r>
              <a:rPr kumimoji="0" lang="en-US" sz="2600" b="0" i="0" u="none" strike="noStrike" kern="1200" cap="none" spc="0" normalizeH="0" noProof="0" dirty="0" smtClean="0">
                <a:ln>
                  <a:noFill/>
                </a:ln>
                <a:solidFill>
                  <a:prstClr val="black"/>
                </a:solidFill>
                <a:effectLst/>
                <a:uLnTx/>
                <a:uFillTx/>
                <a:ea typeface="+mn-ea"/>
                <a:cs typeface="Times New Roman"/>
              </a:rPr>
              <a:t> </a:t>
            </a:r>
            <a:r>
              <a:rPr kumimoji="0" lang="en-US" sz="2600" b="0" i="0" u="none" strike="noStrike" kern="1200" cap="none" spc="0" normalizeH="0" noProof="0" dirty="0" err="1" smtClean="0">
                <a:ln>
                  <a:noFill/>
                </a:ln>
                <a:solidFill>
                  <a:prstClr val="black"/>
                </a:solidFill>
                <a:effectLst/>
                <a:uLnTx/>
                <a:uFillTx/>
                <a:ea typeface="+mn-ea"/>
                <a:cs typeface="Times New Roman"/>
              </a:rPr>
              <a:t>người</a:t>
            </a:r>
            <a:r>
              <a:rPr kumimoji="0" lang="en-US" sz="2600" b="0" i="0" u="none" strike="noStrike" kern="1200" cap="none" spc="0" normalizeH="0" noProof="0" dirty="0" smtClean="0">
                <a:ln>
                  <a:noFill/>
                </a:ln>
                <a:solidFill>
                  <a:prstClr val="black"/>
                </a:solidFill>
                <a:effectLst/>
                <a:uLnTx/>
                <a:uFillTx/>
                <a:ea typeface="+mn-ea"/>
                <a:cs typeface="Times New Roman"/>
              </a:rPr>
              <a:t> </a:t>
            </a:r>
            <a:r>
              <a:rPr kumimoji="0" lang="en-US" sz="2600" b="0" i="0" u="none" strike="noStrike" kern="1200" cap="none" spc="0" normalizeH="0" noProof="0" dirty="0" err="1" smtClean="0">
                <a:ln>
                  <a:noFill/>
                </a:ln>
                <a:solidFill>
                  <a:prstClr val="black"/>
                </a:solidFill>
                <a:effectLst/>
                <a:uLnTx/>
                <a:uFillTx/>
                <a:ea typeface="+mn-ea"/>
                <a:cs typeface="Times New Roman"/>
              </a:rPr>
              <a:t>nào</a:t>
            </a:r>
            <a:r>
              <a:rPr kumimoji="0" lang="en-US" sz="2600" b="0" i="0" u="none" strike="noStrike" kern="1200" cap="none" spc="0" normalizeH="0" noProof="0" dirty="0" smtClean="0">
                <a:ln>
                  <a:noFill/>
                </a:ln>
                <a:solidFill>
                  <a:prstClr val="black"/>
                </a:solidFill>
                <a:effectLst/>
                <a:uLnTx/>
                <a:uFillTx/>
                <a:ea typeface="+mn-ea"/>
                <a:cs typeface="Times New Roman"/>
              </a:rPr>
              <a:t> </a:t>
            </a:r>
            <a:r>
              <a:rPr kumimoji="0" lang="en-US" sz="2600" b="0" i="0" u="none" strike="noStrike" kern="1200" cap="none" spc="0" normalizeH="0" noProof="0" dirty="0" err="1" smtClean="0">
                <a:ln>
                  <a:noFill/>
                </a:ln>
                <a:solidFill>
                  <a:prstClr val="black"/>
                </a:solidFill>
                <a:effectLst/>
                <a:uLnTx/>
                <a:uFillTx/>
                <a:ea typeface="+mn-ea"/>
                <a:cs typeface="Times New Roman"/>
              </a:rPr>
              <a:t>nhập</a:t>
            </a:r>
            <a:r>
              <a:rPr kumimoji="0" lang="en-US" sz="2600" b="0" i="0" u="none" strike="noStrike" kern="1200" cap="none" spc="0" normalizeH="0" noProof="0" dirty="0" smtClean="0">
                <a:ln>
                  <a:noFill/>
                </a:ln>
                <a:solidFill>
                  <a:prstClr val="black"/>
                </a:solidFill>
                <a:effectLst/>
                <a:uLnTx/>
                <a:uFillTx/>
                <a:ea typeface="+mn-ea"/>
                <a:cs typeface="Times New Roman"/>
              </a:rPr>
              <a:t> </a:t>
            </a:r>
            <a:r>
              <a:rPr kumimoji="0" lang="en-US" sz="2600" b="0" i="0" u="none" strike="noStrike" kern="1200" cap="none" spc="0" normalizeH="0" noProof="0" dirty="0" err="1" smtClean="0">
                <a:ln>
                  <a:noFill/>
                </a:ln>
                <a:solidFill>
                  <a:prstClr val="black"/>
                </a:solidFill>
                <a:effectLst/>
                <a:uLnTx/>
                <a:uFillTx/>
                <a:ea typeface="+mn-ea"/>
                <a:cs typeface="Times New Roman"/>
              </a:rPr>
              <a:t>khẩu</a:t>
            </a:r>
            <a:r>
              <a:rPr kumimoji="0" lang="en-US" sz="2600" b="0" i="0" u="none" strike="noStrike" kern="1200" cap="none" spc="0" normalizeH="0" noProof="0" dirty="0" smtClean="0">
                <a:ln>
                  <a:noFill/>
                </a:ln>
                <a:solidFill>
                  <a:prstClr val="black"/>
                </a:solidFill>
                <a:effectLst/>
                <a:uLnTx/>
                <a:uFillTx/>
                <a:ea typeface="+mn-ea"/>
                <a:cs typeface="Times New Roman"/>
              </a:rPr>
              <a:t> </a:t>
            </a:r>
            <a:r>
              <a:rPr kumimoji="0" lang="en-US" sz="2600" b="0" i="0" u="none" strike="noStrike" kern="1200" cap="none" spc="0" normalizeH="0" noProof="0" dirty="0" err="1" smtClean="0">
                <a:ln>
                  <a:noFill/>
                </a:ln>
                <a:solidFill>
                  <a:prstClr val="black"/>
                </a:solidFill>
                <a:effectLst/>
                <a:uLnTx/>
                <a:uFillTx/>
                <a:ea typeface="+mn-ea"/>
                <a:cs typeface="Times New Roman"/>
              </a:rPr>
              <a:t>các</a:t>
            </a:r>
            <a:r>
              <a:rPr kumimoji="0" lang="en-US" sz="2600" b="0" i="0" u="none" strike="noStrike" kern="1200" cap="none" spc="0" normalizeH="0" noProof="0" dirty="0" smtClean="0">
                <a:ln>
                  <a:noFill/>
                </a:ln>
                <a:solidFill>
                  <a:prstClr val="black"/>
                </a:solidFill>
                <a:effectLst/>
                <a:uLnTx/>
                <a:uFillTx/>
                <a:ea typeface="+mn-ea"/>
                <a:cs typeface="Times New Roman"/>
              </a:rPr>
              <a:t> </a:t>
            </a:r>
            <a:r>
              <a:rPr kumimoji="0" lang="en-US" sz="2600" b="0" i="0" u="none" strike="noStrike" kern="1200" cap="none" spc="0" normalizeH="0" noProof="0" dirty="0" err="1" smtClean="0">
                <a:ln>
                  <a:noFill/>
                </a:ln>
                <a:solidFill>
                  <a:prstClr val="black"/>
                </a:solidFill>
                <a:effectLst/>
                <a:uLnTx/>
                <a:uFillTx/>
                <a:ea typeface="+mn-ea"/>
                <a:cs typeface="Times New Roman"/>
              </a:rPr>
              <a:t>loại</a:t>
            </a:r>
            <a:r>
              <a:rPr kumimoji="0" lang="en-US" sz="2600" b="0" i="0" u="none" strike="noStrike" kern="1200" cap="none" spc="0" normalizeH="0" noProof="0" dirty="0" smtClean="0">
                <a:ln>
                  <a:noFill/>
                </a:ln>
                <a:solidFill>
                  <a:prstClr val="black"/>
                </a:solidFill>
                <a:effectLst/>
                <a:uLnTx/>
                <a:uFillTx/>
                <a:ea typeface="+mn-ea"/>
                <a:cs typeface="Times New Roman"/>
              </a:rPr>
              <a:t> </a:t>
            </a:r>
            <a:r>
              <a:rPr kumimoji="0" lang="en-US" sz="2600" b="0" i="0" u="none" strike="noStrike" kern="1200" cap="none" spc="0" normalizeH="0" noProof="0" dirty="0" err="1" smtClean="0">
                <a:ln>
                  <a:noFill/>
                </a:ln>
                <a:solidFill>
                  <a:prstClr val="black"/>
                </a:solidFill>
                <a:effectLst/>
                <a:uLnTx/>
                <a:uFillTx/>
                <a:ea typeface="+mn-ea"/>
                <a:cs typeface="Times New Roman"/>
              </a:rPr>
              <a:t>hàng</a:t>
            </a:r>
            <a:r>
              <a:rPr kumimoji="0" lang="en-US" sz="2600" b="0" i="0" u="none" strike="noStrike" kern="1200" cap="none" spc="0" normalizeH="0" noProof="0" dirty="0" smtClean="0">
                <a:ln>
                  <a:noFill/>
                </a:ln>
                <a:solidFill>
                  <a:prstClr val="black"/>
                </a:solidFill>
                <a:effectLst/>
                <a:uLnTx/>
                <a:uFillTx/>
                <a:ea typeface="+mn-ea"/>
                <a:cs typeface="Times New Roman"/>
              </a:rPr>
              <a:t> </a:t>
            </a:r>
            <a:r>
              <a:rPr kumimoji="0" lang="en-US" sz="2600" b="0" i="0" u="none" strike="noStrike" kern="1200" cap="none" spc="0" normalizeH="0" noProof="0" dirty="0" err="1" smtClean="0">
                <a:ln>
                  <a:noFill/>
                </a:ln>
                <a:solidFill>
                  <a:prstClr val="black"/>
                </a:solidFill>
                <a:effectLst/>
                <a:uLnTx/>
                <a:uFillTx/>
                <a:ea typeface="+mn-ea"/>
                <a:cs typeface="Times New Roman"/>
              </a:rPr>
              <a:t>hóa</a:t>
            </a:r>
            <a:r>
              <a:rPr kumimoji="0" lang="en-US" sz="2600" b="0" i="0" u="none" strike="noStrike" kern="1200" cap="none" spc="0" normalizeH="0" noProof="0" dirty="0" smtClean="0">
                <a:ln>
                  <a:noFill/>
                </a:ln>
                <a:solidFill>
                  <a:prstClr val="black"/>
                </a:solidFill>
                <a:effectLst/>
                <a:uLnTx/>
                <a:uFillTx/>
                <a:ea typeface="+mn-ea"/>
                <a:cs typeface="Times New Roman"/>
              </a:rPr>
              <a:t> (</a:t>
            </a:r>
            <a:r>
              <a:rPr kumimoji="0" lang="en-US" sz="2600" b="0" i="0" u="none" strike="noStrike" kern="1200" cap="none" spc="0" normalizeH="0" noProof="0" dirty="0" err="1" smtClean="0">
                <a:ln>
                  <a:noFill/>
                </a:ln>
                <a:solidFill>
                  <a:prstClr val="black"/>
                </a:solidFill>
                <a:effectLst/>
                <a:uLnTx/>
                <a:uFillTx/>
                <a:ea typeface="+mn-ea"/>
                <a:cs typeface="Times New Roman"/>
              </a:rPr>
              <a:t>như</a:t>
            </a:r>
            <a:r>
              <a:rPr kumimoji="0" lang="en-US" sz="2600" b="0" i="0" u="none" strike="noStrike" kern="1200" cap="none" spc="0" normalizeH="0" noProof="0" dirty="0" smtClean="0">
                <a:ln>
                  <a:noFill/>
                </a:ln>
                <a:solidFill>
                  <a:prstClr val="black"/>
                </a:solidFill>
                <a:effectLst/>
                <a:uLnTx/>
                <a:uFillTx/>
                <a:ea typeface="+mn-ea"/>
                <a:cs typeface="Times New Roman"/>
              </a:rPr>
              <a:t> </a:t>
            </a:r>
            <a:r>
              <a:rPr kumimoji="0" lang="en-US" sz="2600" b="0" i="0" u="none" strike="noStrike" kern="1200" cap="none" spc="0" normalizeH="0" noProof="0" dirty="0" err="1" smtClean="0">
                <a:ln>
                  <a:noFill/>
                </a:ln>
                <a:solidFill>
                  <a:prstClr val="black"/>
                </a:solidFill>
                <a:effectLst/>
                <a:uLnTx/>
                <a:uFillTx/>
                <a:ea typeface="+mn-ea"/>
                <a:cs typeface="Times New Roman"/>
              </a:rPr>
              <a:t>thuốc</a:t>
            </a:r>
            <a:r>
              <a:rPr kumimoji="0" lang="en-US" sz="2600" b="0" i="0" u="none" strike="noStrike" kern="1200" cap="none" spc="0" normalizeH="0" noProof="0" dirty="0" smtClean="0">
                <a:ln>
                  <a:noFill/>
                </a:ln>
                <a:solidFill>
                  <a:prstClr val="black"/>
                </a:solidFill>
                <a:effectLst/>
                <a:uLnTx/>
                <a:uFillTx/>
                <a:ea typeface="+mn-ea"/>
                <a:cs typeface="Times New Roman"/>
              </a:rPr>
              <a:t> </a:t>
            </a:r>
            <a:r>
              <a:rPr kumimoji="0" lang="en-US" sz="2600" b="0" i="0" u="none" strike="noStrike" kern="1200" cap="none" spc="0" normalizeH="0" noProof="0" dirty="0" err="1" smtClean="0">
                <a:ln>
                  <a:noFill/>
                </a:ln>
                <a:solidFill>
                  <a:prstClr val="black"/>
                </a:solidFill>
                <a:effectLst/>
                <a:uLnTx/>
                <a:uFillTx/>
                <a:ea typeface="+mn-ea"/>
                <a:cs typeface="Times New Roman"/>
              </a:rPr>
              <a:t>lá</a:t>
            </a:r>
            <a:r>
              <a:rPr kumimoji="0" lang="en-US" sz="2600" b="0" i="0" u="none" strike="noStrike" kern="1200" cap="none" spc="0" normalizeH="0" noProof="0" dirty="0" smtClean="0">
                <a:ln>
                  <a:noFill/>
                </a:ln>
                <a:solidFill>
                  <a:prstClr val="black"/>
                </a:solidFill>
                <a:effectLst/>
                <a:uLnTx/>
                <a:uFillTx/>
                <a:ea typeface="+mn-ea"/>
                <a:cs typeface="Times New Roman"/>
              </a:rPr>
              <a:t> </a:t>
            </a:r>
            <a:r>
              <a:rPr kumimoji="0" lang="en-US" sz="2600" b="0" i="0" u="none" strike="noStrike" kern="1200" cap="none" spc="0" normalizeH="0" noProof="0" dirty="0" err="1" smtClean="0">
                <a:ln>
                  <a:noFill/>
                </a:ln>
                <a:solidFill>
                  <a:prstClr val="black"/>
                </a:solidFill>
                <a:effectLst/>
                <a:uLnTx/>
                <a:uFillTx/>
                <a:ea typeface="+mn-ea"/>
                <a:cs typeface="Times New Roman"/>
              </a:rPr>
              <a:t>điện</a:t>
            </a:r>
            <a:r>
              <a:rPr kumimoji="0" lang="en-US" sz="2600" b="0" i="0" u="none" strike="noStrike" kern="1200" cap="none" spc="0" normalizeH="0" noProof="0" dirty="0" smtClean="0">
                <a:ln>
                  <a:noFill/>
                </a:ln>
                <a:solidFill>
                  <a:prstClr val="black"/>
                </a:solidFill>
                <a:effectLst/>
                <a:uLnTx/>
                <a:uFillTx/>
                <a:ea typeface="+mn-ea"/>
                <a:cs typeface="Times New Roman"/>
              </a:rPr>
              <a:t> </a:t>
            </a:r>
            <a:r>
              <a:rPr kumimoji="0" lang="en-US" sz="2600" b="0" i="0" u="none" strike="noStrike" kern="1200" cap="none" spc="0" normalizeH="0" noProof="0" dirty="0" err="1" smtClean="0">
                <a:ln>
                  <a:noFill/>
                </a:ln>
                <a:solidFill>
                  <a:prstClr val="black"/>
                </a:solidFill>
                <a:effectLst/>
                <a:uLnTx/>
                <a:uFillTx/>
                <a:ea typeface="+mn-ea"/>
                <a:cs typeface="Times New Roman"/>
              </a:rPr>
              <a:t>tử</a:t>
            </a:r>
            <a:r>
              <a:rPr kumimoji="0" lang="en-US" sz="2600" b="0" i="0" u="none" strike="noStrike" kern="1200" cap="none" spc="0" normalizeH="0" noProof="0" dirty="0" smtClean="0">
                <a:ln>
                  <a:noFill/>
                </a:ln>
                <a:solidFill>
                  <a:prstClr val="black"/>
                </a:solidFill>
                <a:effectLst/>
                <a:uLnTx/>
                <a:uFillTx/>
                <a:ea typeface="+mn-ea"/>
                <a:cs typeface="Times New Roman"/>
              </a:rPr>
              <a:t>) </a:t>
            </a:r>
            <a:r>
              <a:rPr lang="vi-VN" sz="2600" dirty="0" smtClean="0">
                <a:solidFill>
                  <a:prstClr val="black"/>
                </a:solidFill>
                <a:latin typeface="Calibri" pitchFamily="34" charset="0"/>
                <a:cs typeface="Calibri" pitchFamily="34" charset="0"/>
              </a:rPr>
              <a:t>đã được thông quan hoặc </a:t>
            </a:r>
            <a:r>
              <a:rPr lang="en-US" sz="2600" dirty="0" err="1" smtClean="0">
                <a:solidFill>
                  <a:prstClr val="black"/>
                </a:solidFill>
                <a:latin typeface="Calibri" pitchFamily="34" charset="0"/>
                <a:cs typeface="Calibri" pitchFamily="34" charset="0"/>
              </a:rPr>
              <a:t>đang</a:t>
            </a:r>
            <a:r>
              <a:rPr lang="en-US" sz="2600" dirty="0" smtClean="0">
                <a:solidFill>
                  <a:prstClr val="black"/>
                </a:solidFill>
                <a:latin typeface="Calibri" pitchFamily="34" charset="0"/>
                <a:cs typeface="Calibri" pitchFamily="34" charset="0"/>
              </a:rPr>
              <a:t> </a:t>
            </a:r>
            <a:r>
              <a:rPr lang="vi-VN" sz="2600" dirty="0" smtClean="0">
                <a:solidFill>
                  <a:prstClr val="black"/>
                </a:solidFill>
                <a:latin typeface="Calibri" pitchFamily="34" charset="0"/>
                <a:cs typeface="Calibri" pitchFamily="34" charset="0"/>
              </a:rPr>
              <a:t>được thông quan qua hình thức hải quan</a:t>
            </a:r>
            <a:r>
              <a:rPr lang="en-US" sz="2600" dirty="0" smtClean="0">
                <a:solidFill>
                  <a:prstClr val="black"/>
                </a:solidFill>
                <a:latin typeface="Calibri" pitchFamily="34" charset="0"/>
                <a:cs typeface="Calibri" pitchFamily="34" charset="0"/>
              </a:rPr>
              <a:t> </a:t>
            </a:r>
            <a:r>
              <a:rPr lang="en-US" sz="2600" dirty="0" err="1" smtClean="0">
                <a:solidFill>
                  <a:prstClr val="black"/>
                </a:solidFill>
                <a:latin typeface="Calibri" pitchFamily="34" charset="0"/>
                <a:cs typeface="Calibri" pitchFamily="34" charset="0"/>
              </a:rPr>
              <a:t>để</a:t>
            </a:r>
            <a:r>
              <a:rPr lang="en-US" sz="2600" dirty="0" smtClean="0">
                <a:solidFill>
                  <a:prstClr val="black"/>
                </a:solidFill>
                <a:latin typeface="Calibri" pitchFamily="34" charset="0"/>
                <a:cs typeface="Calibri" pitchFamily="34" charset="0"/>
              </a:rPr>
              <a:t> </a:t>
            </a:r>
            <a:r>
              <a:rPr lang="en-US" sz="2600" dirty="0" err="1" smtClean="0">
                <a:solidFill>
                  <a:prstClr val="black"/>
                </a:solidFill>
                <a:latin typeface="Calibri" pitchFamily="34" charset="0"/>
                <a:cs typeface="Calibri" pitchFamily="34" charset="0"/>
              </a:rPr>
              <a:t>nhập</a:t>
            </a:r>
            <a:r>
              <a:rPr lang="vi-VN" sz="2600" dirty="0" smtClean="0">
                <a:solidFill>
                  <a:prstClr val="black"/>
                </a:solidFill>
                <a:latin typeface="Calibri" pitchFamily="34" charset="0"/>
                <a:cs typeface="Calibri" pitchFamily="34" charset="0"/>
              </a:rPr>
              <a:t>, hoặc xuất khẩu hàng hóa đó ra khỏi Vương quốc </a:t>
            </a:r>
            <a:r>
              <a:rPr lang="vi-VN" sz="2600" dirty="0" smtClean="0">
                <a:solidFill>
                  <a:srgbClr val="FF0000"/>
                </a:solidFill>
                <a:latin typeface="Calibri" pitchFamily="34" charset="0"/>
                <a:cs typeface="Calibri" pitchFamily="34" charset="0"/>
              </a:rPr>
              <a:t>đều bị cấm</a:t>
            </a:r>
            <a:r>
              <a:rPr lang="en-US" sz="2600" dirty="0" smtClean="0">
                <a:solidFill>
                  <a:srgbClr val="FF0000"/>
                </a:solidFill>
                <a:latin typeface="Calibri" pitchFamily="34" charset="0"/>
                <a:cs typeface="Calibri" pitchFamily="34" charset="0"/>
              </a:rPr>
              <a:t>.</a:t>
            </a:r>
            <a:endParaRPr kumimoji="0" sz="2600" b="0" i="0" u="none" strike="noStrike" kern="1200" cap="none" spc="0" normalizeH="0" baseline="0" noProof="0" dirty="0">
              <a:ln>
                <a:noFill/>
              </a:ln>
              <a:solidFill>
                <a:srgbClr val="FF0000"/>
              </a:solidFill>
              <a:effectLst/>
              <a:uLnTx/>
              <a:uFillTx/>
              <a:ea typeface="+mn-ea"/>
              <a:cs typeface="Times New Roman"/>
            </a:endParaRPr>
          </a:p>
        </p:txBody>
      </p:sp>
    </p:spTree>
    <p:extLst>
      <p:ext uri="{BB962C8B-B14F-4D97-AF65-F5344CB8AC3E}">
        <p14:creationId xmlns:p14="http://schemas.microsoft.com/office/powerpoint/2010/main" xmlns="" val="3028045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54365" y="6421628"/>
            <a:ext cx="18097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60" normalizeH="0" baseline="0" noProof="0" dirty="0">
                <a:ln>
                  <a:noFill/>
                </a:ln>
                <a:solidFill>
                  <a:srgbClr val="898989"/>
                </a:solidFill>
                <a:effectLst/>
                <a:uLnTx/>
                <a:uFillTx/>
                <a:latin typeface="Arial"/>
                <a:ea typeface="+mn-ea"/>
                <a:cs typeface="Arial"/>
              </a:rPr>
              <a:t>16</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3" name="object 3"/>
          <p:cNvSpPr/>
          <p:nvPr/>
        </p:nvSpPr>
        <p:spPr>
          <a:xfrm>
            <a:off x="0" y="0"/>
            <a:ext cx="9144000" cy="1184275"/>
          </a:xfrm>
          <a:custGeom>
            <a:avLst/>
            <a:gdLst/>
            <a:ahLst/>
            <a:cxnLst/>
            <a:rect l="l" t="t" r="r" b="b"/>
            <a:pathLst>
              <a:path w="9144000" h="1184275">
                <a:moveTo>
                  <a:pt x="0" y="0"/>
                </a:moveTo>
                <a:lnTo>
                  <a:pt x="9144000" y="0"/>
                </a:lnTo>
                <a:lnTo>
                  <a:pt x="9144000" y="1184031"/>
                </a:lnTo>
                <a:lnTo>
                  <a:pt x="0" y="1184031"/>
                </a:lnTo>
                <a:lnTo>
                  <a:pt x="0" y="0"/>
                </a:lnTo>
                <a:close/>
              </a:path>
            </a:pathLst>
          </a:custGeom>
          <a:solidFill>
            <a:srgbClr val="05683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395536" y="154756"/>
            <a:ext cx="8748464" cy="505267"/>
          </a:xfrm>
          <a:prstGeom prst="rect">
            <a:avLst/>
          </a:prstGeom>
        </p:spPr>
        <p:txBody>
          <a:bodyPr vert="horz" wrap="square" lIns="0" tIns="12700" rIns="0" bIns="0" rtlCol="0">
            <a:spAutoFit/>
          </a:bodyPr>
          <a:lstStyle/>
          <a:p>
            <a:pPr marL="12700" algn="ctr">
              <a:lnSpc>
                <a:spcPct val="100000"/>
              </a:lnSpc>
              <a:spcBef>
                <a:spcPts val="100"/>
              </a:spcBef>
            </a:pPr>
            <a:r>
              <a:rPr lang="en-US" sz="3200" b="1" dirty="0" smtClean="0">
                <a:solidFill>
                  <a:schemeClr val="bg1"/>
                </a:solidFill>
                <a:latin typeface="+mn-lt"/>
                <a:cs typeface="Arial Black"/>
              </a:rPr>
              <a:t>CÁC THÁCH THỨC V</a:t>
            </a:r>
            <a:r>
              <a:rPr lang="en-US" sz="3200" b="1" dirty="0" smtClean="0">
                <a:solidFill>
                  <a:schemeClr val="bg1"/>
                </a:solidFill>
                <a:latin typeface="Calibri" charset="0"/>
                <a:ea typeface="Calibri" charset="0"/>
                <a:cs typeface="Calibri" charset="0"/>
              </a:rPr>
              <a:t>À </a:t>
            </a:r>
            <a:r>
              <a:rPr lang="vi-VN" sz="3200" b="1" dirty="0" smtClean="0">
                <a:solidFill>
                  <a:schemeClr val="bg1"/>
                </a:solidFill>
                <a:latin typeface="Calibri" charset="0"/>
                <a:ea typeface="Calibri" charset="0"/>
                <a:cs typeface="Calibri" charset="0"/>
              </a:rPr>
              <a:t>TỒN TẠI</a:t>
            </a:r>
            <a:endParaRPr sz="3200" b="1" dirty="0">
              <a:solidFill>
                <a:schemeClr val="bg1"/>
              </a:solidFill>
              <a:latin typeface="Calibri" charset="0"/>
              <a:ea typeface="Calibri" charset="0"/>
              <a:cs typeface="Calibri" charset="0"/>
            </a:endParaRPr>
          </a:p>
        </p:txBody>
      </p:sp>
      <p:sp>
        <p:nvSpPr>
          <p:cNvPr id="8" name="object 8"/>
          <p:cNvSpPr/>
          <p:nvPr/>
        </p:nvSpPr>
        <p:spPr>
          <a:xfrm>
            <a:off x="707086" y="1600200"/>
            <a:ext cx="3978321" cy="4819889"/>
          </a:xfrm>
          <a:custGeom>
            <a:avLst/>
            <a:gdLst/>
            <a:ahLst/>
            <a:cxnLst/>
            <a:rect l="l" t="t" r="r" b="b"/>
            <a:pathLst>
              <a:path w="2614295" h="4349750">
                <a:moveTo>
                  <a:pt x="0" y="435715"/>
                </a:moveTo>
                <a:lnTo>
                  <a:pt x="2556" y="388239"/>
                </a:lnTo>
                <a:lnTo>
                  <a:pt x="10049" y="342244"/>
                </a:lnTo>
                <a:lnTo>
                  <a:pt x="22213" y="297995"/>
                </a:lnTo>
                <a:lnTo>
                  <a:pt x="38781" y="255759"/>
                </a:lnTo>
                <a:lnTo>
                  <a:pt x="59488" y="215801"/>
                </a:lnTo>
                <a:lnTo>
                  <a:pt x="84067" y="178387"/>
                </a:lnTo>
                <a:lnTo>
                  <a:pt x="112255" y="143783"/>
                </a:lnTo>
                <a:lnTo>
                  <a:pt x="143783" y="112254"/>
                </a:lnTo>
                <a:lnTo>
                  <a:pt x="178387" y="84067"/>
                </a:lnTo>
                <a:lnTo>
                  <a:pt x="215802" y="59487"/>
                </a:lnTo>
                <a:lnTo>
                  <a:pt x="255760" y="38781"/>
                </a:lnTo>
                <a:lnTo>
                  <a:pt x="297996" y="22213"/>
                </a:lnTo>
                <a:lnTo>
                  <a:pt x="342245" y="10049"/>
                </a:lnTo>
                <a:lnTo>
                  <a:pt x="388240" y="2556"/>
                </a:lnTo>
                <a:lnTo>
                  <a:pt x="435716" y="0"/>
                </a:lnTo>
                <a:lnTo>
                  <a:pt x="2178530" y="0"/>
                </a:lnTo>
                <a:lnTo>
                  <a:pt x="2226006" y="2556"/>
                </a:lnTo>
                <a:lnTo>
                  <a:pt x="2272001" y="10049"/>
                </a:lnTo>
                <a:lnTo>
                  <a:pt x="2316249" y="22213"/>
                </a:lnTo>
                <a:lnTo>
                  <a:pt x="2358486" y="38781"/>
                </a:lnTo>
                <a:lnTo>
                  <a:pt x="2398444" y="59487"/>
                </a:lnTo>
                <a:lnTo>
                  <a:pt x="2435858" y="84067"/>
                </a:lnTo>
                <a:lnTo>
                  <a:pt x="2470462" y="112254"/>
                </a:lnTo>
                <a:lnTo>
                  <a:pt x="2501990" y="143783"/>
                </a:lnTo>
                <a:lnTo>
                  <a:pt x="2530178" y="178387"/>
                </a:lnTo>
                <a:lnTo>
                  <a:pt x="2554757" y="215801"/>
                </a:lnTo>
                <a:lnTo>
                  <a:pt x="2575464" y="255759"/>
                </a:lnTo>
                <a:lnTo>
                  <a:pt x="2592032" y="297995"/>
                </a:lnTo>
                <a:lnTo>
                  <a:pt x="2604196" y="342244"/>
                </a:lnTo>
                <a:lnTo>
                  <a:pt x="2611689" y="388239"/>
                </a:lnTo>
                <a:lnTo>
                  <a:pt x="2614246" y="435715"/>
                </a:lnTo>
                <a:lnTo>
                  <a:pt x="2614246" y="3913546"/>
                </a:lnTo>
                <a:lnTo>
                  <a:pt x="2611689" y="3961022"/>
                </a:lnTo>
                <a:lnTo>
                  <a:pt x="2604196" y="4007017"/>
                </a:lnTo>
                <a:lnTo>
                  <a:pt x="2592032" y="4051265"/>
                </a:lnTo>
                <a:lnTo>
                  <a:pt x="2575464" y="4093502"/>
                </a:lnTo>
                <a:lnTo>
                  <a:pt x="2554757" y="4133460"/>
                </a:lnTo>
                <a:lnTo>
                  <a:pt x="2530178" y="4170874"/>
                </a:lnTo>
                <a:lnTo>
                  <a:pt x="2501990" y="4205478"/>
                </a:lnTo>
                <a:lnTo>
                  <a:pt x="2470462" y="4237006"/>
                </a:lnTo>
                <a:lnTo>
                  <a:pt x="2435858" y="4265194"/>
                </a:lnTo>
                <a:lnTo>
                  <a:pt x="2398444" y="4289773"/>
                </a:lnTo>
                <a:lnTo>
                  <a:pt x="2358486" y="4310480"/>
                </a:lnTo>
                <a:lnTo>
                  <a:pt x="2316249" y="4327048"/>
                </a:lnTo>
                <a:lnTo>
                  <a:pt x="2272001" y="4339212"/>
                </a:lnTo>
                <a:lnTo>
                  <a:pt x="2226006" y="4346705"/>
                </a:lnTo>
                <a:lnTo>
                  <a:pt x="2178530" y="4349262"/>
                </a:lnTo>
                <a:lnTo>
                  <a:pt x="435716" y="4349262"/>
                </a:lnTo>
                <a:lnTo>
                  <a:pt x="388240" y="4346705"/>
                </a:lnTo>
                <a:lnTo>
                  <a:pt x="342245" y="4339212"/>
                </a:lnTo>
                <a:lnTo>
                  <a:pt x="297996" y="4327048"/>
                </a:lnTo>
                <a:lnTo>
                  <a:pt x="255760" y="4310480"/>
                </a:lnTo>
                <a:lnTo>
                  <a:pt x="215802" y="4289773"/>
                </a:lnTo>
                <a:lnTo>
                  <a:pt x="178387" y="4265194"/>
                </a:lnTo>
                <a:lnTo>
                  <a:pt x="143783" y="4237006"/>
                </a:lnTo>
                <a:lnTo>
                  <a:pt x="112255" y="4205478"/>
                </a:lnTo>
                <a:lnTo>
                  <a:pt x="84067" y="4170874"/>
                </a:lnTo>
                <a:lnTo>
                  <a:pt x="59488" y="4133460"/>
                </a:lnTo>
                <a:lnTo>
                  <a:pt x="38781" y="4093502"/>
                </a:lnTo>
                <a:lnTo>
                  <a:pt x="22213" y="4051265"/>
                </a:lnTo>
                <a:lnTo>
                  <a:pt x="10049" y="4007017"/>
                </a:lnTo>
                <a:lnTo>
                  <a:pt x="2556" y="3961022"/>
                </a:lnTo>
                <a:lnTo>
                  <a:pt x="0" y="3913546"/>
                </a:lnTo>
                <a:lnTo>
                  <a:pt x="0" y="435715"/>
                </a:lnTo>
                <a:close/>
              </a:path>
            </a:pathLst>
          </a:custGeom>
          <a:ln w="12700">
            <a:solidFill>
              <a:srgbClr val="FBE5D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550985" y="3012831"/>
            <a:ext cx="2087245" cy="0"/>
          </a:xfrm>
          <a:custGeom>
            <a:avLst/>
            <a:gdLst/>
            <a:ahLst/>
            <a:cxnLst/>
            <a:rect l="l" t="t" r="r" b="b"/>
            <a:pathLst>
              <a:path w="2087245">
                <a:moveTo>
                  <a:pt x="0" y="0"/>
                </a:moveTo>
                <a:lnTo>
                  <a:pt x="2086707" y="1"/>
                </a:lnTo>
              </a:path>
            </a:pathLst>
          </a:custGeom>
          <a:ln w="381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5076056" y="2157045"/>
            <a:ext cx="3661490" cy="4349750"/>
          </a:xfrm>
          <a:custGeom>
            <a:avLst/>
            <a:gdLst/>
            <a:ahLst/>
            <a:cxnLst/>
            <a:rect l="l" t="t" r="r" b="b"/>
            <a:pathLst>
              <a:path w="2614295" h="4349750">
                <a:moveTo>
                  <a:pt x="0" y="435715"/>
                </a:moveTo>
                <a:lnTo>
                  <a:pt x="2556" y="388239"/>
                </a:lnTo>
                <a:lnTo>
                  <a:pt x="10049" y="342244"/>
                </a:lnTo>
                <a:lnTo>
                  <a:pt x="22213" y="297995"/>
                </a:lnTo>
                <a:lnTo>
                  <a:pt x="38781" y="255759"/>
                </a:lnTo>
                <a:lnTo>
                  <a:pt x="59488" y="215801"/>
                </a:lnTo>
                <a:lnTo>
                  <a:pt x="84067" y="178387"/>
                </a:lnTo>
                <a:lnTo>
                  <a:pt x="112255" y="143783"/>
                </a:lnTo>
                <a:lnTo>
                  <a:pt x="143783" y="112254"/>
                </a:lnTo>
                <a:lnTo>
                  <a:pt x="178387" y="84067"/>
                </a:lnTo>
                <a:lnTo>
                  <a:pt x="215802" y="59487"/>
                </a:lnTo>
                <a:lnTo>
                  <a:pt x="255760" y="38781"/>
                </a:lnTo>
                <a:lnTo>
                  <a:pt x="297996" y="22213"/>
                </a:lnTo>
                <a:lnTo>
                  <a:pt x="342245" y="10049"/>
                </a:lnTo>
                <a:lnTo>
                  <a:pt x="388240" y="2556"/>
                </a:lnTo>
                <a:lnTo>
                  <a:pt x="435716" y="0"/>
                </a:lnTo>
                <a:lnTo>
                  <a:pt x="2178530" y="0"/>
                </a:lnTo>
                <a:lnTo>
                  <a:pt x="2226006" y="2556"/>
                </a:lnTo>
                <a:lnTo>
                  <a:pt x="2272001" y="10049"/>
                </a:lnTo>
                <a:lnTo>
                  <a:pt x="2316249" y="22213"/>
                </a:lnTo>
                <a:lnTo>
                  <a:pt x="2358486" y="38781"/>
                </a:lnTo>
                <a:lnTo>
                  <a:pt x="2398444" y="59487"/>
                </a:lnTo>
                <a:lnTo>
                  <a:pt x="2435858" y="84067"/>
                </a:lnTo>
                <a:lnTo>
                  <a:pt x="2470462" y="112254"/>
                </a:lnTo>
                <a:lnTo>
                  <a:pt x="2501990" y="143783"/>
                </a:lnTo>
                <a:lnTo>
                  <a:pt x="2530178" y="178387"/>
                </a:lnTo>
                <a:lnTo>
                  <a:pt x="2554757" y="215801"/>
                </a:lnTo>
                <a:lnTo>
                  <a:pt x="2575464" y="255759"/>
                </a:lnTo>
                <a:lnTo>
                  <a:pt x="2592032" y="297995"/>
                </a:lnTo>
                <a:lnTo>
                  <a:pt x="2604196" y="342244"/>
                </a:lnTo>
                <a:lnTo>
                  <a:pt x="2611689" y="388239"/>
                </a:lnTo>
                <a:lnTo>
                  <a:pt x="2614246" y="435715"/>
                </a:lnTo>
                <a:lnTo>
                  <a:pt x="2614246" y="3913546"/>
                </a:lnTo>
                <a:lnTo>
                  <a:pt x="2611689" y="3961022"/>
                </a:lnTo>
                <a:lnTo>
                  <a:pt x="2604196" y="4007017"/>
                </a:lnTo>
                <a:lnTo>
                  <a:pt x="2592032" y="4051265"/>
                </a:lnTo>
                <a:lnTo>
                  <a:pt x="2575464" y="4093502"/>
                </a:lnTo>
                <a:lnTo>
                  <a:pt x="2554757" y="4133460"/>
                </a:lnTo>
                <a:lnTo>
                  <a:pt x="2530178" y="4170874"/>
                </a:lnTo>
                <a:lnTo>
                  <a:pt x="2501990" y="4205478"/>
                </a:lnTo>
                <a:lnTo>
                  <a:pt x="2470462" y="4237006"/>
                </a:lnTo>
                <a:lnTo>
                  <a:pt x="2435858" y="4265194"/>
                </a:lnTo>
                <a:lnTo>
                  <a:pt x="2398444" y="4289773"/>
                </a:lnTo>
                <a:lnTo>
                  <a:pt x="2358486" y="4310480"/>
                </a:lnTo>
                <a:lnTo>
                  <a:pt x="2316249" y="4327048"/>
                </a:lnTo>
                <a:lnTo>
                  <a:pt x="2272001" y="4339212"/>
                </a:lnTo>
                <a:lnTo>
                  <a:pt x="2226006" y="4346705"/>
                </a:lnTo>
                <a:lnTo>
                  <a:pt x="2178530" y="4349262"/>
                </a:lnTo>
                <a:lnTo>
                  <a:pt x="435716" y="4349262"/>
                </a:lnTo>
                <a:lnTo>
                  <a:pt x="388240" y="4346705"/>
                </a:lnTo>
                <a:lnTo>
                  <a:pt x="342245" y="4339212"/>
                </a:lnTo>
                <a:lnTo>
                  <a:pt x="297996" y="4327048"/>
                </a:lnTo>
                <a:lnTo>
                  <a:pt x="255760" y="4310480"/>
                </a:lnTo>
                <a:lnTo>
                  <a:pt x="215802" y="4289773"/>
                </a:lnTo>
                <a:lnTo>
                  <a:pt x="178387" y="4265194"/>
                </a:lnTo>
                <a:lnTo>
                  <a:pt x="143783" y="4237006"/>
                </a:lnTo>
                <a:lnTo>
                  <a:pt x="112255" y="4205478"/>
                </a:lnTo>
                <a:lnTo>
                  <a:pt x="84067" y="4170874"/>
                </a:lnTo>
                <a:lnTo>
                  <a:pt x="59488" y="4133460"/>
                </a:lnTo>
                <a:lnTo>
                  <a:pt x="38781" y="4093502"/>
                </a:lnTo>
                <a:lnTo>
                  <a:pt x="22213" y="4051265"/>
                </a:lnTo>
                <a:lnTo>
                  <a:pt x="10049" y="4007017"/>
                </a:lnTo>
                <a:lnTo>
                  <a:pt x="2556" y="3961022"/>
                </a:lnTo>
                <a:lnTo>
                  <a:pt x="0" y="3913546"/>
                </a:lnTo>
                <a:lnTo>
                  <a:pt x="0" y="435715"/>
                </a:lnTo>
                <a:close/>
              </a:path>
            </a:pathLst>
          </a:custGeom>
          <a:ln w="12700">
            <a:solidFill>
              <a:srgbClr val="E2F0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3464167" y="3012831"/>
            <a:ext cx="2087245" cy="0"/>
          </a:xfrm>
          <a:custGeom>
            <a:avLst/>
            <a:gdLst/>
            <a:ahLst/>
            <a:cxnLst/>
            <a:rect l="l" t="t" r="r" b="b"/>
            <a:pathLst>
              <a:path w="2087245">
                <a:moveTo>
                  <a:pt x="0" y="0"/>
                </a:moveTo>
                <a:lnTo>
                  <a:pt x="2086707" y="1"/>
                </a:lnTo>
              </a:path>
            </a:pathLst>
          </a:custGeom>
          <a:ln w="381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25"/>
          <p:cNvSpPr/>
          <p:nvPr/>
        </p:nvSpPr>
        <p:spPr>
          <a:xfrm>
            <a:off x="6476997" y="2989384"/>
            <a:ext cx="2087245" cy="0"/>
          </a:xfrm>
          <a:custGeom>
            <a:avLst/>
            <a:gdLst/>
            <a:ahLst/>
            <a:cxnLst/>
            <a:rect l="l" t="t" r="r" b="b"/>
            <a:pathLst>
              <a:path w="2087245">
                <a:moveTo>
                  <a:pt x="0" y="0"/>
                </a:moveTo>
                <a:lnTo>
                  <a:pt x="2086707" y="1"/>
                </a:lnTo>
              </a:path>
            </a:pathLst>
          </a:custGeom>
          <a:ln w="381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27"/>
          <p:cNvSpPr txBox="1"/>
          <p:nvPr/>
        </p:nvSpPr>
        <p:spPr>
          <a:xfrm>
            <a:off x="785528" y="1981201"/>
            <a:ext cx="3786470" cy="264174"/>
          </a:xfrm>
          <a:prstGeom prst="rect">
            <a:avLst/>
          </a:prstGeom>
        </p:spPr>
        <p:txBody>
          <a:bodyPr vert="horz" wrap="square" lIns="0" tIns="33019" rIns="0" bIns="0" rtlCol="0">
            <a:spAutoFit/>
          </a:bodyPr>
          <a:lstStyle/>
          <a:p>
            <a:pPr marL="12700" marR="5080" lvl="0" indent="371475" algn="l" defTabSz="914400" rtl="0" eaLnBrk="1" fontAlgn="auto" latinLnBrk="0" hangingPunct="1">
              <a:lnSpc>
                <a:spcPts val="1800"/>
              </a:lnSpc>
              <a:spcBef>
                <a:spcPts val="259"/>
              </a:spcBef>
              <a:spcAft>
                <a:spcPts val="0"/>
              </a:spcAft>
              <a:buClrTx/>
              <a:buSzTx/>
              <a:buFontTx/>
              <a:buNone/>
              <a:tabLst/>
              <a:defRPr/>
            </a:pPr>
            <a:r>
              <a:rPr kumimoji="0" lang="en-US" sz="2800" b="1" i="0" u="none" strike="noStrike" kern="1200" cap="none" spc="0" normalizeH="0" baseline="0" noProof="0" dirty="0" err="1" smtClean="0">
                <a:ln>
                  <a:noFill/>
                </a:ln>
                <a:effectLst/>
                <a:uLnTx/>
                <a:uFillTx/>
                <a:latin typeface="Arial" pitchFamily="34" charset="0"/>
                <a:cs typeface="Arial" pitchFamily="34" charset="0"/>
              </a:rPr>
              <a:t>Thực</a:t>
            </a:r>
            <a:r>
              <a:rPr kumimoji="0" lang="en-US" sz="2800" b="1" i="0" u="none" strike="noStrike" kern="1200" cap="none" spc="0" normalizeH="0" noProof="0" dirty="0" smtClean="0">
                <a:ln>
                  <a:noFill/>
                </a:ln>
                <a:effectLst/>
                <a:uLnTx/>
                <a:uFillTx/>
                <a:latin typeface="Arial" pitchFamily="34" charset="0"/>
                <a:cs typeface="Arial" pitchFamily="34" charset="0"/>
              </a:rPr>
              <a:t> </a:t>
            </a:r>
            <a:r>
              <a:rPr kumimoji="0" lang="en-US" sz="2800" b="1" i="0" u="none" strike="noStrike" kern="1200" cap="none" spc="0" normalizeH="0" noProof="0" dirty="0" err="1" smtClean="0">
                <a:ln>
                  <a:noFill/>
                </a:ln>
                <a:effectLst/>
                <a:uLnTx/>
                <a:uFillTx/>
                <a:latin typeface="Arial" pitchFamily="34" charset="0"/>
                <a:cs typeface="Arial" pitchFamily="34" charset="0"/>
              </a:rPr>
              <a:t>thi</a:t>
            </a:r>
            <a:r>
              <a:rPr kumimoji="0" lang="en-US" sz="2800" b="1" i="0" u="none" strike="noStrike" kern="1200" cap="none" spc="0" normalizeH="0" noProof="0" dirty="0" smtClean="0">
                <a:ln>
                  <a:noFill/>
                </a:ln>
                <a:effectLst/>
                <a:uLnTx/>
                <a:uFillTx/>
                <a:latin typeface="Arial" pitchFamily="34" charset="0"/>
                <a:cs typeface="Arial" pitchFamily="34" charset="0"/>
              </a:rPr>
              <a:t> </a:t>
            </a:r>
            <a:r>
              <a:rPr kumimoji="0" lang="en-US" sz="2800" b="1" i="0" u="none" strike="noStrike" kern="1200" cap="none" spc="0" normalizeH="0" noProof="0" dirty="0" err="1" smtClean="0">
                <a:ln>
                  <a:noFill/>
                </a:ln>
                <a:effectLst/>
                <a:uLnTx/>
                <a:uFillTx/>
                <a:latin typeface="Arial" pitchFamily="34" charset="0"/>
                <a:cs typeface="Arial" pitchFamily="34" charset="0"/>
              </a:rPr>
              <a:t>pháp</a:t>
            </a:r>
            <a:r>
              <a:rPr kumimoji="0" lang="en-US" sz="2800" b="1" i="0" u="none" strike="noStrike" kern="1200" cap="none" spc="0" normalizeH="0" noProof="0" dirty="0" smtClean="0">
                <a:ln>
                  <a:noFill/>
                </a:ln>
                <a:effectLst/>
                <a:uLnTx/>
                <a:uFillTx/>
                <a:latin typeface="Arial" pitchFamily="34" charset="0"/>
                <a:cs typeface="Arial" pitchFamily="34" charset="0"/>
              </a:rPr>
              <a:t> </a:t>
            </a:r>
            <a:r>
              <a:rPr kumimoji="0" lang="en-US" sz="2800" b="1" i="0" u="none" strike="noStrike" kern="1200" cap="none" spc="0" normalizeH="0" noProof="0" dirty="0" err="1" smtClean="0">
                <a:ln>
                  <a:noFill/>
                </a:ln>
                <a:effectLst/>
                <a:uLnTx/>
                <a:uFillTx/>
                <a:latin typeface="Arial" pitchFamily="34" charset="0"/>
                <a:cs typeface="Arial" pitchFamily="34" charset="0"/>
              </a:rPr>
              <a:t>luật</a:t>
            </a:r>
            <a:endParaRPr kumimoji="0" sz="2800" b="1" i="0" u="none" strike="noStrike" kern="1200" cap="none" spc="0" normalizeH="0" baseline="0" noProof="0" dirty="0">
              <a:ln>
                <a:noFill/>
              </a:ln>
              <a:effectLst/>
              <a:uLnTx/>
              <a:uFillTx/>
              <a:latin typeface="Arial" pitchFamily="34" charset="0"/>
              <a:cs typeface="Arial" pitchFamily="34" charset="0"/>
            </a:endParaRPr>
          </a:p>
        </p:txBody>
      </p:sp>
      <p:sp>
        <p:nvSpPr>
          <p:cNvPr id="29" name="object 29"/>
          <p:cNvSpPr txBox="1"/>
          <p:nvPr/>
        </p:nvSpPr>
        <p:spPr>
          <a:xfrm>
            <a:off x="5029200" y="1833548"/>
            <a:ext cx="3661490" cy="5024452"/>
          </a:xfrm>
          <a:prstGeom prst="rect">
            <a:avLst/>
          </a:prstGeom>
        </p:spPr>
        <p:txBody>
          <a:bodyPr vert="horz" wrap="square" lIns="0" tIns="12700" rIns="0" bIns="0" rtlCol="0">
            <a:spAutoFit/>
          </a:bodyPr>
          <a:lstStyle/>
          <a:p>
            <a:pPr marL="12700" algn="ctr">
              <a:spcBef>
                <a:spcPts val="100"/>
              </a:spcBef>
              <a:defRPr/>
            </a:pPr>
            <a:r>
              <a:rPr lang="en-US" sz="3200" b="1" spc="-5" dirty="0" err="1" smtClean="0">
                <a:solidFill>
                  <a:prstClr val="black"/>
                </a:solidFill>
                <a:cs typeface="Times New Roman"/>
              </a:rPr>
              <a:t>Áp</a:t>
            </a:r>
            <a:r>
              <a:rPr lang="en-US" sz="3200" b="1" spc="-5" dirty="0" smtClean="0">
                <a:solidFill>
                  <a:prstClr val="black"/>
                </a:solidFill>
                <a:cs typeface="Times New Roman"/>
              </a:rPr>
              <a:t> </a:t>
            </a:r>
            <a:r>
              <a:rPr lang="en-US" sz="3200" b="1" spc="-5" dirty="0" err="1" smtClean="0">
                <a:solidFill>
                  <a:prstClr val="black"/>
                </a:solidFill>
                <a:cs typeface="Times New Roman"/>
              </a:rPr>
              <a:t>lực</a:t>
            </a:r>
            <a:r>
              <a:rPr lang="en-US" sz="3200" b="1" spc="-5" dirty="0" smtClean="0">
                <a:solidFill>
                  <a:prstClr val="black"/>
                </a:solidFill>
                <a:cs typeface="Times New Roman"/>
              </a:rPr>
              <a:t> </a:t>
            </a:r>
            <a:r>
              <a:rPr lang="en-US" sz="3200" b="1" spc="-5" dirty="0" err="1" smtClean="0">
                <a:solidFill>
                  <a:prstClr val="black"/>
                </a:solidFill>
                <a:cs typeface="Times New Roman"/>
              </a:rPr>
              <a:t>từ</a:t>
            </a:r>
            <a:r>
              <a:rPr lang="en-US" sz="3200" b="1" spc="-5" dirty="0" smtClean="0">
                <a:solidFill>
                  <a:prstClr val="black"/>
                </a:solidFill>
                <a:cs typeface="Times New Roman"/>
              </a:rPr>
              <a:t> </a:t>
            </a:r>
            <a:r>
              <a:rPr lang="en-US" sz="3200" b="1" spc="-5" dirty="0" err="1" smtClean="0">
                <a:solidFill>
                  <a:prstClr val="black"/>
                </a:solidFill>
                <a:cs typeface="Times New Roman"/>
              </a:rPr>
              <a:t>ngành</a:t>
            </a:r>
            <a:r>
              <a:rPr lang="en-US" sz="3200" b="1" spc="-5" dirty="0" smtClean="0">
                <a:solidFill>
                  <a:prstClr val="black"/>
                </a:solidFill>
                <a:cs typeface="Times New Roman"/>
              </a:rPr>
              <a:t> </a:t>
            </a:r>
            <a:r>
              <a:rPr lang="en-US" sz="3200" b="1" spc="-5" dirty="0" err="1" smtClean="0">
                <a:solidFill>
                  <a:prstClr val="black"/>
                </a:solidFill>
                <a:cs typeface="Times New Roman"/>
              </a:rPr>
              <a:t>công</a:t>
            </a:r>
            <a:r>
              <a:rPr lang="en-US" sz="3200" b="1" spc="-5" dirty="0" smtClean="0">
                <a:solidFill>
                  <a:prstClr val="black"/>
                </a:solidFill>
                <a:cs typeface="Times New Roman"/>
              </a:rPr>
              <a:t> </a:t>
            </a:r>
            <a:r>
              <a:rPr lang="en-US" sz="3200" b="1" spc="-5" dirty="0" err="1" smtClean="0">
                <a:solidFill>
                  <a:prstClr val="black"/>
                </a:solidFill>
                <a:cs typeface="Times New Roman"/>
              </a:rPr>
              <a:t>nghiệp</a:t>
            </a:r>
            <a:r>
              <a:rPr lang="en-US" sz="3200" b="1" spc="-5" dirty="0" smtClean="0">
                <a:solidFill>
                  <a:prstClr val="black"/>
                </a:solidFill>
                <a:cs typeface="Times New Roman"/>
              </a:rPr>
              <a:t> </a:t>
            </a:r>
            <a:r>
              <a:rPr lang="en-US" sz="3200" b="1" spc="-5" dirty="0" err="1" smtClean="0">
                <a:solidFill>
                  <a:prstClr val="black"/>
                </a:solidFill>
                <a:cs typeface="Times New Roman"/>
              </a:rPr>
              <a:t>và</a:t>
            </a:r>
            <a:r>
              <a:rPr lang="en-US" sz="3200" b="1" spc="-5" dirty="0" smtClean="0">
                <a:solidFill>
                  <a:prstClr val="black"/>
                </a:solidFill>
                <a:cs typeface="Times New Roman"/>
              </a:rPr>
              <a:t> </a:t>
            </a:r>
            <a:r>
              <a:rPr lang="en-US" sz="3200" b="1" spc="-5" dirty="0" err="1" smtClean="0">
                <a:solidFill>
                  <a:prstClr val="black"/>
                </a:solidFill>
                <a:cs typeface="Times New Roman"/>
              </a:rPr>
              <a:t>các</a:t>
            </a:r>
            <a:r>
              <a:rPr lang="en-US" sz="3200" b="1" spc="-5" dirty="0" smtClean="0">
                <a:solidFill>
                  <a:prstClr val="black"/>
                </a:solidFill>
                <a:cs typeface="Times New Roman"/>
              </a:rPr>
              <a:t> </a:t>
            </a:r>
            <a:r>
              <a:rPr lang="en-US" sz="3200" b="1" spc="-5" dirty="0" err="1" smtClean="0">
                <a:solidFill>
                  <a:prstClr val="black"/>
                </a:solidFill>
                <a:cs typeface="Times New Roman"/>
              </a:rPr>
              <a:t>nhóm</a:t>
            </a:r>
            <a:r>
              <a:rPr lang="en-US" sz="3200" b="1" spc="-5" dirty="0" smtClean="0">
                <a:solidFill>
                  <a:prstClr val="black"/>
                </a:solidFill>
                <a:cs typeface="Times New Roman"/>
              </a:rPr>
              <a:t> </a:t>
            </a:r>
            <a:r>
              <a:rPr lang="en-US" sz="3200" b="1" spc="-5" dirty="0" err="1" smtClean="0">
                <a:solidFill>
                  <a:prstClr val="black"/>
                </a:solidFill>
                <a:cs typeface="Times New Roman"/>
              </a:rPr>
              <a:t>lợi</a:t>
            </a:r>
            <a:r>
              <a:rPr lang="en-US" sz="3200" b="1" spc="-5" dirty="0" smtClean="0">
                <a:solidFill>
                  <a:prstClr val="black"/>
                </a:solidFill>
                <a:cs typeface="Times New Roman"/>
              </a:rPr>
              <a:t> </a:t>
            </a:r>
            <a:r>
              <a:rPr lang="en-US" sz="3200" b="1" spc="-5" dirty="0" err="1" smtClean="0">
                <a:solidFill>
                  <a:prstClr val="black"/>
                </a:solidFill>
                <a:cs typeface="Times New Roman"/>
              </a:rPr>
              <a:t>ích</a:t>
            </a:r>
            <a:endParaRPr lang="en-US" sz="3200" b="1" spc="-5" dirty="0" smtClean="0">
              <a:solidFill>
                <a:prstClr val="black"/>
              </a:solidFill>
              <a:cs typeface="Times New Roman"/>
            </a:endParaRPr>
          </a:p>
          <a:p>
            <a:pPr marL="12700" marR="5080" lvl="0">
              <a:spcBef>
                <a:spcPts val="80"/>
              </a:spcBef>
              <a:defRPr/>
            </a:pPr>
            <a:r>
              <a:rPr lang="vi-VN" sz="2800" spc="-5" dirty="0" smtClean="0">
                <a:solidFill>
                  <a:prstClr val="black"/>
                </a:solidFill>
                <a:latin typeface="Calibri" pitchFamily="34" charset="0"/>
                <a:cs typeface="Times New Roman"/>
              </a:rPr>
              <a:t>Các công ty thuốc lá và các nhóm đại diện quyền lợi đang vận động hành lang mạnh mẽ, tuyên bố đại diện cho người sử dụng TLĐT kêu gọi hủy bỏ lệnh cấm. </a:t>
            </a:r>
            <a:endParaRPr lang="vi-VN" sz="2800" dirty="0" smtClean="0">
              <a:solidFill>
                <a:prstClr val="black"/>
              </a:solidFill>
              <a:latin typeface="Calibri" pitchFamily="34" charset="0"/>
              <a:cs typeface="Times New Roman"/>
            </a:endParaRPr>
          </a:p>
          <a:p>
            <a:pPr marL="12700" marR="0" lvl="0" indent="0" algn="ctr" defTabSz="914400" rtl="0" eaLnBrk="1" fontAlgn="auto" latinLnBrk="0" hangingPunct="1">
              <a:lnSpc>
                <a:spcPct val="100000"/>
              </a:lnSpc>
              <a:spcBef>
                <a:spcPts val="100"/>
              </a:spcBef>
              <a:spcAft>
                <a:spcPts val="0"/>
              </a:spcAft>
              <a:buClrTx/>
              <a:buSzTx/>
              <a:buFontTx/>
              <a:buNone/>
              <a:tabLst/>
              <a:defRPr/>
            </a:pPr>
            <a:endParaRPr kumimoji="0" sz="3200" b="0" i="0" u="none" strike="noStrike" kern="1200" cap="none" spc="0" normalizeH="0" baseline="0" noProof="0" dirty="0">
              <a:ln>
                <a:noFill/>
              </a:ln>
              <a:solidFill>
                <a:prstClr val="black"/>
              </a:solidFill>
              <a:effectLst/>
              <a:uLnTx/>
              <a:uFillTx/>
              <a:ea typeface="+mn-ea"/>
              <a:cs typeface="Times New Roman"/>
            </a:endParaRPr>
          </a:p>
        </p:txBody>
      </p:sp>
      <p:sp>
        <p:nvSpPr>
          <p:cNvPr id="5" name="Rectangle 4">
            <a:extLst>
              <a:ext uri="{FF2B5EF4-FFF2-40B4-BE49-F238E27FC236}">
                <a16:creationId xmlns="" xmlns:a16="http://schemas.microsoft.com/office/drawing/2014/main" id="{4827E5EE-2F02-0141-98C4-9A9873E4E67A}"/>
              </a:ext>
            </a:extLst>
          </p:cNvPr>
          <p:cNvSpPr/>
          <p:nvPr/>
        </p:nvSpPr>
        <p:spPr>
          <a:xfrm>
            <a:off x="990600" y="2590800"/>
            <a:ext cx="3592586" cy="3599447"/>
          </a:xfrm>
          <a:prstGeom prst="rect">
            <a:avLst/>
          </a:prstGeom>
        </p:spPr>
        <p:txBody>
          <a:bodyPr wrap="square">
            <a:spAutoFit/>
          </a:bodyPr>
          <a:lstStyle/>
          <a:p>
            <a:pPr marL="12700" marR="5080" lvl="0">
              <a:lnSpc>
                <a:spcPct val="100600"/>
              </a:lnSpc>
              <a:spcBef>
                <a:spcPts val="80"/>
              </a:spcBef>
              <a:defRPr/>
            </a:pPr>
            <a:r>
              <a:rPr lang="en-US" sz="2800" spc="-5" dirty="0" err="1" smtClean="0">
                <a:solidFill>
                  <a:prstClr val="black"/>
                </a:solidFill>
                <a:cs typeface="Times New Roman"/>
              </a:rPr>
              <a:t>Vẫn</a:t>
            </a:r>
            <a:r>
              <a:rPr lang="en-US" sz="2800" spc="-5" dirty="0" smtClean="0">
                <a:solidFill>
                  <a:prstClr val="black"/>
                </a:solidFill>
                <a:cs typeface="Times New Roman"/>
              </a:rPr>
              <a:t> </a:t>
            </a:r>
            <a:r>
              <a:rPr lang="en-US" sz="2800" spc="-5" dirty="0" err="1" smtClean="0">
                <a:solidFill>
                  <a:prstClr val="black"/>
                </a:solidFill>
                <a:cs typeface="Times New Roman"/>
              </a:rPr>
              <a:t>còn</a:t>
            </a:r>
            <a:r>
              <a:rPr lang="en-US" sz="2800" spc="-5" dirty="0" smtClean="0">
                <a:solidFill>
                  <a:prstClr val="black"/>
                </a:solidFill>
                <a:cs typeface="Times New Roman"/>
              </a:rPr>
              <a:t> </a:t>
            </a:r>
            <a:r>
              <a:rPr lang="en-US" sz="2800" spc="-5" dirty="0" err="1" smtClean="0">
                <a:solidFill>
                  <a:prstClr val="black"/>
                </a:solidFill>
                <a:cs typeface="Times New Roman"/>
              </a:rPr>
              <a:t>tình</a:t>
            </a:r>
            <a:r>
              <a:rPr lang="en-US" sz="2800" spc="-5" dirty="0" smtClean="0">
                <a:solidFill>
                  <a:prstClr val="black"/>
                </a:solidFill>
                <a:cs typeface="Times New Roman"/>
              </a:rPr>
              <a:t> </a:t>
            </a:r>
            <a:r>
              <a:rPr lang="en-US" sz="2800" spc="-5" dirty="0" err="1" smtClean="0">
                <a:solidFill>
                  <a:prstClr val="black"/>
                </a:solidFill>
                <a:cs typeface="Times New Roman"/>
              </a:rPr>
              <a:t>trạng</a:t>
            </a:r>
            <a:r>
              <a:rPr lang="en-US" sz="2800" spc="-5" dirty="0" smtClean="0">
                <a:solidFill>
                  <a:prstClr val="black"/>
                </a:solidFill>
                <a:cs typeface="Times New Roman"/>
              </a:rPr>
              <a:t> </a:t>
            </a:r>
            <a:r>
              <a:rPr lang="en-US" sz="2800" spc="-5" dirty="0" err="1" smtClean="0">
                <a:solidFill>
                  <a:prstClr val="black"/>
                </a:solidFill>
                <a:cs typeface="Times New Roman"/>
              </a:rPr>
              <a:t>bán</a:t>
            </a:r>
            <a:r>
              <a:rPr lang="en-US" sz="2800" spc="-5" dirty="0" smtClean="0">
                <a:solidFill>
                  <a:prstClr val="black"/>
                </a:solidFill>
                <a:cs typeface="Times New Roman"/>
              </a:rPr>
              <a:t>  </a:t>
            </a:r>
            <a:r>
              <a:rPr lang="en-US" sz="2800" spc="-5" dirty="0" err="1" smtClean="0">
                <a:solidFill>
                  <a:prstClr val="black"/>
                </a:solidFill>
                <a:cs typeface="Times New Roman"/>
              </a:rPr>
              <a:t>bất</a:t>
            </a:r>
            <a:r>
              <a:rPr lang="en-US" sz="2800" spc="-5" dirty="0" smtClean="0">
                <a:solidFill>
                  <a:prstClr val="black"/>
                </a:solidFill>
                <a:cs typeface="Times New Roman"/>
              </a:rPr>
              <a:t> </a:t>
            </a:r>
            <a:r>
              <a:rPr lang="en-US" sz="2800" spc="-5" dirty="0" err="1" smtClean="0">
                <a:solidFill>
                  <a:prstClr val="black"/>
                </a:solidFill>
                <a:cs typeface="Times New Roman"/>
              </a:rPr>
              <a:t>hợp</a:t>
            </a:r>
            <a:r>
              <a:rPr lang="en-US" sz="2800" spc="-5" dirty="0" smtClean="0">
                <a:solidFill>
                  <a:prstClr val="black"/>
                </a:solidFill>
                <a:cs typeface="Times New Roman"/>
              </a:rPr>
              <a:t> </a:t>
            </a:r>
            <a:r>
              <a:rPr lang="en-US" sz="2800" spc="-5" dirty="0" err="1" smtClean="0">
                <a:solidFill>
                  <a:prstClr val="black"/>
                </a:solidFill>
                <a:cs typeface="Times New Roman"/>
              </a:rPr>
              <a:t>pháp</a:t>
            </a:r>
            <a:r>
              <a:rPr lang="en-US" sz="2800" spc="-5" dirty="0" smtClean="0">
                <a:solidFill>
                  <a:prstClr val="black"/>
                </a:solidFill>
                <a:cs typeface="Times New Roman"/>
              </a:rPr>
              <a:t> </a:t>
            </a:r>
            <a:r>
              <a:rPr lang="en-US" sz="2800" spc="-5" dirty="0" err="1" smtClean="0">
                <a:solidFill>
                  <a:prstClr val="black"/>
                </a:solidFill>
                <a:cs typeface="Times New Roman"/>
              </a:rPr>
              <a:t>các</a:t>
            </a:r>
            <a:r>
              <a:rPr lang="en-US" sz="2800" spc="-5" dirty="0" smtClean="0">
                <a:solidFill>
                  <a:prstClr val="black"/>
                </a:solidFill>
                <a:cs typeface="Times New Roman"/>
              </a:rPr>
              <a:t> </a:t>
            </a:r>
            <a:r>
              <a:rPr lang="en-US" sz="2800" spc="-5" dirty="0" err="1" smtClean="0">
                <a:solidFill>
                  <a:prstClr val="black"/>
                </a:solidFill>
                <a:cs typeface="Times New Roman"/>
              </a:rPr>
              <a:t>sản</a:t>
            </a:r>
            <a:r>
              <a:rPr lang="en-US" sz="2800" spc="-5" dirty="0" smtClean="0">
                <a:solidFill>
                  <a:prstClr val="black"/>
                </a:solidFill>
                <a:cs typeface="Times New Roman"/>
              </a:rPr>
              <a:t> </a:t>
            </a:r>
            <a:r>
              <a:rPr lang="en-US" sz="2800" spc="-5" dirty="0" err="1" smtClean="0">
                <a:solidFill>
                  <a:prstClr val="black"/>
                </a:solidFill>
                <a:cs typeface="Times New Roman"/>
              </a:rPr>
              <a:t>phẩm</a:t>
            </a:r>
            <a:r>
              <a:rPr lang="en-US" sz="2800" spc="-5" dirty="0" smtClean="0">
                <a:solidFill>
                  <a:prstClr val="black"/>
                </a:solidFill>
                <a:cs typeface="Times New Roman"/>
              </a:rPr>
              <a:t> </a:t>
            </a:r>
            <a:r>
              <a:rPr lang="en-US" sz="2800" spc="-5" dirty="0" err="1" smtClean="0">
                <a:solidFill>
                  <a:prstClr val="black"/>
                </a:solidFill>
                <a:cs typeface="Times New Roman"/>
              </a:rPr>
              <a:t>này</a:t>
            </a:r>
            <a:r>
              <a:rPr lang="en-US" sz="2800" spc="-5" dirty="0" smtClean="0">
                <a:solidFill>
                  <a:prstClr val="black"/>
                </a:solidFill>
                <a:cs typeface="Times New Roman"/>
              </a:rPr>
              <a:t> </a:t>
            </a:r>
            <a:r>
              <a:rPr lang="en-US" sz="2800" spc="-5" dirty="0" err="1" smtClean="0">
                <a:solidFill>
                  <a:prstClr val="black"/>
                </a:solidFill>
                <a:cs typeface="Times New Roman"/>
              </a:rPr>
              <a:t>bao</a:t>
            </a:r>
            <a:r>
              <a:rPr lang="en-US" sz="2800" spc="-5" dirty="0" smtClean="0">
                <a:solidFill>
                  <a:prstClr val="black"/>
                </a:solidFill>
                <a:cs typeface="Times New Roman"/>
              </a:rPr>
              <a:t> </a:t>
            </a:r>
            <a:r>
              <a:rPr lang="en-US" sz="2800" spc="-5" dirty="0" err="1" smtClean="0">
                <a:solidFill>
                  <a:prstClr val="black"/>
                </a:solidFill>
                <a:cs typeface="Times New Roman"/>
              </a:rPr>
              <a:t>gồm</a:t>
            </a:r>
            <a:r>
              <a:rPr lang="en-US" sz="2800" spc="-5" dirty="0" smtClean="0">
                <a:solidFill>
                  <a:prstClr val="black"/>
                </a:solidFill>
                <a:cs typeface="Times New Roman"/>
              </a:rPr>
              <a:t> </a:t>
            </a:r>
            <a:r>
              <a:rPr lang="en-US" sz="2800" spc="-5" dirty="0" err="1" smtClean="0">
                <a:solidFill>
                  <a:prstClr val="black"/>
                </a:solidFill>
                <a:cs typeface="Times New Roman"/>
              </a:rPr>
              <a:t>cả</a:t>
            </a:r>
            <a:r>
              <a:rPr lang="en-US" sz="2800" spc="-5" dirty="0" smtClean="0">
                <a:solidFill>
                  <a:prstClr val="black"/>
                </a:solidFill>
                <a:cs typeface="Times New Roman"/>
              </a:rPr>
              <a:t> </a:t>
            </a:r>
            <a:r>
              <a:rPr lang="en-US" sz="2800" spc="-5" dirty="0" err="1" smtClean="0">
                <a:solidFill>
                  <a:prstClr val="black"/>
                </a:solidFill>
                <a:cs typeface="Times New Roman"/>
              </a:rPr>
              <a:t>bán</a:t>
            </a:r>
            <a:r>
              <a:rPr lang="en-US" sz="2800" spc="-5" dirty="0" smtClean="0">
                <a:solidFill>
                  <a:prstClr val="black"/>
                </a:solidFill>
                <a:cs typeface="Times New Roman"/>
              </a:rPr>
              <a:t> </a:t>
            </a:r>
            <a:r>
              <a:rPr lang="en-US" sz="2800" spc="-5" dirty="0" err="1" smtClean="0">
                <a:solidFill>
                  <a:prstClr val="black"/>
                </a:solidFill>
                <a:cs typeface="Times New Roman"/>
              </a:rPr>
              <a:t>hàng</a:t>
            </a:r>
            <a:r>
              <a:rPr lang="en-US" sz="2800" spc="-5" dirty="0" smtClean="0">
                <a:solidFill>
                  <a:prstClr val="black"/>
                </a:solidFill>
                <a:cs typeface="Times New Roman"/>
              </a:rPr>
              <a:t> online.</a:t>
            </a:r>
            <a:endParaRPr lang="en-US" sz="2800" spc="-5" dirty="0">
              <a:solidFill>
                <a:prstClr val="black"/>
              </a:solidFill>
              <a:cs typeface="Times New Roman"/>
            </a:endParaRPr>
          </a:p>
          <a:p>
            <a:pPr marL="12700" marR="5080" lvl="0">
              <a:lnSpc>
                <a:spcPct val="100600"/>
              </a:lnSpc>
              <a:spcBef>
                <a:spcPts val="80"/>
              </a:spcBef>
              <a:defRPr/>
            </a:pPr>
            <a:endParaRPr lang="en-US" sz="2800" spc="-5" dirty="0">
              <a:solidFill>
                <a:prstClr val="black"/>
              </a:solidFill>
              <a:cs typeface="Times New Roman"/>
            </a:endParaRPr>
          </a:p>
          <a:p>
            <a:pPr marL="12700" marR="5080" lvl="0">
              <a:lnSpc>
                <a:spcPct val="100600"/>
              </a:lnSpc>
              <a:spcBef>
                <a:spcPts val="80"/>
              </a:spcBef>
              <a:defRPr/>
            </a:pPr>
            <a:r>
              <a:rPr lang="vi-VN" sz="2800" spc="-5" dirty="0" smtClean="0">
                <a:solidFill>
                  <a:prstClr val="black"/>
                </a:solidFill>
                <a:latin typeface="Calibri" pitchFamily="34" charset="0"/>
                <a:cs typeface="Calibri" pitchFamily="34" charset="0"/>
              </a:rPr>
              <a:t>Cần thực thi mạnh mẽ bởi các cơ quan </a:t>
            </a:r>
            <a:r>
              <a:rPr lang="en-US" sz="2800" spc="-5" dirty="0" err="1" smtClean="0">
                <a:solidFill>
                  <a:prstClr val="black"/>
                </a:solidFill>
                <a:latin typeface="Calibri" pitchFamily="34" charset="0"/>
                <a:cs typeface="Calibri" pitchFamily="34" charset="0"/>
              </a:rPr>
              <a:t>chức</a:t>
            </a:r>
            <a:r>
              <a:rPr lang="vi-VN" sz="2800" spc="-5" dirty="0" smtClean="0">
                <a:solidFill>
                  <a:prstClr val="black"/>
                </a:solidFill>
                <a:latin typeface="Calibri" pitchFamily="34" charset="0"/>
                <a:cs typeface="Calibri" pitchFamily="34" charset="0"/>
              </a:rPr>
              <a:t> trách</a:t>
            </a:r>
            <a:r>
              <a:rPr lang="en-US" sz="2800" spc="-5" dirty="0" smtClean="0">
                <a:solidFill>
                  <a:prstClr val="black"/>
                </a:solidFill>
                <a:latin typeface="Calibri" pitchFamily="34" charset="0"/>
                <a:cs typeface="Calibri" pitchFamily="34" charset="0"/>
              </a:rPr>
              <a:t>.</a:t>
            </a:r>
            <a:endParaRPr lang="en-US" sz="2800" spc="-5"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xmlns="" val="3030976199"/>
      </p:ext>
    </p:extLst>
  </p:cSld>
  <p:clrMapOvr>
    <a:masterClrMapping/>
  </p:clrMapOvr>
</p:sld>
</file>

<file path=ppt/theme/theme1.xml><?xml version="1.0" encoding="utf-8"?>
<a:theme xmlns:a="http://schemas.openxmlformats.org/drawingml/2006/main" name="MOH PowerPoint Template">
  <a:themeElements>
    <a:clrScheme name="MOH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H PowerPoint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Tx/>
          <a:buSzTx/>
          <a:buFontTx/>
          <a:buNone/>
          <a:tabLst/>
          <a:defRPr kumimoji="0" lang="en-GB" sz="24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Tx/>
          <a:buSzTx/>
          <a:buFontTx/>
          <a:buNone/>
          <a:tabLst/>
          <a:defRPr kumimoji="0" lang="en-GB" sz="24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OH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H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H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H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H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H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H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H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H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H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H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H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38100</TotalTime>
  <Words>1970</Words>
  <Application>Microsoft Office PowerPoint</Application>
  <PresentationFormat>On-screen Show (4:3)</PresentationFormat>
  <Paragraphs>109</Paragraphs>
  <Slides>20</Slides>
  <Notes>2</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MOH PowerPoint Template</vt:lpstr>
      <vt:lpstr>2_Office Theme</vt:lpstr>
      <vt:lpstr>Office Theme</vt:lpstr>
      <vt:lpstr>Cấm Thuốc lá điện tử (ENDS) : Bài học từ Thái Lan và Singapore</vt:lpstr>
      <vt:lpstr>QUY ĐỊNH CẤM THUỐC LÁ ĐIỆN TỬ TÌNH HÌNH TRÊN THẾ GIỚI ĐẾN THÁNG 10/2019 </vt:lpstr>
      <vt:lpstr>Slide 3</vt:lpstr>
      <vt:lpstr>Slide 4</vt:lpstr>
      <vt:lpstr>Thực thi lệnh cấm thuốc lá điện tử và các thách thức -  Thái Lan </vt:lpstr>
      <vt:lpstr>Tại sao Thái Lan cấm thuốc lá điện tử?</vt:lpstr>
      <vt:lpstr>Thái Lan cấm TLĐT</vt:lpstr>
      <vt:lpstr>Thái Lan cấm ENDs</vt:lpstr>
      <vt:lpstr>CÁC THÁCH THỨC VÀ TỒN TẠI</vt:lpstr>
      <vt:lpstr>Chính sách về Thuốc lá điện tử (ENDS) ở Singapore</vt:lpstr>
      <vt:lpstr>Tổng quan</vt:lpstr>
      <vt:lpstr>Chính sách hiện tại</vt:lpstr>
      <vt:lpstr>Slide 13</vt:lpstr>
      <vt:lpstr>Phương pháp tiếp cận để  kiểm soát ENDS</vt:lpstr>
      <vt:lpstr>Tại sao một số quốc gia cấm thuốc lá điện tử mà không phải là thuốc lá điếu ? </vt:lpstr>
      <vt:lpstr>Phụ lục</vt:lpstr>
      <vt:lpstr>Quy định hiện hành</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Zheng Yi LAU (MOH)</dc:creator>
  <cp:lastModifiedBy>Admin</cp:lastModifiedBy>
  <cp:revision>1816</cp:revision>
  <cp:lastPrinted>2019-09-26T03:44:01Z</cp:lastPrinted>
  <dcterms:created xsi:type="dcterms:W3CDTF">2015-10-23T14:27:27Z</dcterms:created>
  <dcterms:modified xsi:type="dcterms:W3CDTF">2019-11-14T04:49:06Z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f9331f7-95a2-472a-92bc-d73219eb516b_Enabled">
    <vt:lpwstr>True</vt:lpwstr>
  </property>
  <property fmtid="{D5CDD505-2E9C-101B-9397-08002B2CF9AE}" pid="3" name="MSIP_Label_3f9331f7-95a2-472a-92bc-d73219eb516b_SiteId">
    <vt:lpwstr>0b11c524-9a1c-4e1b-84cb-6336aefc2243</vt:lpwstr>
  </property>
  <property fmtid="{D5CDD505-2E9C-101B-9397-08002B2CF9AE}" pid="4" name="MSIP_Label_3f9331f7-95a2-472a-92bc-d73219eb516b_Owner">
    <vt:lpwstr>CHEN_Wen_Kai@moh.gov.sg</vt:lpwstr>
  </property>
  <property fmtid="{D5CDD505-2E9C-101B-9397-08002B2CF9AE}" pid="5" name="MSIP_Label_3f9331f7-95a2-472a-92bc-d73219eb516b_SetDate">
    <vt:lpwstr>2019-10-25T08:40:26.3057127Z</vt:lpwstr>
  </property>
  <property fmtid="{D5CDD505-2E9C-101B-9397-08002B2CF9AE}" pid="6" name="MSIP_Label_3f9331f7-95a2-472a-92bc-d73219eb516b_Name">
    <vt:lpwstr>CONFIDENTIAL</vt:lpwstr>
  </property>
  <property fmtid="{D5CDD505-2E9C-101B-9397-08002B2CF9AE}" pid="7" name="MSIP_Label_3f9331f7-95a2-472a-92bc-d73219eb516b_Application">
    <vt:lpwstr>Microsoft Azure Information Protection</vt:lpwstr>
  </property>
  <property fmtid="{D5CDD505-2E9C-101B-9397-08002B2CF9AE}" pid="8" name="MSIP_Label_3f9331f7-95a2-472a-92bc-d73219eb516b_ActionId">
    <vt:lpwstr>c44f6003-c383-4f3d-8862-de6750165e47</vt:lpwstr>
  </property>
  <property fmtid="{D5CDD505-2E9C-101B-9397-08002B2CF9AE}" pid="9" name="MSIP_Label_3f9331f7-95a2-472a-92bc-d73219eb516b_Extended_MSFT_Method">
    <vt:lpwstr>Automatic</vt:lpwstr>
  </property>
  <property fmtid="{D5CDD505-2E9C-101B-9397-08002B2CF9AE}" pid="10" name="MSIP_Label_4f288355-fb4c-44cd-b9ca-40cfc2aee5f8_Enabled">
    <vt:lpwstr>True</vt:lpwstr>
  </property>
  <property fmtid="{D5CDD505-2E9C-101B-9397-08002B2CF9AE}" pid="11" name="MSIP_Label_4f288355-fb4c-44cd-b9ca-40cfc2aee5f8_SiteId">
    <vt:lpwstr>0b11c524-9a1c-4e1b-84cb-6336aefc2243</vt:lpwstr>
  </property>
  <property fmtid="{D5CDD505-2E9C-101B-9397-08002B2CF9AE}" pid="12" name="MSIP_Label_4f288355-fb4c-44cd-b9ca-40cfc2aee5f8_Owner">
    <vt:lpwstr>CHEN_Wen_Kai@moh.gov.sg</vt:lpwstr>
  </property>
  <property fmtid="{D5CDD505-2E9C-101B-9397-08002B2CF9AE}" pid="13" name="MSIP_Label_4f288355-fb4c-44cd-b9ca-40cfc2aee5f8_SetDate">
    <vt:lpwstr>2019-10-25T08:40:26.3057127Z</vt:lpwstr>
  </property>
  <property fmtid="{D5CDD505-2E9C-101B-9397-08002B2CF9AE}" pid="14" name="MSIP_Label_4f288355-fb4c-44cd-b9ca-40cfc2aee5f8_Name">
    <vt:lpwstr>NON-SENSITIVE</vt:lpwstr>
  </property>
  <property fmtid="{D5CDD505-2E9C-101B-9397-08002B2CF9AE}" pid="15" name="MSIP_Label_4f288355-fb4c-44cd-b9ca-40cfc2aee5f8_Application">
    <vt:lpwstr>Microsoft Azure Information Protection</vt:lpwstr>
  </property>
  <property fmtid="{D5CDD505-2E9C-101B-9397-08002B2CF9AE}" pid="16" name="MSIP_Label_4f288355-fb4c-44cd-b9ca-40cfc2aee5f8_ActionId">
    <vt:lpwstr>c44f6003-c383-4f3d-8862-de6750165e47</vt:lpwstr>
  </property>
  <property fmtid="{D5CDD505-2E9C-101B-9397-08002B2CF9AE}" pid="17" name="MSIP_Label_4f288355-fb4c-44cd-b9ca-40cfc2aee5f8_Parent">
    <vt:lpwstr>3f9331f7-95a2-472a-92bc-d73219eb516b</vt:lpwstr>
  </property>
  <property fmtid="{D5CDD505-2E9C-101B-9397-08002B2CF9AE}" pid="18" name="MSIP_Label_4f288355-fb4c-44cd-b9ca-40cfc2aee5f8_Extended_MSFT_Method">
    <vt:lpwstr>Automatic</vt:lpwstr>
  </property>
  <property fmtid="{D5CDD505-2E9C-101B-9397-08002B2CF9AE}" pid="19" name="Sensitivity">
    <vt:lpwstr>CONFIDENTIAL NON-SENSITIVE</vt:lpwstr>
  </property>
</Properties>
</file>