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tiff" ContentType="image/tif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5803" r:id="rId2"/>
  </p:sldMasterIdLst>
  <p:notesMasterIdLst>
    <p:notesMasterId r:id="rId32"/>
  </p:notesMasterIdLst>
  <p:handoutMasterIdLst>
    <p:handoutMasterId r:id="rId33"/>
  </p:handoutMasterIdLst>
  <p:sldIdLst>
    <p:sldId id="658" r:id="rId3"/>
    <p:sldId id="306" r:id="rId4"/>
    <p:sldId id="574" r:id="rId5"/>
    <p:sldId id="621" r:id="rId6"/>
    <p:sldId id="683" r:id="rId7"/>
    <p:sldId id="693" r:id="rId8"/>
    <p:sldId id="694" r:id="rId9"/>
    <p:sldId id="695" r:id="rId10"/>
    <p:sldId id="676" r:id="rId11"/>
    <p:sldId id="660" r:id="rId12"/>
    <p:sldId id="662" r:id="rId13"/>
    <p:sldId id="696" r:id="rId14"/>
    <p:sldId id="697" r:id="rId15"/>
    <p:sldId id="698" r:id="rId16"/>
    <p:sldId id="699" r:id="rId17"/>
    <p:sldId id="700" r:id="rId18"/>
    <p:sldId id="677" r:id="rId19"/>
    <p:sldId id="702" r:id="rId20"/>
    <p:sldId id="703" r:id="rId21"/>
    <p:sldId id="705" r:id="rId22"/>
    <p:sldId id="704" r:id="rId23"/>
    <p:sldId id="706" r:id="rId24"/>
    <p:sldId id="708" r:id="rId25"/>
    <p:sldId id="670" r:id="rId26"/>
    <p:sldId id="673" r:id="rId27"/>
    <p:sldId id="674" r:id="rId28"/>
    <p:sldId id="686" r:id="rId29"/>
    <p:sldId id="476" r:id="rId30"/>
    <p:sldId id="688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07"/>
    <p:restoredTop sz="93189" autoAdjust="0"/>
  </p:normalViewPr>
  <p:slideViewPr>
    <p:cSldViewPr>
      <p:cViewPr>
        <p:scale>
          <a:sx n="64" d="100"/>
          <a:sy n="64" d="100"/>
        </p:scale>
        <p:origin x="-2040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A99959-D225-4EC7-A302-055B6FB297C8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7DF2741-7E9E-4A7C-B76C-E0EC72FDB888}">
      <dgm:prSet phldrT="[Text]"/>
      <dgm:spPr>
        <a:solidFill>
          <a:srgbClr val="FF000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b="1" dirty="0" err="1" smtClean="0"/>
            <a:t>Thuốc</a:t>
          </a:r>
          <a:r>
            <a:rPr lang="en-GB" b="1" dirty="0" smtClean="0"/>
            <a:t> </a:t>
          </a:r>
          <a:r>
            <a:rPr lang="en-GB" b="1" dirty="0" err="1" smtClean="0"/>
            <a:t>lá</a:t>
          </a:r>
          <a:r>
            <a:rPr lang="en-GB" b="1" dirty="0" smtClean="0"/>
            <a:t> </a:t>
          </a:r>
          <a:r>
            <a:rPr lang="en-GB" b="1" dirty="0" err="1" smtClean="0"/>
            <a:t>làm</a:t>
          </a:r>
          <a:r>
            <a:rPr lang="en-GB" b="1" dirty="0" smtClean="0"/>
            <a:t> </a:t>
          </a:r>
          <a:r>
            <a:rPr lang="en-GB" b="1" dirty="0" err="1" smtClean="0"/>
            <a:t>nóng</a:t>
          </a:r>
          <a:endParaRPr lang="en-GB" b="1" dirty="0" smtClean="0"/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b="1" dirty="0" smtClean="0"/>
            <a:t> </a:t>
          </a:r>
          <a:r>
            <a:rPr lang="en-GB" b="1" dirty="0" err="1" smtClean="0"/>
            <a:t>có</a:t>
          </a:r>
          <a:r>
            <a:rPr lang="en-GB" b="1" dirty="0" smtClean="0"/>
            <a:t> </a:t>
          </a:r>
          <a:r>
            <a:rPr lang="en-GB" b="1" dirty="0" err="1" smtClean="0"/>
            <a:t>hại</a:t>
          </a:r>
          <a:endParaRPr lang="en-US" b="1" dirty="0"/>
        </a:p>
      </dgm:t>
    </dgm:pt>
    <dgm:pt modelId="{61A5CAF3-1FE3-4397-B4D3-1F0C43B14603}" type="parTrans" cxnId="{38EC63F5-272A-420C-AC42-97F8AC1CD77A}">
      <dgm:prSet/>
      <dgm:spPr/>
      <dgm:t>
        <a:bodyPr/>
        <a:lstStyle/>
        <a:p>
          <a:endParaRPr lang="en-US"/>
        </a:p>
      </dgm:t>
    </dgm:pt>
    <dgm:pt modelId="{C48F6493-BFC4-4A74-9917-2ACEF8356B99}" type="sibTrans" cxnId="{38EC63F5-272A-420C-AC42-97F8AC1CD77A}">
      <dgm:prSet/>
      <dgm:spPr/>
      <dgm:t>
        <a:bodyPr/>
        <a:lstStyle/>
        <a:p>
          <a:endParaRPr lang="en-US"/>
        </a:p>
      </dgm:t>
    </dgm:pt>
    <dgm:pt modelId="{FFD1D1A8-D3CF-48EB-B483-A1AAA7A3B708}">
      <dgm:prSet custT="1"/>
      <dgm:spPr>
        <a:solidFill>
          <a:srgbClr val="2B21EF"/>
        </a:solidFill>
      </dgm:spPr>
      <dgm:t>
        <a:bodyPr/>
        <a:lstStyle/>
        <a:p>
          <a:r>
            <a:rPr lang="en-US" sz="2000" b="1" dirty="0" err="1" smtClean="0"/>
            <a:t>Các</a:t>
          </a:r>
          <a:r>
            <a:rPr lang="en-US" sz="2000" b="1" dirty="0" smtClean="0"/>
            <a:t> </a:t>
          </a:r>
          <a:r>
            <a:rPr lang="en-US" sz="2000" b="1" dirty="0" err="1" smtClean="0"/>
            <a:t>hóa</a:t>
          </a:r>
          <a:r>
            <a:rPr lang="en-US" sz="2000" b="1" dirty="0" smtClean="0"/>
            <a:t> </a:t>
          </a:r>
          <a:r>
            <a:rPr lang="en-US" sz="2000" b="1" dirty="0" err="1" smtClean="0"/>
            <a:t>chất</a:t>
          </a:r>
          <a:r>
            <a:rPr lang="en-US" sz="2000" b="1" dirty="0" smtClean="0"/>
            <a:t> </a:t>
          </a:r>
          <a:r>
            <a:rPr lang="en-US" sz="2000" b="1" dirty="0" err="1" smtClean="0"/>
            <a:t>gây</a:t>
          </a:r>
          <a:r>
            <a:rPr lang="en-US" sz="2000" b="1" dirty="0" smtClean="0"/>
            <a:t> </a:t>
          </a:r>
          <a:r>
            <a:rPr lang="en-US" sz="2000" b="1" dirty="0" err="1" smtClean="0"/>
            <a:t>ung</a:t>
          </a:r>
          <a:r>
            <a:rPr lang="en-US" sz="2000" b="1" dirty="0" smtClean="0"/>
            <a:t> </a:t>
          </a:r>
          <a:r>
            <a:rPr lang="en-US" sz="2000" b="1" dirty="0" err="1" smtClean="0"/>
            <a:t>thư</a:t>
          </a:r>
          <a:r>
            <a:rPr lang="en-US" sz="2000" b="1" dirty="0" smtClean="0"/>
            <a:t> </a:t>
          </a:r>
          <a:r>
            <a:rPr lang="en-US" sz="2000" b="1" dirty="0" err="1" smtClean="0"/>
            <a:t>được</a:t>
          </a:r>
          <a:r>
            <a:rPr lang="en-US" sz="2000" b="1" dirty="0" smtClean="0"/>
            <a:t> </a:t>
          </a:r>
          <a:r>
            <a:rPr lang="en-US" sz="2000" b="1" dirty="0" err="1" smtClean="0"/>
            <a:t>tìm</a:t>
          </a:r>
          <a:r>
            <a:rPr lang="en-US" sz="2000" b="1" dirty="0" smtClean="0"/>
            <a:t> </a:t>
          </a:r>
          <a:r>
            <a:rPr lang="en-US" sz="2000" b="1" dirty="0" err="1" smtClean="0"/>
            <a:t>thấy</a:t>
          </a:r>
          <a:r>
            <a:rPr lang="en-US" sz="2000" b="1" dirty="0" smtClean="0"/>
            <a:t> </a:t>
          </a:r>
          <a:r>
            <a:rPr lang="en-US" sz="2000" b="1" dirty="0" err="1" smtClean="0"/>
            <a:t>trong</a:t>
          </a:r>
          <a:r>
            <a:rPr lang="en-US" sz="2000" b="1" dirty="0" smtClean="0"/>
            <a:t> </a:t>
          </a:r>
          <a:r>
            <a:rPr lang="en-US" sz="2000" b="1" dirty="0" err="1" smtClean="0"/>
            <a:t>khí</a:t>
          </a:r>
          <a:r>
            <a:rPr lang="en-US" sz="2000" b="1" dirty="0" smtClean="0"/>
            <a:t> </a:t>
          </a:r>
          <a:r>
            <a:rPr lang="en-US" sz="2000" b="1" dirty="0" err="1" smtClean="0"/>
            <a:t>thải</a:t>
          </a:r>
          <a:r>
            <a:rPr lang="en-US" sz="2000" b="1" dirty="0" smtClean="0"/>
            <a:t> </a:t>
          </a:r>
          <a:r>
            <a:rPr lang="en-US" sz="2000" b="1" dirty="0" err="1" smtClean="0"/>
            <a:t>của</a:t>
          </a:r>
          <a:r>
            <a:rPr lang="en-US" sz="2000" b="1" dirty="0" smtClean="0"/>
            <a:t> TLLN</a:t>
          </a:r>
          <a:endParaRPr lang="en-US" sz="2000" b="1" dirty="0"/>
        </a:p>
      </dgm:t>
    </dgm:pt>
    <dgm:pt modelId="{29E59C28-6D64-4654-91BB-856851082431}" type="sibTrans" cxnId="{93B1C60F-41D6-4371-BC70-FBDC46ECF18E}">
      <dgm:prSet/>
      <dgm:spPr/>
      <dgm:t>
        <a:bodyPr/>
        <a:lstStyle/>
        <a:p>
          <a:endParaRPr lang="en-US"/>
        </a:p>
      </dgm:t>
    </dgm:pt>
    <dgm:pt modelId="{9EDCCEB2-5CA8-4A65-91D7-38321E5ED1A8}" type="parTrans" cxnId="{93B1C60F-41D6-4371-BC70-FBDC46ECF18E}">
      <dgm:prSet/>
      <dgm:spPr/>
      <dgm:t>
        <a:bodyPr/>
        <a:lstStyle/>
        <a:p>
          <a:endParaRPr lang="en-US"/>
        </a:p>
      </dgm:t>
    </dgm:pt>
    <dgm:pt modelId="{8445B6DC-6241-4B0A-9A6F-ED6738A6710C}">
      <dgm:prSet custT="1"/>
      <dgm:spPr>
        <a:solidFill>
          <a:srgbClr val="7030A0"/>
        </a:solidFill>
      </dgm:spPr>
      <dgm:t>
        <a:bodyPr/>
        <a:lstStyle/>
        <a:p>
          <a:r>
            <a:rPr lang="en-US" sz="2000" b="1" dirty="0" err="1" smtClean="0"/>
            <a:t>Môt</a:t>
          </a:r>
          <a:r>
            <a:rPr lang="en-US" sz="2000" b="1" dirty="0" smtClean="0"/>
            <a:t> </a:t>
          </a:r>
          <a:r>
            <a:rPr lang="en-US" sz="2000" b="1" dirty="0" err="1" smtClean="0"/>
            <a:t>số</a:t>
          </a:r>
          <a:r>
            <a:rPr lang="en-US" sz="2000" b="1" dirty="0" smtClean="0"/>
            <a:t> </a:t>
          </a:r>
          <a:r>
            <a:rPr lang="en-US" sz="2000" b="1" dirty="0" err="1" smtClean="0"/>
            <a:t>thành</a:t>
          </a:r>
          <a:r>
            <a:rPr lang="en-US" sz="2000" b="1" dirty="0" smtClean="0"/>
            <a:t> </a:t>
          </a:r>
          <a:r>
            <a:rPr lang="en-US" sz="2000" b="1" dirty="0" err="1" smtClean="0"/>
            <a:t>phần</a:t>
          </a:r>
          <a:r>
            <a:rPr lang="en-US" sz="2000" b="1" dirty="0" smtClean="0"/>
            <a:t> </a:t>
          </a:r>
          <a:r>
            <a:rPr lang="en-US" sz="2000" b="1" dirty="0" err="1" smtClean="0"/>
            <a:t>độc</a:t>
          </a:r>
          <a:r>
            <a:rPr lang="en-US" sz="2000" b="1" dirty="0" smtClean="0"/>
            <a:t> </a:t>
          </a:r>
          <a:r>
            <a:rPr lang="en-US" sz="2000" b="1" dirty="0" err="1" smtClean="0"/>
            <a:t>tố</a:t>
          </a:r>
          <a:r>
            <a:rPr lang="en-US" sz="2000" b="1" dirty="0" smtClean="0"/>
            <a:t> </a:t>
          </a:r>
          <a:r>
            <a:rPr lang="en-US" sz="2000" b="1" dirty="0" err="1" smtClean="0"/>
            <a:t>được</a:t>
          </a:r>
          <a:r>
            <a:rPr lang="en-US" sz="2000" b="1" dirty="0" smtClean="0"/>
            <a:t> </a:t>
          </a:r>
          <a:r>
            <a:rPr lang="en-US" sz="2000" b="1" dirty="0" err="1" smtClean="0"/>
            <a:t>tìm</a:t>
          </a:r>
          <a:r>
            <a:rPr lang="en-US" sz="2000" b="1" dirty="0" smtClean="0"/>
            <a:t> </a:t>
          </a:r>
          <a:r>
            <a:rPr lang="en-US" sz="2000" b="1" dirty="0" err="1" smtClean="0"/>
            <a:t>thấy</a:t>
          </a:r>
          <a:r>
            <a:rPr lang="en-US" sz="2000" b="1" dirty="0" smtClean="0"/>
            <a:t> </a:t>
          </a:r>
          <a:r>
            <a:rPr lang="en-US" sz="2000" b="1" dirty="0" err="1" smtClean="0"/>
            <a:t>trong</a:t>
          </a:r>
          <a:r>
            <a:rPr lang="en-US" sz="2000" b="1" dirty="0" smtClean="0"/>
            <a:t> TLLN</a:t>
          </a:r>
          <a:endParaRPr lang="en-US" sz="2000" b="1" dirty="0"/>
        </a:p>
      </dgm:t>
    </dgm:pt>
    <dgm:pt modelId="{5D15DFF1-CC58-4D88-8D07-F16EB65C7C6D}" type="parTrans" cxnId="{B3C2F20D-E719-419C-A4B0-C9CD19FDB3EB}">
      <dgm:prSet/>
      <dgm:spPr/>
      <dgm:t>
        <a:bodyPr/>
        <a:lstStyle/>
        <a:p>
          <a:endParaRPr lang="en-US"/>
        </a:p>
      </dgm:t>
    </dgm:pt>
    <dgm:pt modelId="{183C8434-EE80-466D-BD9F-E991D99E6DA8}" type="sibTrans" cxnId="{B3C2F20D-E719-419C-A4B0-C9CD19FDB3EB}">
      <dgm:prSet/>
      <dgm:spPr/>
      <dgm:t>
        <a:bodyPr/>
        <a:lstStyle/>
        <a:p>
          <a:endParaRPr lang="en-US"/>
        </a:p>
      </dgm:t>
    </dgm:pt>
    <dgm:pt modelId="{6F6238E5-8989-4732-B86D-F561C25028C7}">
      <dgm:prSet custT="1"/>
      <dgm:spPr/>
      <dgm:t>
        <a:bodyPr/>
        <a:lstStyle/>
        <a:p>
          <a:r>
            <a:rPr lang="en-US" sz="2000" b="1" dirty="0" err="1" smtClean="0"/>
            <a:t>Phơi</a:t>
          </a:r>
          <a:r>
            <a:rPr lang="en-US" sz="2000" b="1" dirty="0" smtClean="0"/>
            <a:t> </a:t>
          </a:r>
          <a:r>
            <a:rPr lang="en-US" sz="2000" b="1" dirty="0" err="1" smtClean="0"/>
            <a:t>nhiễm</a:t>
          </a:r>
          <a:r>
            <a:rPr lang="en-US" sz="2000" b="1" dirty="0" smtClean="0"/>
            <a:t> </a:t>
          </a:r>
          <a:r>
            <a:rPr lang="en-US" sz="2000" b="1" dirty="0" err="1" smtClean="0"/>
            <a:t>với</a:t>
          </a:r>
          <a:r>
            <a:rPr lang="en-US" sz="2000" b="1" dirty="0" smtClean="0"/>
            <a:t> </a:t>
          </a:r>
          <a:r>
            <a:rPr lang="en-US" sz="2000" b="1" dirty="0" err="1" smtClean="0"/>
            <a:t>các</a:t>
          </a:r>
          <a:r>
            <a:rPr lang="en-US" sz="2000" b="1" dirty="0" smtClean="0"/>
            <a:t> </a:t>
          </a:r>
          <a:r>
            <a:rPr lang="en-US" sz="2000" b="1" dirty="0" err="1" smtClean="0"/>
            <a:t>chất</a:t>
          </a:r>
          <a:r>
            <a:rPr lang="en-US" sz="2000" b="1" dirty="0" smtClean="0"/>
            <a:t> </a:t>
          </a:r>
          <a:r>
            <a:rPr lang="en-US" sz="2000" b="1" dirty="0" err="1" smtClean="0"/>
            <a:t>độc</a:t>
          </a:r>
          <a:r>
            <a:rPr lang="en-US" sz="2000" b="1" dirty="0" smtClean="0"/>
            <a:t> </a:t>
          </a:r>
          <a:r>
            <a:rPr lang="en-US" sz="2000" b="1" dirty="0" err="1" smtClean="0"/>
            <a:t>trong</a:t>
          </a:r>
          <a:r>
            <a:rPr lang="en-US" sz="2000" b="1" dirty="0" smtClean="0"/>
            <a:t> </a:t>
          </a:r>
          <a:r>
            <a:rPr lang="en-US" sz="2000" b="1" dirty="0" err="1" smtClean="0"/>
            <a:t>khí</a:t>
          </a:r>
          <a:r>
            <a:rPr lang="en-US" sz="2000" b="1" dirty="0" smtClean="0"/>
            <a:t> dung</a:t>
          </a:r>
          <a:endParaRPr lang="en-US" sz="2000" b="1" dirty="0"/>
        </a:p>
      </dgm:t>
    </dgm:pt>
    <dgm:pt modelId="{9BDDF974-286A-48BB-9120-3C97006E6A14}" type="sibTrans" cxnId="{97C113E0-A29B-4CDC-96DA-DC1B0832A23C}">
      <dgm:prSet/>
      <dgm:spPr/>
      <dgm:t>
        <a:bodyPr/>
        <a:lstStyle/>
        <a:p>
          <a:endParaRPr lang="en-US"/>
        </a:p>
      </dgm:t>
    </dgm:pt>
    <dgm:pt modelId="{7D97921B-EC82-405E-A9E3-222A74A0D9BB}" type="parTrans" cxnId="{97C113E0-A29B-4CDC-96DA-DC1B0832A23C}">
      <dgm:prSet/>
      <dgm:spPr/>
      <dgm:t>
        <a:bodyPr/>
        <a:lstStyle/>
        <a:p>
          <a:endParaRPr lang="en-US"/>
        </a:p>
      </dgm:t>
    </dgm:pt>
    <dgm:pt modelId="{FACD1E55-D54D-46BD-BF28-50CBFD7DFC50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1800" b="1" dirty="0" err="1" smtClean="0"/>
            <a:t>Có</a:t>
          </a:r>
          <a:r>
            <a:rPr lang="en-US" sz="1800" b="1" dirty="0" smtClean="0"/>
            <a:t> </a:t>
          </a:r>
          <a:r>
            <a:rPr lang="en-US" sz="1800" b="1" dirty="0" err="1" smtClean="0"/>
            <a:t>chưa</a:t>
          </a:r>
          <a:r>
            <a:rPr lang="en-US" sz="1800" b="1" dirty="0" smtClean="0"/>
            <a:t> nicotine </a:t>
          </a:r>
          <a:r>
            <a:rPr lang="en-US" sz="1800" b="1" dirty="0" err="1" smtClean="0"/>
            <a:t>gây</a:t>
          </a:r>
          <a:r>
            <a:rPr lang="en-US" sz="1800" b="1" dirty="0" smtClean="0"/>
            <a:t> </a:t>
          </a:r>
          <a:r>
            <a:rPr lang="en-US" sz="1800" b="1" dirty="0" err="1" smtClean="0"/>
            <a:t>nghiện</a:t>
          </a:r>
          <a:r>
            <a:rPr lang="en-US" sz="1800" b="1" dirty="0" smtClean="0"/>
            <a:t> </a:t>
          </a:r>
          <a:r>
            <a:rPr lang="en-US" sz="1800" b="1" dirty="0" err="1" smtClean="0"/>
            <a:t>có</a:t>
          </a:r>
          <a:r>
            <a:rPr lang="en-US" sz="1800" b="1" dirty="0" smtClean="0"/>
            <a:t> </a:t>
          </a:r>
          <a:r>
            <a:rPr lang="en-US" sz="1800" b="1" dirty="0" err="1" smtClean="0"/>
            <a:t>thể</a:t>
          </a:r>
          <a:r>
            <a:rPr lang="en-US" sz="1800" b="1" dirty="0" smtClean="0"/>
            <a:t> </a:t>
          </a:r>
          <a:r>
            <a:rPr lang="en-US" sz="1800" b="1" dirty="0" err="1" smtClean="0"/>
            <a:t>làm</a:t>
          </a:r>
          <a:r>
            <a:rPr lang="en-US" sz="1800" b="1" dirty="0" smtClean="0"/>
            <a:t> </a:t>
          </a:r>
          <a:r>
            <a:rPr lang="en-US" sz="1800" b="1" dirty="0" err="1" smtClean="0"/>
            <a:t>thế</a:t>
          </a:r>
          <a:r>
            <a:rPr lang="en-US" sz="1800" b="1" dirty="0" smtClean="0"/>
            <a:t> </a:t>
          </a:r>
          <a:r>
            <a:rPr lang="en-US" sz="1800" b="1" dirty="0" err="1" smtClean="0"/>
            <a:t>hệ</a:t>
          </a:r>
          <a:r>
            <a:rPr lang="en-US" sz="1800" b="1" dirty="0" smtClean="0"/>
            <a:t> </a:t>
          </a:r>
          <a:r>
            <a:rPr lang="en-US" sz="1800" b="1" dirty="0" err="1" smtClean="0"/>
            <a:t>sau</a:t>
          </a:r>
          <a:r>
            <a:rPr lang="en-US" sz="1800" b="1" dirty="0" smtClean="0"/>
            <a:t> </a:t>
          </a:r>
          <a:r>
            <a:rPr lang="en-US" sz="1800" b="1" dirty="0" err="1" smtClean="0"/>
            <a:t>nghiện</a:t>
          </a:r>
          <a:endParaRPr lang="en-US" sz="1800" b="1" dirty="0"/>
        </a:p>
      </dgm:t>
    </dgm:pt>
    <dgm:pt modelId="{F9B81F63-39E9-46B9-AF7C-349CF727F023}" type="sibTrans" cxnId="{25C1DB76-71AC-4AE5-A6B5-403D322F5FD5}">
      <dgm:prSet/>
      <dgm:spPr/>
      <dgm:t>
        <a:bodyPr/>
        <a:lstStyle/>
        <a:p>
          <a:endParaRPr lang="en-US"/>
        </a:p>
      </dgm:t>
    </dgm:pt>
    <dgm:pt modelId="{4DFD0C37-5E65-458C-8A5E-BCBF56F21E69}" type="parTrans" cxnId="{25C1DB76-71AC-4AE5-A6B5-403D322F5FD5}">
      <dgm:prSet/>
      <dgm:spPr/>
      <dgm:t>
        <a:bodyPr/>
        <a:lstStyle/>
        <a:p>
          <a:endParaRPr lang="en-US"/>
        </a:p>
      </dgm:t>
    </dgm:pt>
    <dgm:pt modelId="{54878F38-A50C-4D68-82D9-CBF367A9AC90}" type="pres">
      <dgm:prSet presAssocID="{5FA99959-D225-4EC7-A302-055B6FB297C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1A4F511-928C-4BFD-993E-83CEF9BCFB47}" type="pres">
      <dgm:prSet presAssocID="{07DF2741-7E9E-4A7C-B76C-E0EC72FDB888}" presName="centerShape" presStyleLbl="node0" presStyleIdx="0" presStyleCnt="1" custLinFactNeighborX="2184"/>
      <dgm:spPr/>
      <dgm:t>
        <a:bodyPr/>
        <a:lstStyle/>
        <a:p>
          <a:endParaRPr lang="en-US"/>
        </a:p>
      </dgm:t>
    </dgm:pt>
    <dgm:pt modelId="{41C481A1-9F02-4EDA-BF48-ACBCE27C7334}" type="pres">
      <dgm:prSet presAssocID="{6F6238E5-8989-4732-B86D-F561C25028C7}" presName="node" presStyleLbl="node1" presStyleIdx="0" presStyleCnt="4" custScaleX="179777" custScaleY="129520" custRadScaleRad="120370" custRadScaleInc="24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2E038C-6124-41DA-A1F7-8B8EF4CDF0B0}" type="pres">
      <dgm:prSet presAssocID="{6F6238E5-8989-4732-B86D-F561C25028C7}" presName="dummy" presStyleCnt="0"/>
      <dgm:spPr/>
    </dgm:pt>
    <dgm:pt modelId="{9592685C-29AF-4883-8196-35335447CEA0}" type="pres">
      <dgm:prSet presAssocID="{9BDDF974-286A-48BB-9120-3C97006E6A14}" presName="sibTrans" presStyleLbl="sibTrans2D1" presStyleIdx="0" presStyleCnt="4"/>
      <dgm:spPr/>
      <dgm:t>
        <a:bodyPr/>
        <a:lstStyle/>
        <a:p>
          <a:endParaRPr lang="en-US"/>
        </a:p>
      </dgm:t>
    </dgm:pt>
    <dgm:pt modelId="{C059FFF3-1236-4527-8D18-87C3FEA79C0F}" type="pres">
      <dgm:prSet presAssocID="{8445B6DC-6241-4B0A-9A6F-ED6738A6710C}" presName="node" presStyleLbl="node1" presStyleIdx="1" presStyleCnt="4" custScaleX="173862" custScaleY="165203" custRadScaleRad="112209" custRadScaleInc="-327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2499B6-C80D-4A48-ADF7-639A87CCA3AD}" type="pres">
      <dgm:prSet presAssocID="{8445B6DC-6241-4B0A-9A6F-ED6738A6710C}" presName="dummy" presStyleCnt="0"/>
      <dgm:spPr/>
    </dgm:pt>
    <dgm:pt modelId="{7482A5DF-1B83-41D1-B9E1-FAB107C55D95}" type="pres">
      <dgm:prSet presAssocID="{183C8434-EE80-466D-BD9F-E991D99E6DA8}" presName="sibTrans" presStyleLbl="sibTrans2D1" presStyleIdx="1" presStyleCnt="4" custScaleX="105262" custScaleY="108173"/>
      <dgm:spPr/>
      <dgm:t>
        <a:bodyPr/>
        <a:lstStyle/>
        <a:p>
          <a:endParaRPr lang="en-US"/>
        </a:p>
      </dgm:t>
    </dgm:pt>
    <dgm:pt modelId="{F7E85A15-68FD-4B9F-8E6E-3E15A0C821E5}" type="pres">
      <dgm:prSet presAssocID="{FACD1E55-D54D-46BD-BF28-50CBFD7DFC50}" presName="node" presStyleLbl="node1" presStyleIdx="2" presStyleCnt="4" custScaleX="160089" custScaleY="148225" custRadScaleRad="101422" custRadScaleInc="6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364265-58B5-4907-968E-CA14B5E8A768}" type="pres">
      <dgm:prSet presAssocID="{FACD1E55-D54D-46BD-BF28-50CBFD7DFC50}" presName="dummy" presStyleCnt="0"/>
      <dgm:spPr/>
    </dgm:pt>
    <dgm:pt modelId="{FB270D2B-10ED-43F8-8E59-EB0107927945}" type="pres">
      <dgm:prSet presAssocID="{F9B81F63-39E9-46B9-AF7C-349CF727F023}" presName="sibTrans" presStyleLbl="sibTrans2D1" presStyleIdx="2" presStyleCnt="4" custScaleX="117234" custScaleY="116674"/>
      <dgm:spPr/>
      <dgm:t>
        <a:bodyPr/>
        <a:lstStyle/>
        <a:p>
          <a:endParaRPr lang="en-US"/>
        </a:p>
      </dgm:t>
    </dgm:pt>
    <dgm:pt modelId="{EFD6DCDE-34A0-435D-8312-3E44A0585FCF}" type="pres">
      <dgm:prSet presAssocID="{FFD1D1A8-D3CF-48EB-B483-A1AAA7A3B708}" presName="node" presStyleLbl="node1" presStyleIdx="3" presStyleCnt="4" custScaleX="194136" custScaleY="138629" custRadScaleRad="108189" custRadScaleInc="-12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1657CC-94D9-4D16-8C7D-3A47A59DF12F}" type="pres">
      <dgm:prSet presAssocID="{FFD1D1A8-D3CF-48EB-B483-A1AAA7A3B708}" presName="dummy" presStyleCnt="0"/>
      <dgm:spPr/>
    </dgm:pt>
    <dgm:pt modelId="{94A6A0E5-C5CD-4857-B1BD-B75C351AA258}" type="pres">
      <dgm:prSet presAssocID="{29E59C28-6D64-4654-91BB-856851082431}" presName="sibTrans" presStyleLbl="sibTrans2D1" presStyleIdx="3" presStyleCnt="4" custScaleX="127230" custScaleY="102013"/>
      <dgm:spPr/>
      <dgm:t>
        <a:bodyPr/>
        <a:lstStyle/>
        <a:p>
          <a:endParaRPr lang="en-US"/>
        </a:p>
      </dgm:t>
    </dgm:pt>
  </dgm:ptLst>
  <dgm:cxnLst>
    <dgm:cxn modelId="{41DFFB67-CEC2-8F48-A2C6-8215C2EFCCE0}" type="presOf" srcId="{FACD1E55-D54D-46BD-BF28-50CBFD7DFC50}" destId="{F7E85A15-68FD-4B9F-8E6E-3E15A0C821E5}" srcOrd="0" destOrd="0" presId="urn:microsoft.com/office/officeart/2005/8/layout/radial6"/>
    <dgm:cxn modelId="{716F83AF-F427-9547-B3D8-ADD03BB01CFA}" type="presOf" srcId="{29E59C28-6D64-4654-91BB-856851082431}" destId="{94A6A0E5-C5CD-4857-B1BD-B75C351AA258}" srcOrd="0" destOrd="0" presId="urn:microsoft.com/office/officeart/2005/8/layout/radial6"/>
    <dgm:cxn modelId="{614F3CF8-1E76-904C-8872-473FDB898A5E}" type="presOf" srcId="{07DF2741-7E9E-4A7C-B76C-E0EC72FDB888}" destId="{31A4F511-928C-4BFD-993E-83CEF9BCFB47}" srcOrd="0" destOrd="0" presId="urn:microsoft.com/office/officeart/2005/8/layout/radial6"/>
    <dgm:cxn modelId="{5C7C8754-08C7-3B45-8B86-1B1E3E003262}" type="presOf" srcId="{FFD1D1A8-D3CF-48EB-B483-A1AAA7A3B708}" destId="{EFD6DCDE-34A0-435D-8312-3E44A0585FCF}" srcOrd="0" destOrd="0" presId="urn:microsoft.com/office/officeart/2005/8/layout/radial6"/>
    <dgm:cxn modelId="{B3C2F20D-E719-419C-A4B0-C9CD19FDB3EB}" srcId="{07DF2741-7E9E-4A7C-B76C-E0EC72FDB888}" destId="{8445B6DC-6241-4B0A-9A6F-ED6738A6710C}" srcOrd="1" destOrd="0" parTransId="{5D15DFF1-CC58-4D88-8D07-F16EB65C7C6D}" sibTransId="{183C8434-EE80-466D-BD9F-E991D99E6DA8}"/>
    <dgm:cxn modelId="{21C43B7F-B873-D54B-BF12-F0A1008576AB}" type="presOf" srcId="{8445B6DC-6241-4B0A-9A6F-ED6738A6710C}" destId="{C059FFF3-1236-4527-8D18-87C3FEA79C0F}" srcOrd="0" destOrd="0" presId="urn:microsoft.com/office/officeart/2005/8/layout/radial6"/>
    <dgm:cxn modelId="{5FB73B19-59FB-5E43-AFC3-EC74FCCD67C4}" type="presOf" srcId="{183C8434-EE80-466D-BD9F-E991D99E6DA8}" destId="{7482A5DF-1B83-41D1-B9E1-FAB107C55D95}" srcOrd="0" destOrd="0" presId="urn:microsoft.com/office/officeart/2005/8/layout/radial6"/>
    <dgm:cxn modelId="{B8912927-90E4-1140-BD09-956BCB43BFFD}" type="presOf" srcId="{5FA99959-D225-4EC7-A302-055B6FB297C8}" destId="{54878F38-A50C-4D68-82D9-CBF367A9AC90}" srcOrd="0" destOrd="0" presId="urn:microsoft.com/office/officeart/2005/8/layout/radial6"/>
    <dgm:cxn modelId="{25C1DB76-71AC-4AE5-A6B5-403D322F5FD5}" srcId="{07DF2741-7E9E-4A7C-B76C-E0EC72FDB888}" destId="{FACD1E55-D54D-46BD-BF28-50CBFD7DFC50}" srcOrd="2" destOrd="0" parTransId="{4DFD0C37-5E65-458C-8A5E-BCBF56F21E69}" sibTransId="{F9B81F63-39E9-46B9-AF7C-349CF727F023}"/>
    <dgm:cxn modelId="{38EC63F5-272A-420C-AC42-97F8AC1CD77A}" srcId="{5FA99959-D225-4EC7-A302-055B6FB297C8}" destId="{07DF2741-7E9E-4A7C-B76C-E0EC72FDB888}" srcOrd="0" destOrd="0" parTransId="{61A5CAF3-1FE3-4397-B4D3-1F0C43B14603}" sibTransId="{C48F6493-BFC4-4A74-9917-2ACEF8356B99}"/>
    <dgm:cxn modelId="{5356055B-31BA-0A49-9FC6-5B8BFD626A45}" type="presOf" srcId="{F9B81F63-39E9-46B9-AF7C-349CF727F023}" destId="{FB270D2B-10ED-43F8-8E59-EB0107927945}" srcOrd="0" destOrd="0" presId="urn:microsoft.com/office/officeart/2005/8/layout/radial6"/>
    <dgm:cxn modelId="{AD37091F-45FA-F148-917D-593A67BBE235}" type="presOf" srcId="{6F6238E5-8989-4732-B86D-F561C25028C7}" destId="{41C481A1-9F02-4EDA-BF48-ACBCE27C7334}" srcOrd="0" destOrd="0" presId="urn:microsoft.com/office/officeart/2005/8/layout/radial6"/>
    <dgm:cxn modelId="{93B1C60F-41D6-4371-BC70-FBDC46ECF18E}" srcId="{07DF2741-7E9E-4A7C-B76C-E0EC72FDB888}" destId="{FFD1D1A8-D3CF-48EB-B483-A1AAA7A3B708}" srcOrd="3" destOrd="0" parTransId="{9EDCCEB2-5CA8-4A65-91D7-38321E5ED1A8}" sibTransId="{29E59C28-6D64-4654-91BB-856851082431}"/>
    <dgm:cxn modelId="{97C113E0-A29B-4CDC-96DA-DC1B0832A23C}" srcId="{07DF2741-7E9E-4A7C-B76C-E0EC72FDB888}" destId="{6F6238E5-8989-4732-B86D-F561C25028C7}" srcOrd="0" destOrd="0" parTransId="{7D97921B-EC82-405E-A9E3-222A74A0D9BB}" sibTransId="{9BDDF974-286A-48BB-9120-3C97006E6A14}"/>
    <dgm:cxn modelId="{5022D5C3-6597-5C4C-AA55-5BC8F69C11D3}" type="presOf" srcId="{9BDDF974-286A-48BB-9120-3C97006E6A14}" destId="{9592685C-29AF-4883-8196-35335447CEA0}" srcOrd="0" destOrd="0" presId="urn:microsoft.com/office/officeart/2005/8/layout/radial6"/>
    <dgm:cxn modelId="{F11E77CF-EAD1-2844-87EF-34C710C3909E}" type="presParOf" srcId="{54878F38-A50C-4D68-82D9-CBF367A9AC90}" destId="{31A4F511-928C-4BFD-993E-83CEF9BCFB47}" srcOrd="0" destOrd="0" presId="urn:microsoft.com/office/officeart/2005/8/layout/radial6"/>
    <dgm:cxn modelId="{DFA4FF2B-F15D-594C-97FF-746BE9F6BC9A}" type="presParOf" srcId="{54878F38-A50C-4D68-82D9-CBF367A9AC90}" destId="{41C481A1-9F02-4EDA-BF48-ACBCE27C7334}" srcOrd="1" destOrd="0" presId="urn:microsoft.com/office/officeart/2005/8/layout/radial6"/>
    <dgm:cxn modelId="{AB355315-68E4-5343-80D1-239062BB5F55}" type="presParOf" srcId="{54878F38-A50C-4D68-82D9-CBF367A9AC90}" destId="{B52E038C-6124-41DA-A1F7-8B8EF4CDF0B0}" srcOrd="2" destOrd="0" presId="urn:microsoft.com/office/officeart/2005/8/layout/radial6"/>
    <dgm:cxn modelId="{BC66192E-08D3-8C47-976A-D05582074929}" type="presParOf" srcId="{54878F38-A50C-4D68-82D9-CBF367A9AC90}" destId="{9592685C-29AF-4883-8196-35335447CEA0}" srcOrd="3" destOrd="0" presId="urn:microsoft.com/office/officeart/2005/8/layout/radial6"/>
    <dgm:cxn modelId="{67E57003-D474-5647-8B33-A1872006FE4E}" type="presParOf" srcId="{54878F38-A50C-4D68-82D9-CBF367A9AC90}" destId="{C059FFF3-1236-4527-8D18-87C3FEA79C0F}" srcOrd="4" destOrd="0" presId="urn:microsoft.com/office/officeart/2005/8/layout/radial6"/>
    <dgm:cxn modelId="{18DF3619-5236-804A-8DDB-2941D19AA63D}" type="presParOf" srcId="{54878F38-A50C-4D68-82D9-CBF367A9AC90}" destId="{EA2499B6-C80D-4A48-ADF7-639A87CCA3AD}" srcOrd="5" destOrd="0" presId="urn:microsoft.com/office/officeart/2005/8/layout/radial6"/>
    <dgm:cxn modelId="{C8FD7308-45AB-C740-BFCF-77FC6DDFD5D2}" type="presParOf" srcId="{54878F38-A50C-4D68-82D9-CBF367A9AC90}" destId="{7482A5DF-1B83-41D1-B9E1-FAB107C55D95}" srcOrd="6" destOrd="0" presId="urn:microsoft.com/office/officeart/2005/8/layout/radial6"/>
    <dgm:cxn modelId="{C0A294FF-9AA7-3243-8685-C13B4C601310}" type="presParOf" srcId="{54878F38-A50C-4D68-82D9-CBF367A9AC90}" destId="{F7E85A15-68FD-4B9F-8E6E-3E15A0C821E5}" srcOrd="7" destOrd="0" presId="urn:microsoft.com/office/officeart/2005/8/layout/radial6"/>
    <dgm:cxn modelId="{2DFD6657-5E6F-1847-929C-7E5A69F1CC3F}" type="presParOf" srcId="{54878F38-A50C-4D68-82D9-CBF367A9AC90}" destId="{2F364265-58B5-4907-968E-CA14B5E8A768}" srcOrd="8" destOrd="0" presId="urn:microsoft.com/office/officeart/2005/8/layout/radial6"/>
    <dgm:cxn modelId="{7CF5A529-2062-C24E-93F0-BB59CFEF4AF4}" type="presParOf" srcId="{54878F38-A50C-4D68-82D9-CBF367A9AC90}" destId="{FB270D2B-10ED-43F8-8E59-EB0107927945}" srcOrd="9" destOrd="0" presId="urn:microsoft.com/office/officeart/2005/8/layout/radial6"/>
    <dgm:cxn modelId="{C3876440-FC4D-494A-8E34-F186C52337E5}" type="presParOf" srcId="{54878F38-A50C-4D68-82D9-CBF367A9AC90}" destId="{EFD6DCDE-34A0-435D-8312-3E44A0585FCF}" srcOrd="10" destOrd="0" presId="urn:microsoft.com/office/officeart/2005/8/layout/radial6"/>
    <dgm:cxn modelId="{8EF08A52-CCF7-B343-B33E-DEDF91B8DDBE}" type="presParOf" srcId="{54878F38-A50C-4D68-82D9-CBF367A9AC90}" destId="{C91657CC-94D9-4D16-8C7D-3A47A59DF12F}" srcOrd="11" destOrd="0" presId="urn:microsoft.com/office/officeart/2005/8/layout/radial6"/>
    <dgm:cxn modelId="{39658FEC-8437-C14F-B3B8-1D26325FA5FC}" type="presParOf" srcId="{54878F38-A50C-4D68-82D9-CBF367A9AC90}" destId="{94A6A0E5-C5CD-4857-B1BD-B75C351AA258}" srcOrd="12" destOrd="0" presId="urn:microsoft.com/office/officeart/2005/8/layout/radial6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A6A0E5-C5CD-4857-B1BD-B75C351AA258}">
      <dsp:nvSpPr>
        <dsp:cNvPr id="0" name=""/>
        <dsp:cNvSpPr/>
      </dsp:nvSpPr>
      <dsp:spPr>
        <a:xfrm>
          <a:off x="688180" y="513817"/>
          <a:ext cx="5300057" cy="4249585"/>
        </a:xfrm>
        <a:prstGeom prst="blockArc">
          <a:avLst>
            <a:gd name="adj1" fmla="val 10765717"/>
            <a:gd name="adj2" fmla="val 16472775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270D2B-10ED-43F8-8E59-EB0107927945}">
      <dsp:nvSpPr>
        <dsp:cNvPr id="0" name=""/>
        <dsp:cNvSpPr/>
      </dsp:nvSpPr>
      <dsp:spPr>
        <a:xfrm>
          <a:off x="896443" y="215731"/>
          <a:ext cx="4883651" cy="4860323"/>
        </a:xfrm>
        <a:prstGeom prst="blockArc">
          <a:avLst>
            <a:gd name="adj1" fmla="val 5298839"/>
            <a:gd name="adj2" fmla="val 10778022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82A5DF-1B83-41D1-B9E1-FAB107C55D95}">
      <dsp:nvSpPr>
        <dsp:cNvPr id="0" name=""/>
        <dsp:cNvSpPr/>
      </dsp:nvSpPr>
      <dsp:spPr>
        <a:xfrm>
          <a:off x="1444771" y="406014"/>
          <a:ext cx="4384930" cy="4506194"/>
        </a:xfrm>
        <a:prstGeom prst="blockArc">
          <a:avLst>
            <a:gd name="adj1" fmla="val 20913060"/>
            <a:gd name="adj2" fmla="val 5804962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92685C-29AF-4883-8196-35335447CEA0}">
      <dsp:nvSpPr>
        <dsp:cNvPr id="0" name=""/>
        <dsp:cNvSpPr/>
      </dsp:nvSpPr>
      <dsp:spPr>
        <a:xfrm>
          <a:off x="1550710" y="557722"/>
          <a:ext cx="4165729" cy="4165729"/>
        </a:xfrm>
        <a:prstGeom prst="blockArc">
          <a:avLst>
            <a:gd name="adj1" fmla="val 15973240"/>
            <a:gd name="adj2" fmla="val 20944966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A4F511-928C-4BFD-993E-83CEF9BCFB47}">
      <dsp:nvSpPr>
        <dsp:cNvPr id="0" name=""/>
        <dsp:cNvSpPr/>
      </dsp:nvSpPr>
      <dsp:spPr>
        <a:xfrm>
          <a:off x="2596983" y="1685596"/>
          <a:ext cx="1918831" cy="1918831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GB" sz="4000" b="1" kern="1200" dirty="0" smtClean="0"/>
            <a:t>TLLN </a:t>
          </a:r>
          <a:r>
            <a:rPr lang="en-GB" sz="4000" b="1" kern="1200" dirty="0" err="1" smtClean="0"/>
            <a:t>có</a:t>
          </a:r>
          <a:r>
            <a:rPr lang="en-GB" sz="4000" b="1" kern="1200" dirty="0" smtClean="0"/>
            <a:t> </a:t>
          </a:r>
          <a:r>
            <a:rPr lang="en-GB" sz="4000" b="1" kern="1200" dirty="0" err="1" smtClean="0"/>
            <a:t>hại</a:t>
          </a:r>
          <a:endParaRPr lang="en-US" sz="4000" b="1" kern="1200" dirty="0"/>
        </a:p>
      </dsp:txBody>
      <dsp:txXfrm>
        <a:off x="2596983" y="1685596"/>
        <a:ext cx="1918831" cy="1918831"/>
      </dsp:txXfrm>
    </dsp:sp>
    <dsp:sp modelId="{41C481A1-9F02-4EDA-BF48-ACBCE27C7334}">
      <dsp:nvSpPr>
        <dsp:cNvPr id="0" name=""/>
        <dsp:cNvSpPr/>
      </dsp:nvSpPr>
      <dsp:spPr>
        <a:xfrm>
          <a:off x="2292106" y="-259343"/>
          <a:ext cx="2414732" cy="17396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Phơi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nhiễm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với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các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chất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độc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trong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khí</a:t>
          </a:r>
          <a:r>
            <a:rPr lang="en-US" sz="2000" b="1" kern="1200" dirty="0" smtClean="0"/>
            <a:t> dung</a:t>
          </a:r>
          <a:endParaRPr lang="en-US" sz="2000" b="1" kern="1200" dirty="0"/>
        </a:p>
      </dsp:txBody>
      <dsp:txXfrm>
        <a:off x="2292106" y="-259343"/>
        <a:ext cx="2414732" cy="1739689"/>
      </dsp:txXfrm>
    </dsp:sp>
    <dsp:sp modelId="{C059FFF3-1236-4527-8D18-87C3FEA79C0F}">
      <dsp:nvSpPr>
        <dsp:cNvPr id="0" name=""/>
        <dsp:cNvSpPr/>
      </dsp:nvSpPr>
      <dsp:spPr>
        <a:xfrm>
          <a:off x="4463622" y="1145781"/>
          <a:ext cx="2335283" cy="2218977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Môt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số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thành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phần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độc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tố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được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tìm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thấy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trong</a:t>
          </a:r>
          <a:r>
            <a:rPr lang="en-US" sz="2000" b="1" kern="1200" dirty="0" smtClean="0"/>
            <a:t> TLLN</a:t>
          </a:r>
          <a:endParaRPr lang="en-US" sz="2000" b="1" kern="1200" dirty="0"/>
        </a:p>
      </dsp:txBody>
      <dsp:txXfrm>
        <a:off x="4463622" y="1145781"/>
        <a:ext cx="2335283" cy="2218977"/>
      </dsp:txXfrm>
    </dsp:sp>
    <dsp:sp modelId="{F7E85A15-68FD-4B9F-8E6E-3E15A0C821E5}">
      <dsp:nvSpPr>
        <dsp:cNvPr id="0" name=""/>
        <dsp:cNvSpPr/>
      </dsp:nvSpPr>
      <dsp:spPr>
        <a:xfrm>
          <a:off x="2322985" y="3684056"/>
          <a:ext cx="2150287" cy="1990931"/>
        </a:xfrm>
        <a:prstGeom prst="ellipse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/>
            <a:t>Có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chưa</a:t>
          </a:r>
          <a:r>
            <a:rPr lang="en-US" sz="1800" b="1" kern="1200" dirty="0" smtClean="0"/>
            <a:t> nicotine </a:t>
          </a:r>
          <a:r>
            <a:rPr lang="en-US" sz="1800" b="1" kern="1200" dirty="0" err="1" smtClean="0"/>
            <a:t>gây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nghiện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có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thể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làm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thế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hệ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sau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nghiện</a:t>
          </a:r>
          <a:endParaRPr lang="en-US" sz="1800" b="1" kern="1200" dirty="0"/>
        </a:p>
      </dsp:txBody>
      <dsp:txXfrm>
        <a:off x="2322985" y="3684056"/>
        <a:ext cx="2150287" cy="1990931"/>
      </dsp:txXfrm>
    </dsp:sp>
    <dsp:sp modelId="{EFD6DCDE-34A0-435D-8312-3E44A0585FCF}">
      <dsp:nvSpPr>
        <dsp:cNvPr id="0" name=""/>
        <dsp:cNvSpPr/>
      </dsp:nvSpPr>
      <dsp:spPr>
        <a:xfrm>
          <a:off x="0" y="1727879"/>
          <a:ext cx="2607600" cy="1862040"/>
        </a:xfrm>
        <a:prstGeom prst="ellipse">
          <a:avLst/>
        </a:prstGeom>
        <a:solidFill>
          <a:srgbClr val="2B21E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Các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hóa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chất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gây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ung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thư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được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tìm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thấy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trong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khí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thải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của</a:t>
          </a:r>
          <a:r>
            <a:rPr lang="en-US" sz="2000" b="1" kern="1200" dirty="0" smtClean="0"/>
            <a:t> TLLN</a:t>
          </a:r>
          <a:endParaRPr lang="en-US" sz="2000" b="1" kern="1200" dirty="0"/>
        </a:p>
      </dsp:txBody>
      <dsp:txXfrm>
        <a:off x="0" y="1727879"/>
        <a:ext cx="2607600" cy="1862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F5C0D8AE-AC75-C649-9858-4FFAE13454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panose="020B060403050404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C42713C-EAA3-E943-8F82-853855107E3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anose="020B060403050404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A0B5C38A-553C-DB4D-9C9B-DE007FB0343C}" type="datetimeFigureOut">
              <a:rPr lang="en-US"/>
              <a:pPr>
                <a:defRPr/>
              </a:pPr>
              <a:t>11/14/2019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C3DD685-58F5-8842-8FCC-8C84C23BE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panose="020B060403050404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CA545A6-4038-504A-BF89-DEBD341647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anose="020B060403050404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E637D71E-B16A-5E4A-80C2-93A9C2BD0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565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6CACE5EA-6B7A-5741-A871-07D8F47202C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66A0260-2BD8-0D48-B015-4A0D09A7D8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78368E49-0BAA-B449-9644-E7E586090427}" type="datetimeFigureOut">
              <a:rPr lang="en-US"/>
              <a:pPr>
                <a:defRPr/>
              </a:pPr>
              <a:t>11/14/2019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="" xmlns:a16="http://schemas.microsoft.com/office/drawing/2014/main" id="{177B5AA2-5766-B04A-911C-28F58685FF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="" xmlns:a16="http://schemas.microsoft.com/office/drawing/2014/main" id="{840EA451-594A-3B4D-A9D7-E9BEE198E2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744DAE6-598C-824D-926A-548E3FA5D1A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B41FB17-EBCC-1449-A645-88A2C6D0C4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A20A1EAF-153E-AE40-AF8E-DAB731A6BD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45829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="" xmlns:a16="http://schemas.microsoft.com/office/drawing/2014/main" id="{1B8A48E0-C14C-924F-90BC-82D993D728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>
            <a:extLst>
              <a:ext uri="{FF2B5EF4-FFF2-40B4-BE49-F238E27FC236}">
                <a16:creationId xmlns="" xmlns:a16="http://schemas.microsoft.com/office/drawing/2014/main" id="{2215CF11-256C-7147-8CD0-F0EEB42D7D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31747" name="Slide Number Placeholder 3">
            <a:extLst>
              <a:ext uri="{FF2B5EF4-FFF2-40B4-BE49-F238E27FC236}">
                <a16:creationId xmlns="" xmlns:a16="http://schemas.microsoft.com/office/drawing/2014/main" id="{99531486-2785-7942-AD96-77F740DC2F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0" hangingPunct="0"/>
            <a:fld id="{CE31E825-92C5-CF4E-B54D-930416D4F3F5}" type="slidenum">
              <a:rPr lang="th-TH" altLang="en-US" smtClean="0">
                <a:solidFill>
                  <a:srgbClr val="000000"/>
                </a:solidFill>
                <a:latin typeface="Calibri" panose="020F0502020204030204" pitchFamily="34" charset="0"/>
                <a:ea typeface="Cordia New" panose="020B0304020202020204" pitchFamily="34" charset="-34"/>
              </a:rPr>
              <a:pPr eaLnBrk="0" hangingPunct="0"/>
              <a:t>1</a:t>
            </a:fld>
            <a:endParaRPr lang="th-TH" altLang="en-US">
              <a:solidFill>
                <a:srgbClr val="000000"/>
              </a:solidFill>
              <a:latin typeface="Calibri" panose="020F0502020204030204" pitchFamily="34" charset="0"/>
              <a:ea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4819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sz="1200" b="0" kern="1200" baseline="0" dirty="0" smtClean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0A1EAF-153E-AE40-AF8E-DAB731A6BDE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477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0A1EAF-153E-AE40-AF8E-DAB731A6BDE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4226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DFC79-30DA-484F-85C8-36E3971802A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15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3DAE0A-7CC7-B347-98E3-848B91E9AB5D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17821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0A1EAF-153E-AE40-AF8E-DAB731A6BDE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1599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0A1EAF-153E-AE40-AF8E-DAB731A6BDE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12372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420813" y="498475"/>
            <a:ext cx="3621087" cy="27146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C3352-D4C0-EA41-BEB9-B5D18B7B3B6E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E67DDDD-9479-4B0B-BB5D-9D3EBC449CE9}" type="datetime1">
              <a:rPr lang="en-US" smtClean="0"/>
              <a:pPr/>
              <a:t>11/14/2019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92370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420813" y="498475"/>
            <a:ext cx="3621087" cy="27146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C3352-D4C0-EA41-BEB9-B5D18B7B3B6E}" type="slidenum">
              <a:rPr kumimoji="1" lang="ja-JP" altLang="en-US" smtClean="0"/>
              <a:pPr/>
              <a:t>16</a:t>
            </a:fld>
            <a:endParaRPr kumimoji="1"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F3EDB65-F4F0-44CF-9D10-834A8F7E88A1}" type="datetime1">
              <a:rPr lang="en-US" smtClean="0"/>
              <a:pPr/>
              <a:t>11/14/2019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22695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0A1EAF-153E-AE40-AF8E-DAB731A6BDE3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82994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0A1EAF-153E-AE40-AF8E-DAB731A6BDE3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70252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0A1EAF-153E-AE40-AF8E-DAB731A6BDE3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3897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SEATCA-logo-colored-SEATCAstart copy">
            <a:extLst>
              <a:ext uri="{FF2B5EF4-FFF2-40B4-BE49-F238E27FC236}">
                <a16:creationId xmlns="" xmlns:a16="http://schemas.microsoft.com/office/drawing/2014/main" id="{CE0F32BE-B3BB-B44D-8D28-522C8B7BCF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8600"/>
            <a:ext cx="106680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9">
            <a:extLst>
              <a:ext uri="{FF2B5EF4-FFF2-40B4-BE49-F238E27FC236}">
                <a16:creationId xmlns="" xmlns:a16="http://schemas.microsoft.com/office/drawing/2014/main" id="{8C7BEB51-DE23-D74A-9EBA-18EEAB62A75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133600" y="533400"/>
            <a:ext cx="5707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Southeast Asia Tobacco Control Alliance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76400"/>
            <a:ext cx="78486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10000"/>
            <a:ext cx="7848600" cy="1752600"/>
          </a:xfrm>
        </p:spPr>
        <p:txBody>
          <a:bodyPr/>
          <a:lstStyle>
            <a:lvl1pPr marL="0" indent="0" algn="ctr">
              <a:buFont typeface="Times" charset="0"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="" xmlns:a16="http://schemas.microsoft.com/office/drawing/2014/main" id="{74FD3026-0D5D-1448-BE6D-CD15F5F2BE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="" xmlns:a16="http://schemas.microsoft.com/office/drawing/2014/main" id="{14BF96B1-A333-9E4A-89D5-C4D364881A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ahoma" charset="0"/>
              </a:defRPr>
            </a:lvl1pPr>
          </a:lstStyle>
          <a:p>
            <a:pPr>
              <a:defRPr/>
            </a:pPr>
            <a:r>
              <a:rPr lang="en-US" altLang="x-none"/>
              <a:t>seatca.org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="" xmlns:a16="http://schemas.microsoft.com/office/drawing/2014/main" id="{8E544741-ED76-864F-9400-C8EB74217D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D85CE-BDB3-C040-A384-4E3CF441C3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4502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0010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001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E0B94301-14B6-B14F-BD71-EBF474DBFB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28FE3AD1-4066-0C44-8E62-C38436E9E0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ahoma" charset="0"/>
              </a:defRPr>
            </a:lvl1pPr>
          </a:lstStyle>
          <a:p>
            <a:pPr>
              <a:defRPr/>
            </a:pPr>
            <a:r>
              <a:rPr lang="en-US" altLang="x-none"/>
              <a:t>seatca.org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D332E823-1221-164A-81C7-339C4D87F4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7AD97-149A-BB4D-9617-876074DD80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3482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46FC2D03-5257-A948-A2E3-C055499611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287ECDDA-F79B-C646-A01E-1B5E301C90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ahoma" charset="0"/>
              </a:defRPr>
            </a:lvl1pPr>
          </a:lstStyle>
          <a:p>
            <a:pPr>
              <a:defRPr/>
            </a:pPr>
            <a:r>
              <a:rPr lang="en-US" altLang="x-none"/>
              <a:t>seatca.org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A3033492-5F48-404D-98DB-CB84F2E953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9F3D0-AD0B-1B49-8160-61A9703FEF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4231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52600"/>
            <a:ext cx="39243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752600"/>
            <a:ext cx="39243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A486DE9-9E3E-574B-94D1-22CDBD6100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BD2B847-E86F-1347-87DC-2089D3D41A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ahoma" charset="0"/>
              </a:defRPr>
            </a:lvl1pPr>
          </a:lstStyle>
          <a:p>
            <a:pPr>
              <a:defRPr/>
            </a:pPr>
            <a:r>
              <a:rPr lang="en-US" altLang="x-none"/>
              <a:t>seatca.org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664C359-782D-424C-8418-F65D2EC1F3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2910F-326E-6643-A4CB-9F4E9D7CB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2734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71E4FAFE-6C44-1A49-9E11-DEC1D4E940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3A08A619-6DDE-1B4A-858A-5ADA4F96A0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ahoma" charset="0"/>
              </a:defRPr>
            </a:lvl1pPr>
          </a:lstStyle>
          <a:p>
            <a:pPr>
              <a:defRPr/>
            </a:pPr>
            <a:r>
              <a:rPr lang="en-US" altLang="x-none"/>
              <a:t>seatca.org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92916C2F-EA44-E442-AD39-7F877E1587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4BDCA-2372-F84B-9EA0-CBAD03F52C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0860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578E8D27-25E3-7E4E-A992-01A08F86DB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BDE31788-609A-E94A-9314-18726676DA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ahoma" charset="0"/>
              </a:defRPr>
            </a:lvl1pPr>
          </a:lstStyle>
          <a:p>
            <a:pPr>
              <a:defRPr/>
            </a:pPr>
            <a:r>
              <a:rPr lang="en-US" altLang="x-none"/>
              <a:t>seatca.org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302A5F14-F4AB-2447-AAF4-3EFC94940C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313A1-E6FB-C34F-98C0-E2EDDA2DC4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1460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08CE5B70-5F1F-A54B-8F72-1B7F59CA5D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B80C628B-135D-6145-8171-266C3D825B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ahoma" charset="0"/>
              </a:defRPr>
            </a:lvl1pPr>
          </a:lstStyle>
          <a:p>
            <a:pPr>
              <a:defRPr/>
            </a:pPr>
            <a:r>
              <a:rPr lang="en-US" altLang="x-none"/>
              <a:t>seatca.org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CBEF94E0-3101-E640-819E-C0F93331FE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002FC-8540-3A49-9D9B-CDC72E4800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6055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EFBD7EC-53A6-DC40-82AA-41C7AE1CB1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B346FB4-039A-F645-A903-CA74B28246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ahoma" charset="0"/>
              </a:defRPr>
            </a:lvl1pPr>
          </a:lstStyle>
          <a:p>
            <a:pPr>
              <a:defRPr/>
            </a:pPr>
            <a:r>
              <a:rPr lang="en-US" altLang="x-none"/>
              <a:t>seatca.org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C0619C3-F997-144E-8E9F-E48D11FBA0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22B8B-3916-394D-B504-53EAB91A7A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4687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F7631EC-7D42-6645-B5E7-C6B5AF328D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AE78F04-A0BE-1246-B60C-DC67577C17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ahoma" charset="0"/>
              </a:defRPr>
            </a:lvl1pPr>
          </a:lstStyle>
          <a:p>
            <a:pPr>
              <a:defRPr/>
            </a:pPr>
            <a:r>
              <a:rPr lang="en-US" altLang="x-none"/>
              <a:t>seatca.org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99B34A2-4CEA-564B-B6D0-A2C91AFA44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EDF04-3D44-FF4D-90D6-ED3BB63CD0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8288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="" xmlns:a16="http://schemas.microsoft.com/office/drawing/2014/main" id="{D14BB836-9374-9F4F-B398-84947098DBD5}"/>
              </a:ext>
            </a:extLst>
          </p:cNvPr>
          <p:cNvGrpSpPr>
            <a:grpSpLocks/>
          </p:cNvGrpSpPr>
          <p:nvPr/>
        </p:nvGrpSpPr>
        <p:grpSpPr bwMode="auto">
          <a:xfrm>
            <a:off x="60325" y="57150"/>
            <a:ext cx="9083675" cy="752475"/>
            <a:chOff x="59537" y="57149"/>
            <a:chExt cx="9084463" cy="753267"/>
          </a:xfrm>
        </p:grpSpPr>
        <p:pic>
          <p:nvPicPr>
            <p:cNvPr id="5" name="Picture 1" descr="cropped-cropped-cropped-cropped-SEATCA-Banner-final3">
              <a:extLst>
                <a:ext uri="{FF2B5EF4-FFF2-40B4-BE49-F238E27FC236}">
                  <a16:creationId xmlns="" xmlns:a16="http://schemas.microsoft.com/office/drawing/2014/main" id="{007C1E37-C40D-164D-9132-30E381E3A4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3800" y="57149"/>
              <a:ext cx="1600200" cy="733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 descr="SEATCA-Horizontal-Logo-RGB.png">
              <a:extLst>
                <a:ext uri="{FF2B5EF4-FFF2-40B4-BE49-F238E27FC236}">
                  <a16:creationId xmlns="" xmlns:a16="http://schemas.microsoft.com/office/drawing/2014/main" id="{5F8CF9F3-5A95-F24C-8AC3-FE044D78F0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37" y="78764"/>
              <a:ext cx="6668224" cy="731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000000"/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68536C30-28BD-8147-BF05-D56CAC4FB8D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defTabSz="457200" eaLnBrk="1" hangingPunct="1">
              <a:defRPr sz="18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www.seatca.org</a:t>
            </a:r>
          </a:p>
        </p:txBody>
      </p:sp>
    </p:spTree>
    <p:extLst>
      <p:ext uri="{BB962C8B-B14F-4D97-AF65-F5344CB8AC3E}">
        <p14:creationId xmlns:p14="http://schemas.microsoft.com/office/powerpoint/2010/main" xmlns="" val="3850155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BEFA94D-481C-2C47-B743-E35B14B07D4E}"/>
              </a:ext>
            </a:extLst>
          </p:cNvPr>
          <p:cNvSpPr txBox="1">
            <a:spLocks/>
          </p:cNvSpPr>
          <p:nvPr/>
        </p:nvSpPr>
        <p:spPr>
          <a:xfrm>
            <a:off x="1377950" y="4298950"/>
            <a:ext cx="6400800" cy="126365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Name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Designation, SEATCA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DATE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="" xmlns:a16="http://schemas.microsoft.com/office/drawing/2014/main" id="{CFBFF322-F9C6-934E-B3FB-EDAEDEE710E6}"/>
              </a:ext>
            </a:extLst>
          </p:cNvPr>
          <p:cNvGrpSpPr>
            <a:grpSpLocks/>
          </p:cNvGrpSpPr>
          <p:nvPr/>
        </p:nvGrpSpPr>
        <p:grpSpPr bwMode="auto">
          <a:xfrm>
            <a:off x="60325" y="57150"/>
            <a:ext cx="9083675" cy="752475"/>
            <a:chOff x="59537" y="57149"/>
            <a:chExt cx="9084463" cy="753267"/>
          </a:xfrm>
        </p:grpSpPr>
        <p:pic>
          <p:nvPicPr>
            <p:cNvPr id="5" name="Picture 1" descr="cropped-cropped-cropped-cropped-SEATCA-Banner-final3">
              <a:extLst>
                <a:ext uri="{FF2B5EF4-FFF2-40B4-BE49-F238E27FC236}">
                  <a16:creationId xmlns="" xmlns:a16="http://schemas.microsoft.com/office/drawing/2014/main" id="{B3A254F5-AA3E-1848-8E26-7135BE7D98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3800" y="57149"/>
              <a:ext cx="1600200" cy="733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9" descr="SEATCA-Horizontal-Logo-RGB.png">
              <a:extLst>
                <a:ext uri="{FF2B5EF4-FFF2-40B4-BE49-F238E27FC236}">
                  <a16:creationId xmlns="" xmlns:a16="http://schemas.microsoft.com/office/drawing/2014/main" id="{628CD330-FB1C-C24B-B2FD-C77AF80D31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37" y="78764"/>
              <a:ext cx="6668224" cy="731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1753538"/>
            <a:ext cx="822960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8E220709-CF83-4946-A9C9-C97885760A9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defTabSz="457200" eaLnBrk="1" hangingPunct="1">
              <a:defRPr sz="18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www.seatca.org</a:t>
            </a:r>
          </a:p>
        </p:txBody>
      </p:sp>
    </p:spTree>
    <p:extLst>
      <p:ext uri="{BB962C8B-B14F-4D97-AF65-F5344CB8AC3E}">
        <p14:creationId xmlns:p14="http://schemas.microsoft.com/office/powerpoint/2010/main" xmlns="" val="1853075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SEATCA-Logo-Vertical-RGB.png">
            <a:extLst>
              <a:ext uri="{FF2B5EF4-FFF2-40B4-BE49-F238E27FC236}">
                <a16:creationId xmlns="" xmlns:a16="http://schemas.microsoft.com/office/drawing/2014/main" id="{CD314E71-4D8B-554C-A348-3F5A9EB61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1050" y="6176963"/>
            <a:ext cx="71437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049780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190EA9C-AFBE-3A48-A78C-167179E386F9}"/>
              </a:ext>
            </a:extLst>
          </p:cNvPr>
          <p:cNvSpPr txBox="1">
            <a:spLocks/>
          </p:cNvSpPr>
          <p:nvPr/>
        </p:nvSpPr>
        <p:spPr>
          <a:xfrm>
            <a:off x="47625" y="6477000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www.seatca.org</a:t>
            </a:r>
            <a:endParaRPr lang="en-US" dirty="0"/>
          </a:p>
        </p:txBody>
      </p:sp>
      <p:pic>
        <p:nvPicPr>
          <p:cNvPr id="5" name="Picture 7" descr="SEATCA-Logo-Vertical-RGB.png">
            <a:extLst>
              <a:ext uri="{FF2B5EF4-FFF2-40B4-BE49-F238E27FC236}">
                <a16:creationId xmlns="" xmlns:a16="http://schemas.microsoft.com/office/drawing/2014/main" id="{14A278A8-4E4E-D64A-8856-C08F8EF24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1050" y="6176963"/>
            <a:ext cx="71437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8070033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DB8BFC70-65FD-664F-A0C3-42B000B3C204}"/>
              </a:ext>
            </a:extLst>
          </p:cNvPr>
          <p:cNvSpPr txBox="1">
            <a:spLocks/>
          </p:cNvSpPr>
          <p:nvPr/>
        </p:nvSpPr>
        <p:spPr>
          <a:xfrm>
            <a:off x="31750" y="6488113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www.seatca.org</a:t>
            </a:r>
            <a:endParaRPr lang="en-US" dirty="0"/>
          </a:p>
        </p:txBody>
      </p:sp>
      <p:pic>
        <p:nvPicPr>
          <p:cNvPr id="6" name="Picture 7" descr="SEATCA-Logo-Vertical-RGB.png">
            <a:extLst>
              <a:ext uri="{FF2B5EF4-FFF2-40B4-BE49-F238E27FC236}">
                <a16:creationId xmlns="" xmlns:a16="http://schemas.microsoft.com/office/drawing/2014/main" id="{25C09C39-DE8D-1149-A121-E02FF6BF2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1050" y="6176963"/>
            <a:ext cx="71437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Arial"/>
                <a:cs typeface="Arial"/>
              </a:defRPr>
            </a:lvl1pPr>
            <a:lvl2pPr>
              <a:defRPr sz="24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764611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="" xmlns:a16="http://schemas.microsoft.com/office/drawing/2014/main" id="{37C73D78-B9A2-7646-97BF-3818A21D8BF1}"/>
              </a:ext>
            </a:extLst>
          </p:cNvPr>
          <p:cNvSpPr txBox="1">
            <a:spLocks/>
          </p:cNvSpPr>
          <p:nvPr/>
        </p:nvSpPr>
        <p:spPr>
          <a:xfrm>
            <a:off x="31750" y="6488113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www.seatca.org</a:t>
            </a:r>
            <a:endParaRPr lang="en-US" dirty="0"/>
          </a:p>
        </p:txBody>
      </p:sp>
      <p:pic>
        <p:nvPicPr>
          <p:cNvPr id="8" name="Picture 8" descr="SEATCA-Logo-Vertical-RGB.png">
            <a:extLst>
              <a:ext uri="{FF2B5EF4-FFF2-40B4-BE49-F238E27FC236}">
                <a16:creationId xmlns="" xmlns:a16="http://schemas.microsoft.com/office/drawing/2014/main" id="{EFA66169-7252-9448-8C30-4125BDBE2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1050" y="6176963"/>
            <a:ext cx="71437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600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600">
                <a:latin typeface="Arial"/>
                <a:cs typeface="Arial"/>
              </a:defRPr>
            </a:lvl4pPr>
            <a:lvl5pPr>
              <a:defRPr sz="16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3462162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SEATCA-Logo-Vertical-RGB.png">
            <a:extLst>
              <a:ext uri="{FF2B5EF4-FFF2-40B4-BE49-F238E27FC236}">
                <a16:creationId xmlns="" xmlns:a16="http://schemas.microsoft.com/office/drawing/2014/main" id="{8BD7DF99-6FBF-EF40-A38C-AD4427CC4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1050" y="6176963"/>
            <a:ext cx="71437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4634119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SEATCA-Logo-Vertical-RGB.png">
            <a:extLst>
              <a:ext uri="{FF2B5EF4-FFF2-40B4-BE49-F238E27FC236}">
                <a16:creationId xmlns="" xmlns:a16="http://schemas.microsoft.com/office/drawing/2014/main" id="{0824C83A-441F-9748-82D4-02448581B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1050" y="6176963"/>
            <a:ext cx="71437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51769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7963CD75-B534-0F43-96DE-13FA58AA3644}"/>
              </a:ext>
            </a:extLst>
          </p:cNvPr>
          <p:cNvSpPr txBox="1">
            <a:spLocks/>
          </p:cNvSpPr>
          <p:nvPr/>
        </p:nvSpPr>
        <p:spPr>
          <a:xfrm>
            <a:off x="31750" y="6488113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www.seatca.org</a:t>
            </a:r>
            <a:endParaRPr lang="en-US" dirty="0"/>
          </a:p>
        </p:txBody>
      </p:sp>
      <p:pic>
        <p:nvPicPr>
          <p:cNvPr id="6" name="Picture 7" descr="SEATCA-Logo-Vertical-RGB.png">
            <a:extLst>
              <a:ext uri="{FF2B5EF4-FFF2-40B4-BE49-F238E27FC236}">
                <a16:creationId xmlns="" xmlns:a16="http://schemas.microsoft.com/office/drawing/2014/main" id="{5C3E14AF-4F13-194D-9818-2B0B8225C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1050" y="6176963"/>
            <a:ext cx="71437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Arial"/>
                <a:cs typeface="Arial"/>
              </a:defRPr>
            </a:lvl1pPr>
            <a:lvl2pPr>
              <a:defRPr sz="2800">
                <a:latin typeface="Arial"/>
                <a:cs typeface="Arial"/>
              </a:defRPr>
            </a:lvl2pPr>
            <a:lvl3pPr>
              <a:defRPr sz="2400">
                <a:latin typeface="Arial"/>
                <a:cs typeface="Arial"/>
              </a:defRPr>
            </a:lvl3pPr>
            <a:lvl4pPr>
              <a:defRPr sz="2000">
                <a:latin typeface="Arial"/>
                <a:cs typeface="Arial"/>
              </a:defRPr>
            </a:lvl4pPr>
            <a:lvl5pPr>
              <a:defRPr sz="2000">
                <a:latin typeface="Arial"/>
                <a:cs typeface="Arial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418992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A9D5C747-0454-8B43-9477-4F0A45D1ED46}"/>
              </a:ext>
            </a:extLst>
          </p:cNvPr>
          <p:cNvSpPr txBox="1">
            <a:spLocks/>
          </p:cNvSpPr>
          <p:nvPr/>
        </p:nvSpPr>
        <p:spPr>
          <a:xfrm>
            <a:off x="31750" y="6488113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www.seatca.org</a:t>
            </a:r>
            <a:endParaRPr lang="en-US" dirty="0"/>
          </a:p>
        </p:txBody>
      </p:sp>
      <p:pic>
        <p:nvPicPr>
          <p:cNvPr id="6" name="Picture 7" descr="SEATCA-Logo-Vertical-RGB.png">
            <a:extLst>
              <a:ext uri="{FF2B5EF4-FFF2-40B4-BE49-F238E27FC236}">
                <a16:creationId xmlns="" xmlns:a16="http://schemas.microsoft.com/office/drawing/2014/main" id="{050D75FD-BCA6-7C4D-93F7-C9EA65A6A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1050" y="6176963"/>
            <a:ext cx="71437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3963872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F9C4C73-3338-0546-BBC6-C013B9DC782F}"/>
              </a:ext>
            </a:extLst>
          </p:cNvPr>
          <p:cNvSpPr txBox="1">
            <a:spLocks/>
          </p:cNvSpPr>
          <p:nvPr/>
        </p:nvSpPr>
        <p:spPr>
          <a:xfrm>
            <a:off x="31750" y="6488113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www.seatca.org</a:t>
            </a:r>
            <a:endParaRPr lang="en-US" dirty="0"/>
          </a:p>
        </p:txBody>
      </p:sp>
      <p:pic>
        <p:nvPicPr>
          <p:cNvPr id="5" name="Picture 7" descr="SEATCA-Logo-Vertical-RGB.png">
            <a:extLst>
              <a:ext uri="{FF2B5EF4-FFF2-40B4-BE49-F238E27FC236}">
                <a16:creationId xmlns="" xmlns:a16="http://schemas.microsoft.com/office/drawing/2014/main" id="{3A05FDDB-0797-214C-88E2-65BA45727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1050" y="6176963"/>
            <a:ext cx="71437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5542940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DE98EF1-5344-3740-872D-A6564E52C49C}"/>
              </a:ext>
            </a:extLst>
          </p:cNvPr>
          <p:cNvSpPr txBox="1">
            <a:spLocks/>
          </p:cNvSpPr>
          <p:nvPr/>
        </p:nvSpPr>
        <p:spPr>
          <a:xfrm>
            <a:off x="31750" y="6488113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www.seatca.org</a:t>
            </a:r>
            <a:endParaRPr lang="en-US" dirty="0"/>
          </a:p>
        </p:txBody>
      </p:sp>
      <p:pic>
        <p:nvPicPr>
          <p:cNvPr id="5" name="Picture 7" descr="SEATCA-Logo-Vertical-RGB.png">
            <a:extLst>
              <a:ext uri="{FF2B5EF4-FFF2-40B4-BE49-F238E27FC236}">
                <a16:creationId xmlns="" xmlns:a16="http://schemas.microsoft.com/office/drawing/2014/main" id="{CE2B704F-A9E2-8E4B-BF33-10BC2CB09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1050" y="6176963"/>
            <a:ext cx="71437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1985103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>
            <a:extLst>
              <a:ext uri="{FF2B5EF4-FFF2-40B4-BE49-F238E27FC236}">
                <a16:creationId xmlns="" xmlns:a16="http://schemas.microsoft.com/office/drawing/2014/main" id="{CEFB4569-8A63-0B47-94E9-50C59B5CA240}"/>
              </a:ext>
            </a:extLst>
          </p:cNvPr>
          <p:cNvSpPr txBox="1">
            <a:spLocks/>
          </p:cNvSpPr>
          <p:nvPr/>
        </p:nvSpPr>
        <p:spPr>
          <a:xfrm>
            <a:off x="31750" y="6488113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rgbClr val="000000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www.seatca.org</a:t>
            </a:r>
            <a:endParaRPr lang="en-US" dirty="0"/>
          </a:p>
        </p:txBody>
      </p:sp>
      <p:pic>
        <p:nvPicPr>
          <p:cNvPr id="4" name="Picture 7" descr="SEATCA-Logo-Vertical-RGB.png">
            <a:extLst>
              <a:ext uri="{FF2B5EF4-FFF2-40B4-BE49-F238E27FC236}">
                <a16:creationId xmlns="" xmlns:a16="http://schemas.microsoft.com/office/drawing/2014/main" id="{115BDE82-96B0-144B-813C-68197BA6E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1050" y="6176963"/>
            <a:ext cx="71437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954463" y="2813050"/>
            <a:ext cx="1592227" cy="627002"/>
          </a:xfrm>
        </p:spPr>
        <p:txBody>
          <a:bodyPr/>
          <a:lstStyle>
            <a:lvl1pPr marL="0" indent="0" algn="ctr">
              <a:buNone/>
              <a:defRPr b="1"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5364998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732007E-21A0-744C-B252-09E28227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Tahoma" panose="020B060403050404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85310A0-0E49-4F43-8D32-A9DE0816F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Tahoma" panose="020B060403050404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BB14772-1E61-A04A-9040-AF05FBBC4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Tahoma" panose="020B060403050404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B8F9C4CA-BCAC-ED4C-A311-605D3571B0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72545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4">
            <a:extLst>
              <a:ext uri="{FF2B5EF4-FFF2-40B4-BE49-F238E27FC236}">
                <a16:creationId xmlns="" xmlns:a16="http://schemas.microsoft.com/office/drawing/2014/main" id="{770D22C0-7C40-3A40-B246-62627DC27E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Tahoma" panose="020B060403050404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5">
            <a:extLst>
              <a:ext uri="{FF2B5EF4-FFF2-40B4-BE49-F238E27FC236}">
                <a16:creationId xmlns="" xmlns:a16="http://schemas.microsoft.com/office/drawing/2014/main" id="{B27E49EE-4882-E54F-B0FE-E58A76C0E9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Tahoma" panose="020B060403050404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6">
            <a:extLst>
              <a:ext uri="{FF2B5EF4-FFF2-40B4-BE49-F238E27FC236}">
                <a16:creationId xmlns="" xmlns:a16="http://schemas.microsoft.com/office/drawing/2014/main" id="{B754848B-EE3E-4A4A-AA9D-1A7E44415D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Tahoma" panose="020B060403050404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856689D0-5D98-0847-9726-4A1E24D299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5059672"/>
      </p:ext>
    </p:extLst>
  </p:cSld>
  <p:clrMapOvr>
    <a:masterClrMapping/>
  </p:clrMapOvr>
  <p:transition advClick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4ADB920-05A5-EE40-A70B-7C5A181E90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Tahoma" panose="020B060403050404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B20F6E5-B17E-2245-A3A8-839BFC855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Tahoma" panose="020B060403050404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8B097A5-81E3-334B-8F2C-2965E0C68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Tahoma" panose="020B060403050404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29269C85-6937-074F-A602-E2293B0B25B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64248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invGray">
          <a:xfrm>
            <a:off x="360001" y="1800000"/>
            <a:ext cx="8424001" cy="423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 bwMode="invGray">
          <a:xfrm>
            <a:off x="360364" y="1188004"/>
            <a:ext cx="6120000" cy="288925"/>
          </a:xfrm>
        </p:spPr>
        <p:txBody>
          <a:bodyPr lIns="18000" anchor="ctr">
            <a:normAutofit/>
          </a:bodyPr>
          <a:lstStyle>
            <a:lvl1pPr>
              <a:defRPr sz="2133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One line Subtitle (optional)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 bwMode="invGray"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 bwMode="invGray"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 bwMode="invGray"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1" hasCustomPrompt="1"/>
          </p:nvPr>
        </p:nvSpPr>
        <p:spPr bwMode="invGray">
          <a:xfrm>
            <a:off x="360000" y="6293652"/>
            <a:ext cx="8419774" cy="208579"/>
          </a:xfrm>
        </p:spPr>
        <p:txBody>
          <a:bodyPr anchor="t">
            <a:normAutofit/>
          </a:bodyPr>
          <a:lstStyle>
            <a:lvl1pPr>
              <a:defRPr sz="1067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 bwMode="invGray">
          <a:xfrm>
            <a:off x="359999" y="359999"/>
            <a:ext cx="6120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2743038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8" y="1800003"/>
            <a:ext cx="8424001" cy="4237200"/>
          </a:xfrm>
        </p:spPr>
        <p:txBody>
          <a:bodyPr/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4" y="1188011"/>
            <a:ext cx="6120000" cy="288925"/>
          </a:xfrm>
        </p:spPr>
        <p:txBody>
          <a:bodyPr lIns="17978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One line Subtitle (optional)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3E9B6EE-CD54-9A47-85C5-BD68DD3EE89A}" type="datetime1">
              <a:rPr lang="en-GB" noProof="0" smtClean="0"/>
              <a:pPr/>
              <a:t>14/11/2019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GB" noProof="0"/>
              <a:t>Regional Workshop on ENDS and HTPs in ASEAN 15 to 16 October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360000" y="6293657"/>
            <a:ext cx="8419774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029024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="" xmlns:a16="http://schemas.microsoft.com/office/drawing/2014/main" id="{E1755DE6-0639-854A-9337-964582597D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57200"/>
            <a:ext cx="8001000" cy="1143000"/>
          </a:xfrm>
          <a:prstGeom prst="rect">
            <a:avLst/>
          </a:prstGeom>
          <a:noFill/>
          <a:ln>
            <a:noFill/>
          </a:ln>
          <a:effectLst>
            <a:outerShdw blurRad="50800" dist="12700" dir="8100000" algn="ctr" rotWithShape="0">
              <a:srgbClr val="FFFFFF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="" xmlns:a16="http://schemas.microsoft.com/office/drawing/2014/main" id="{CB7689E0-C797-B84F-90B5-50DB4D7D4F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752600"/>
            <a:ext cx="8001000" cy="4343400"/>
          </a:xfrm>
          <a:prstGeom prst="rect">
            <a:avLst/>
          </a:prstGeom>
          <a:noFill/>
          <a:ln>
            <a:noFill/>
          </a:ln>
          <a:effectLst>
            <a:outerShdw blurRad="50800" dist="12700" dir="8100000" algn="ctr" rotWithShape="0">
              <a:srgbClr val="FFFFFF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3796" name="Rectangle 4">
            <a:extLst>
              <a:ext uri="{FF2B5EF4-FFF2-40B4-BE49-F238E27FC236}">
                <a16:creationId xmlns="" xmlns:a16="http://schemas.microsoft.com/office/drawing/2014/main" id="{52F4B78D-1442-144E-A9BF-C7BFC6087D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7" name="Rectangle 5">
            <a:extLst>
              <a:ext uri="{FF2B5EF4-FFF2-40B4-BE49-F238E27FC236}">
                <a16:creationId xmlns="" xmlns:a16="http://schemas.microsoft.com/office/drawing/2014/main" id="{235F7F0D-4873-D440-866F-A4866858F50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r>
              <a:rPr lang="en-US" altLang="x-none"/>
              <a:t>seatca.org</a:t>
            </a:r>
          </a:p>
        </p:txBody>
      </p:sp>
      <p:sp>
        <p:nvSpPr>
          <p:cNvPr id="33798" name="Rectangle 6">
            <a:extLst>
              <a:ext uri="{FF2B5EF4-FFF2-40B4-BE49-F238E27FC236}">
                <a16:creationId xmlns="" xmlns:a16="http://schemas.microsoft.com/office/drawing/2014/main" id="{BA434CDD-BB9F-464B-AB30-49383D5A2D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12155C5A-BDD3-7344-A3B1-6643E8646E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SEATCA-logo-colored-SEATCAstart copy">
            <a:extLst>
              <a:ext uri="{FF2B5EF4-FFF2-40B4-BE49-F238E27FC236}">
                <a16:creationId xmlns="" xmlns:a16="http://schemas.microsoft.com/office/drawing/2014/main" id="{CDE0E256-5A8D-B748-AD03-F03C44C0B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9600" y="6172200"/>
            <a:ext cx="6858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045" r:id="rId1"/>
    <p:sldLayoutId id="2147486046" r:id="rId2"/>
    <p:sldLayoutId id="2147486047" r:id="rId3"/>
    <p:sldLayoutId id="2147486048" r:id="rId4"/>
    <p:sldLayoutId id="2147486049" r:id="rId5"/>
    <p:sldLayoutId id="2147486050" r:id="rId6"/>
    <p:sldLayoutId id="2147486051" r:id="rId7"/>
    <p:sldLayoutId id="2147486052" r:id="rId8"/>
    <p:sldLayoutId id="2147486053" r:id="rId9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panose="020B0600070205080204" pitchFamily="34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MS PGothic" panose="020B0600070205080204" pitchFamily="34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MS PGothic" panose="020B0600070205080204" pitchFamily="34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MS PGothic" panose="020B0600070205080204" pitchFamily="34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MS PGothic" panose="020B0600070205080204" pitchFamily="3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ゴシック" pitchFamily="-92" charset="-128"/>
          <a:cs typeface="MS Pゴシック" pitchFamily="-9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ゴシック" pitchFamily="-92" charset="-128"/>
          <a:cs typeface="MS Pゴシック" pitchFamily="-9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ゴシック" pitchFamily="-92" charset="-128"/>
          <a:cs typeface="MS Pゴシック" pitchFamily="-9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ゴシック" pitchFamily="-92" charset="-128"/>
          <a:cs typeface="MS Pゴシック" pitchFamily="-92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Times" pitchFamily="2" charset="0"/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 panose="020B0600070205080204" pitchFamily="34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Times" pitchFamily="2" charset="0"/>
        <a:buChar char="•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MS PGothic" panose="020B0600070205080204" pitchFamily="34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Times" pitchFamily="2" charset="0"/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MS PGothic" panose="020B0600070205080204" pitchFamily="34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Times" pitchFamily="2" charset="0"/>
        <a:buChar char="•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MS PGothic" panose="020B0600070205080204" pitchFamily="34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Times" pitchFamily="2" charset="0"/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MS PGothic" panose="020B0600070205080204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Times" charset="0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Times" charset="0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Times" charset="0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Times" charset="0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Placeholder 1">
            <a:extLst>
              <a:ext uri="{FF2B5EF4-FFF2-40B4-BE49-F238E27FC236}">
                <a16:creationId xmlns="" xmlns:a16="http://schemas.microsoft.com/office/drawing/2014/main" id="{E8581C8B-4A9C-8B4D-9C95-DEF1365853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274638"/>
            <a:ext cx="86995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1267" name="Text Placeholder 2">
            <a:extLst>
              <a:ext uri="{FF2B5EF4-FFF2-40B4-BE49-F238E27FC236}">
                <a16:creationId xmlns="" xmlns:a16="http://schemas.microsoft.com/office/drawing/2014/main" id="{F23C801A-F408-4B4C-855B-BA01CB2AD8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11268" name="Picture 6" descr="SEATCA-Logo-Vertical-RGB.png">
            <a:extLst>
              <a:ext uri="{FF2B5EF4-FFF2-40B4-BE49-F238E27FC236}">
                <a16:creationId xmlns="" xmlns:a16="http://schemas.microsoft.com/office/drawing/2014/main" id="{104A0B1B-C682-5D47-8030-EFD45FD65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1050" y="6176963"/>
            <a:ext cx="71437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054" r:id="rId1"/>
    <p:sldLayoutId id="2147486055" r:id="rId2"/>
    <p:sldLayoutId id="2147486056" r:id="rId3"/>
    <p:sldLayoutId id="2147486057" r:id="rId4"/>
    <p:sldLayoutId id="2147486058" r:id="rId5"/>
    <p:sldLayoutId id="2147486059" r:id="rId6"/>
    <p:sldLayoutId id="2147486060" r:id="rId7"/>
    <p:sldLayoutId id="2147486061" r:id="rId8"/>
    <p:sldLayoutId id="2147486062" r:id="rId9"/>
    <p:sldLayoutId id="2147486063" r:id="rId10"/>
    <p:sldLayoutId id="2147486064" r:id="rId11"/>
    <p:sldLayoutId id="2147486065" r:id="rId12"/>
    <p:sldLayoutId id="2147486066" r:id="rId13"/>
    <p:sldLayoutId id="2147486067" r:id="rId14"/>
    <p:sldLayoutId id="2147486068" r:id="rId15"/>
    <p:sldLayoutId id="2147486069" r:id="rId16"/>
    <p:sldLayoutId id="2147486070" r:id="rId17"/>
    <p:sldLayoutId id="2147486071" r:id="rId18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4" Type="http://schemas.openxmlformats.org/officeDocument/2006/relationships/image" Target="../media/image6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tiff"/><Relationship Id="rId7" Type="http://schemas.openxmlformats.org/officeDocument/2006/relationships/image" Target="../media/image15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4.tiff"/><Relationship Id="rId5" Type="http://schemas.openxmlformats.org/officeDocument/2006/relationships/image" Target="../media/image13.tiff"/><Relationship Id="rId10" Type="http://schemas.openxmlformats.org/officeDocument/2006/relationships/hyperlink" Target="https://mir-s3-cdn-cf.behance.net/project_modules/max_1200/d71fd274154227.5c24551fc8af7.jpg" TargetMode="External"/><Relationship Id="rId4" Type="http://schemas.openxmlformats.org/officeDocument/2006/relationships/image" Target="../media/image12.jpeg"/><Relationship Id="rId9" Type="http://schemas.openxmlformats.org/officeDocument/2006/relationships/image" Target="../media/image17.tif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tiff"/><Relationship Id="rId3" Type="http://schemas.openxmlformats.org/officeDocument/2006/relationships/image" Target="../media/image15.tiff"/><Relationship Id="rId7" Type="http://schemas.openxmlformats.org/officeDocument/2006/relationships/image" Target="../media/image21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0.tiff"/><Relationship Id="rId5" Type="http://schemas.openxmlformats.org/officeDocument/2006/relationships/image" Target="../media/image19.tiff"/><Relationship Id="rId4" Type="http://schemas.openxmlformats.org/officeDocument/2006/relationships/image" Target="../media/image18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2.jpeg"/><Relationship Id="rId18" Type="http://schemas.openxmlformats.org/officeDocument/2006/relationships/image" Target="../media/image37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1.jpeg"/><Relationship Id="rId17" Type="http://schemas.openxmlformats.org/officeDocument/2006/relationships/image" Target="../media/image36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11" Type="http://schemas.openxmlformats.org/officeDocument/2006/relationships/image" Target="../media/image30.jpeg"/><Relationship Id="rId5" Type="http://schemas.openxmlformats.org/officeDocument/2006/relationships/image" Target="../media/image25.jpeg"/><Relationship Id="rId15" Type="http://schemas.openxmlformats.org/officeDocument/2006/relationships/image" Target="../media/image34.jpeg"/><Relationship Id="rId10" Type="http://schemas.openxmlformats.org/officeDocument/2006/relationships/image" Target="../media/image29.png"/><Relationship Id="rId4" Type="http://schemas.openxmlformats.org/officeDocument/2006/relationships/image" Target="../media/image24.jpeg"/><Relationship Id="rId9" Type="http://schemas.microsoft.com/office/2007/relationships/hdphoto" Target="../media/hdphoto1.wdp"/><Relationship Id="rId1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tiff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11" Type="http://schemas.openxmlformats.org/officeDocument/2006/relationships/image" Target="../media/image47.tiff"/><Relationship Id="rId5" Type="http://schemas.openxmlformats.org/officeDocument/2006/relationships/image" Target="../media/image41.tiff"/><Relationship Id="rId10" Type="http://schemas.openxmlformats.org/officeDocument/2006/relationships/image" Target="../media/image46.tiff"/><Relationship Id="rId4" Type="http://schemas.openxmlformats.org/officeDocument/2006/relationships/image" Target="../media/image40.tiff"/><Relationship Id="rId9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if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www.cnbc.com/2019/11/07/cdc-says-vaping-lung-illness-cases-now-top-2000.htm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tiff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tiff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7.tiff"/><Relationship Id="rId5" Type="http://schemas.openxmlformats.org/officeDocument/2006/relationships/image" Target="../media/image76.tiff"/><Relationship Id="rId4" Type="http://schemas.openxmlformats.org/officeDocument/2006/relationships/image" Target="../media/image75.tiff"/><Relationship Id="rId9" Type="http://schemas.openxmlformats.org/officeDocument/2006/relationships/image" Target="../media/image8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4.tiff"/><Relationship Id="rId4" Type="http://schemas.openxmlformats.org/officeDocument/2006/relationships/image" Target="../media/image83.tif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="" xmlns:a16="http://schemas.microsoft.com/office/drawing/2014/main" id="{94C44258-91D6-894E-9B32-73F986BB93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93" y="1556792"/>
            <a:ext cx="9144000" cy="2743200"/>
          </a:xfrm>
        </p:spPr>
        <p:txBody>
          <a:bodyPr/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sản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phẩm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thuốc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lá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thế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hệ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mới</a:t>
            </a:r>
            <a:r>
              <a:rPr lang="en-US" sz="3600" b="1" dirty="0" smtClean="0"/>
              <a:t>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err="1" smtClean="0"/>
              <a:t>là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gì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và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ảnh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hưởng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của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sản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phẩm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nàytới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sức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khỏe</a:t>
            </a:r>
            <a:endParaRPr lang="en-PH" sz="3600" dirty="0"/>
          </a:p>
        </p:txBody>
      </p:sp>
      <p:sp>
        <p:nvSpPr>
          <p:cNvPr id="30722" name="Subtitle 2">
            <a:extLst>
              <a:ext uri="{FF2B5EF4-FFF2-40B4-BE49-F238E27FC236}">
                <a16:creationId xmlns="" xmlns:a16="http://schemas.microsoft.com/office/drawing/2014/main" id="{79FBCCB3-6FBC-EB42-AD0B-265B2658770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03648" y="4293096"/>
            <a:ext cx="6400800" cy="1019200"/>
          </a:xfrm>
        </p:spPr>
        <p:txBody>
          <a:bodyPr>
            <a:normAutofit lnSpcReduction="10000"/>
          </a:bodyPr>
          <a:lstStyle/>
          <a:p>
            <a:pPr defTabSz="914400"/>
            <a:r>
              <a:rPr lang="en-US" alt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Ms. Tan </a:t>
            </a:r>
            <a:r>
              <a:rPr lang="en-US" alt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Yen Lian</a:t>
            </a:r>
            <a:endParaRPr lang="en-US" alt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/>
            <a:r>
              <a:rPr lang="en-US" alt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Giám</a:t>
            </a: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đốc</a:t>
            </a: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alt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quản</a:t>
            </a: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trị</a:t>
            </a: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tri </a:t>
            </a:r>
            <a:r>
              <a:rPr lang="en-US" alt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SEATCA </a:t>
            </a:r>
          </a:p>
          <a:p>
            <a:pPr defTabSz="914400"/>
            <a:r>
              <a:rPr lang="en-US" altLang="en-US" sz="1800" dirty="0" smtClean="0">
                <a:latin typeface="Arial" panose="020B0604020202020204" pitchFamily="34" charset="0"/>
                <a:ea typeface="MS Pゴシック"/>
                <a:cs typeface="MS Pゴシック"/>
              </a:rPr>
              <a:t>15 </a:t>
            </a:r>
            <a:r>
              <a:rPr lang="en-US" altLang="en-US" sz="1800" dirty="0" err="1" smtClean="0">
                <a:latin typeface="Arial" panose="020B0604020202020204" pitchFamily="34" charset="0"/>
                <a:ea typeface="MS Pゴシック"/>
                <a:cs typeface="MS Pゴシック"/>
              </a:rPr>
              <a:t>tháng</a:t>
            </a:r>
            <a:r>
              <a:rPr lang="en-US" altLang="en-US" sz="1800" dirty="0" smtClean="0">
                <a:latin typeface="Arial" panose="020B0604020202020204" pitchFamily="34" charset="0"/>
                <a:ea typeface="MS Pゴシック"/>
                <a:cs typeface="MS Pゴシック"/>
              </a:rPr>
              <a:t> 11 </a:t>
            </a:r>
            <a:r>
              <a:rPr lang="en-US" altLang="en-US" sz="1800" dirty="0" err="1" smtClean="0">
                <a:latin typeface="Arial" panose="020B0604020202020204" pitchFamily="34" charset="0"/>
                <a:ea typeface="MS Pゴシック"/>
                <a:cs typeface="MS Pゴシック"/>
              </a:rPr>
              <a:t>năm</a:t>
            </a:r>
            <a:r>
              <a:rPr lang="en-US" altLang="en-US" sz="1800" dirty="0" smtClean="0">
                <a:latin typeface="Arial" panose="020B0604020202020204" pitchFamily="34" charset="0"/>
                <a:ea typeface="MS Pゴシック"/>
                <a:cs typeface="MS Pゴシック"/>
              </a:rPr>
              <a:t> 2019, Hà </a:t>
            </a:r>
            <a:r>
              <a:rPr lang="en-US" altLang="en-US" sz="1800" dirty="0" err="1" smtClean="0">
                <a:latin typeface="Arial" panose="020B0604020202020204" pitchFamily="34" charset="0"/>
                <a:ea typeface="MS Pゴシック"/>
                <a:cs typeface="MS Pゴシック"/>
              </a:rPr>
              <a:t>Nội</a:t>
            </a:r>
            <a:r>
              <a:rPr lang="en-US" altLang="en-US" sz="1800" dirty="0" smtClean="0">
                <a:latin typeface="Arial" panose="020B0604020202020204" pitchFamily="34" charset="0"/>
                <a:ea typeface="MS Pゴシック"/>
                <a:cs typeface="MS Pゴシック"/>
              </a:rPr>
              <a:t>, </a:t>
            </a:r>
            <a:r>
              <a:rPr lang="en-US" altLang="en-US" sz="1800" dirty="0" err="1" smtClean="0">
                <a:latin typeface="Arial" panose="020B0604020202020204" pitchFamily="34" charset="0"/>
                <a:ea typeface="MS Pゴシック"/>
                <a:cs typeface="MS Pゴシック"/>
              </a:rPr>
              <a:t>Việt</a:t>
            </a:r>
            <a:r>
              <a:rPr lang="en-US" altLang="en-US" sz="1800" dirty="0" smtClean="0">
                <a:latin typeface="Arial" panose="020B0604020202020204" pitchFamily="34" charset="0"/>
                <a:ea typeface="MS Pゴシック"/>
                <a:cs typeface="MS Pゴシック"/>
              </a:rPr>
              <a:t> Nam </a:t>
            </a:r>
            <a:endParaRPr lang="en-US" altLang="en-US" sz="2100" dirty="0">
              <a:latin typeface="Arial" panose="020B0604020202020204" pitchFamily="34" charset="0"/>
              <a:ea typeface="MS Pゴシック"/>
              <a:cs typeface="MS Pゴシック"/>
            </a:endParaRPr>
          </a:p>
        </p:txBody>
      </p:sp>
      <p:sp>
        <p:nvSpPr>
          <p:cNvPr id="30723" name="TextBox 3">
            <a:extLst>
              <a:ext uri="{FF2B5EF4-FFF2-40B4-BE49-F238E27FC236}">
                <a16:creationId xmlns="" xmlns:a16="http://schemas.microsoft.com/office/drawing/2014/main" id="{448ABE54-BBB5-5046-BB03-47D6ED813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025" y="5080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614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b="1" dirty="0" err="1" smtClean="0"/>
              <a:t>Các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sản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phẩm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thuốc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lá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thế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hệ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mới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493837"/>
            <a:ext cx="8087816" cy="4678363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 err="1" smtClean="0"/>
              <a:t>Các</a:t>
            </a:r>
            <a:r>
              <a:rPr lang="en-US" sz="3000" dirty="0" smtClean="0"/>
              <a:t> </a:t>
            </a:r>
            <a:r>
              <a:rPr lang="en-US" sz="3000" dirty="0" err="1" smtClean="0"/>
              <a:t>thuật</a:t>
            </a:r>
            <a:r>
              <a:rPr lang="en-US" sz="3000" dirty="0" smtClean="0"/>
              <a:t> </a:t>
            </a:r>
            <a:r>
              <a:rPr lang="en-US" sz="3000" dirty="0" err="1" smtClean="0"/>
              <a:t>ngữ</a:t>
            </a:r>
            <a:r>
              <a:rPr lang="en-US" sz="3000" dirty="0" smtClean="0"/>
              <a:t> </a:t>
            </a:r>
            <a:r>
              <a:rPr lang="en-US" sz="3000" dirty="0" err="1" smtClean="0"/>
              <a:t>của</a:t>
            </a:r>
            <a:r>
              <a:rPr lang="en-US" sz="3000" dirty="0" smtClean="0"/>
              <a:t> </a:t>
            </a:r>
            <a:r>
              <a:rPr lang="en-US" sz="3000" dirty="0" err="1" smtClean="0"/>
              <a:t>ngành</a:t>
            </a:r>
            <a:r>
              <a:rPr lang="en-US" sz="3000" dirty="0" smtClean="0"/>
              <a:t> </a:t>
            </a:r>
            <a:r>
              <a:rPr lang="en-US" sz="3000" dirty="0" err="1" smtClean="0"/>
              <a:t>công</a:t>
            </a:r>
            <a:r>
              <a:rPr lang="en-US" sz="3000" dirty="0" smtClean="0"/>
              <a:t> </a:t>
            </a:r>
            <a:r>
              <a:rPr lang="en-US" sz="3000" dirty="0" err="1" smtClean="0"/>
              <a:t>nghiệp</a:t>
            </a:r>
            <a:r>
              <a:rPr lang="en-US" sz="3000" dirty="0" smtClean="0"/>
              <a:t> </a:t>
            </a:r>
            <a:r>
              <a:rPr lang="en-US" sz="3000" dirty="0" err="1" smtClean="0"/>
              <a:t>thuốc</a:t>
            </a:r>
            <a:r>
              <a:rPr lang="en-US" sz="3000" dirty="0" smtClean="0"/>
              <a:t> </a:t>
            </a:r>
            <a:r>
              <a:rPr lang="en-US" sz="3000" dirty="0" err="1" smtClean="0"/>
              <a:t>lá</a:t>
            </a:r>
            <a:r>
              <a:rPr lang="en-US" sz="3000" dirty="0" smtClean="0"/>
              <a:t> </a:t>
            </a:r>
            <a:r>
              <a:rPr lang="en-US" sz="3000" dirty="0" err="1" smtClean="0"/>
              <a:t>cho</a:t>
            </a:r>
            <a:r>
              <a:rPr lang="en-US" sz="3000" dirty="0" smtClean="0"/>
              <a:t> </a:t>
            </a:r>
            <a:r>
              <a:rPr lang="en-US" sz="3000" dirty="0" err="1" smtClean="0"/>
              <a:t>thuốc</a:t>
            </a:r>
            <a:r>
              <a:rPr lang="en-US" sz="3000" dirty="0" smtClean="0"/>
              <a:t> </a:t>
            </a:r>
            <a:r>
              <a:rPr lang="en-US" sz="3000" dirty="0" err="1" smtClean="0"/>
              <a:t>lá</a:t>
            </a:r>
            <a:r>
              <a:rPr lang="en-US" sz="3000" dirty="0" smtClean="0"/>
              <a:t> </a:t>
            </a:r>
            <a:r>
              <a:rPr lang="en-US" sz="3000" dirty="0" err="1" smtClean="0"/>
              <a:t>điện</a:t>
            </a:r>
            <a:r>
              <a:rPr lang="en-US" sz="3000" dirty="0" smtClean="0"/>
              <a:t> </a:t>
            </a:r>
            <a:r>
              <a:rPr lang="en-US" sz="3000" dirty="0" err="1" smtClean="0"/>
              <a:t>tử</a:t>
            </a:r>
            <a:r>
              <a:rPr lang="en-US" sz="3000" dirty="0" smtClean="0"/>
              <a:t> (TLĐT) </a:t>
            </a:r>
            <a:r>
              <a:rPr lang="en-US" sz="3000" dirty="0" err="1" smtClean="0">
                <a:solidFill>
                  <a:srgbClr val="FF0000"/>
                </a:solidFill>
              </a:rPr>
              <a:t>và</a:t>
            </a:r>
            <a:r>
              <a:rPr lang="en-US" sz="3000" dirty="0" smtClean="0">
                <a:solidFill>
                  <a:srgbClr val="FF0000"/>
                </a:solidFill>
              </a:rPr>
              <a:t> </a:t>
            </a:r>
            <a:r>
              <a:rPr lang="en-US" sz="3000" dirty="0" err="1" smtClean="0">
                <a:solidFill>
                  <a:srgbClr val="FF0000"/>
                </a:solidFill>
              </a:rPr>
              <a:t>thuốc</a:t>
            </a:r>
            <a:r>
              <a:rPr lang="en-US" sz="3000" dirty="0" smtClean="0">
                <a:solidFill>
                  <a:srgbClr val="FF0000"/>
                </a:solidFill>
              </a:rPr>
              <a:t> </a:t>
            </a:r>
            <a:r>
              <a:rPr lang="en-US" sz="3000" dirty="0" err="1" smtClean="0">
                <a:solidFill>
                  <a:srgbClr val="FF0000"/>
                </a:solidFill>
              </a:rPr>
              <a:t>lá</a:t>
            </a:r>
            <a:r>
              <a:rPr lang="en-US" sz="3000" dirty="0" smtClean="0">
                <a:solidFill>
                  <a:srgbClr val="FF0000"/>
                </a:solidFill>
              </a:rPr>
              <a:t> </a:t>
            </a:r>
            <a:r>
              <a:rPr lang="en-US" sz="3000" dirty="0" err="1" smtClean="0">
                <a:solidFill>
                  <a:srgbClr val="FF0000"/>
                </a:solidFill>
              </a:rPr>
              <a:t>làm</a:t>
            </a:r>
            <a:r>
              <a:rPr lang="en-US" sz="3000" dirty="0" smtClean="0">
                <a:solidFill>
                  <a:srgbClr val="FF0000"/>
                </a:solidFill>
              </a:rPr>
              <a:t> </a:t>
            </a:r>
            <a:r>
              <a:rPr lang="en-US" sz="3000" dirty="0" err="1" smtClean="0">
                <a:solidFill>
                  <a:srgbClr val="FF0000"/>
                </a:solidFill>
              </a:rPr>
              <a:t>nóng</a:t>
            </a:r>
            <a:r>
              <a:rPr lang="en-US" sz="3000" dirty="0" smtClean="0">
                <a:solidFill>
                  <a:srgbClr val="FF0000"/>
                </a:solidFill>
              </a:rPr>
              <a:t> (TLLN)</a:t>
            </a:r>
            <a:endParaRPr lang="en-US" sz="3000" dirty="0">
              <a:solidFill>
                <a:srgbClr val="FF0000"/>
              </a:solidFill>
            </a:endParaRPr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Các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sản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phẩm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thuốc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lá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thế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hệ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mới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/>
              <a:t>(NGP)</a:t>
            </a:r>
            <a:endParaRPr lang="en-US" dirty="0"/>
          </a:p>
          <a:p>
            <a:pPr lvl="1"/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sản</a:t>
            </a:r>
            <a:r>
              <a:rPr lang="en-US" dirty="0" smtClean="0"/>
              <a:t> </a:t>
            </a:r>
            <a:r>
              <a:rPr lang="en-US" dirty="0" err="1" smtClean="0"/>
              <a:t>phẩm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nicotine </a:t>
            </a:r>
            <a:r>
              <a:rPr lang="en-US" dirty="0" err="1" smtClean="0">
                <a:solidFill>
                  <a:srgbClr val="0000FF"/>
                </a:solidFill>
              </a:rPr>
              <a:t>hóa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hơi</a:t>
            </a:r>
            <a:endParaRPr lang="en-US" dirty="0"/>
          </a:p>
          <a:p>
            <a:pPr lvl="1"/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sản</a:t>
            </a:r>
            <a:r>
              <a:rPr lang="en-US" dirty="0" smtClean="0"/>
              <a:t> </a:t>
            </a:r>
            <a:r>
              <a:rPr lang="en-US" dirty="0" err="1" smtClean="0"/>
              <a:t>phẩm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nicotine </a:t>
            </a:r>
            <a:r>
              <a:rPr lang="en-US" dirty="0" err="1" smtClean="0">
                <a:solidFill>
                  <a:srgbClr val="0000FF"/>
                </a:solidFill>
              </a:rPr>
              <a:t>thay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thế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</a:p>
          <a:p>
            <a:pPr lvl="1"/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sản</a:t>
            </a:r>
            <a:r>
              <a:rPr lang="en-US" dirty="0" smtClean="0"/>
              <a:t> </a:t>
            </a:r>
            <a:r>
              <a:rPr lang="en-US" dirty="0" err="1" smtClean="0"/>
              <a:t>phẩm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nicotine </a:t>
            </a:r>
            <a:r>
              <a:rPr lang="en-US" i="1" dirty="0" smtClean="0">
                <a:solidFill>
                  <a:srgbClr val="0000FF"/>
                </a:solidFill>
              </a:rPr>
              <a:t>an </a:t>
            </a:r>
            <a:r>
              <a:rPr lang="en-US" i="1" dirty="0" err="1" smtClean="0">
                <a:solidFill>
                  <a:srgbClr val="0000FF"/>
                </a:solidFill>
              </a:rPr>
              <a:t>toàn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hơn</a:t>
            </a:r>
            <a:endParaRPr lang="en-US" i="1" dirty="0"/>
          </a:p>
          <a:p>
            <a:pPr lvl="1"/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sản</a:t>
            </a:r>
            <a:r>
              <a:rPr lang="en-US" dirty="0" smtClean="0"/>
              <a:t> </a:t>
            </a:r>
            <a:r>
              <a:rPr lang="en-US" dirty="0" err="1" smtClean="0"/>
              <a:t>phẩm</a:t>
            </a:r>
            <a:r>
              <a:rPr lang="en-US" dirty="0" smtClean="0"/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giảm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hại</a:t>
            </a:r>
            <a:endParaRPr lang="en-US" i="1" dirty="0">
              <a:solidFill>
                <a:srgbClr val="0000FF"/>
              </a:solidFill>
            </a:endParaRPr>
          </a:p>
          <a:p>
            <a:pPr lvl="1"/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sản</a:t>
            </a:r>
            <a:r>
              <a:rPr lang="en-US" dirty="0" smtClean="0"/>
              <a:t> </a:t>
            </a:r>
            <a:r>
              <a:rPr lang="en-US" dirty="0" err="1" smtClean="0"/>
              <a:t>phẩm</a:t>
            </a:r>
            <a:r>
              <a:rPr lang="en-US" dirty="0" smtClean="0"/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làm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theo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yêu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cầu</a:t>
            </a:r>
            <a:endParaRPr lang="en-US" i="1" dirty="0"/>
          </a:p>
          <a:p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thuật</a:t>
            </a:r>
            <a:r>
              <a:rPr lang="en-US" dirty="0" smtClean="0"/>
              <a:t> </a:t>
            </a:r>
            <a:r>
              <a:rPr lang="en-US" dirty="0" err="1" smtClean="0"/>
              <a:t>ngữ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ngành</a:t>
            </a:r>
            <a:r>
              <a:rPr lang="en-US" dirty="0" smtClean="0"/>
              <a:t> </a:t>
            </a:r>
            <a:r>
              <a:rPr lang="en-US" dirty="0" err="1" smtClean="0"/>
              <a:t>công</a:t>
            </a:r>
            <a:r>
              <a:rPr lang="en-US" dirty="0" smtClean="0"/>
              <a:t> </a:t>
            </a:r>
            <a:r>
              <a:rPr lang="en-US" dirty="0" err="1" smtClean="0"/>
              <a:t>nghiệp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r>
              <a:rPr lang="en-US" dirty="0" smtClean="0"/>
              <a:t> </a:t>
            </a:r>
            <a:r>
              <a:rPr lang="en-US" dirty="0" err="1" smtClean="0"/>
              <a:t>cho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r>
              <a:rPr lang="en-US" dirty="0" smtClean="0"/>
              <a:t> </a:t>
            </a:r>
            <a:r>
              <a:rPr lang="en-US" dirty="0" err="1" smtClean="0"/>
              <a:t>làm</a:t>
            </a:r>
            <a:r>
              <a:rPr lang="en-US" dirty="0" smtClean="0"/>
              <a:t> </a:t>
            </a:r>
            <a:r>
              <a:rPr lang="en-US" dirty="0" err="1" smtClean="0"/>
              <a:t>nóng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sản</a:t>
            </a:r>
            <a:r>
              <a:rPr lang="en-US" dirty="0" smtClean="0"/>
              <a:t> </a:t>
            </a:r>
            <a:r>
              <a:rPr lang="en-US" dirty="0" err="1" smtClean="0"/>
              <a:t>phẩm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0000FF"/>
                </a:solidFill>
              </a:rPr>
              <a:t>không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cần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đốt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954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634082"/>
          </a:xfrm>
        </p:spPr>
        <p:txBody>
          <a:bodyPr/>
          <a:lstStyle/>
          <a:p>
            <a:r>
              <a:rPr lang="en-US" sz="3000" b="1" dirty="0" smtClean="0">
                <a:solidFill>
                  <a:srgbClr val="FF0000"/>
                </a:solidFill>
              </a:rPr>
              <a:t>(1) </a:t>
            </a:r>
            <a:r>
              <a:rPr lang="en-US" sz="3000" b="1" dirty="0" err="1" smtClean="0">
                <a:solidFill>
                  <a:srgbClr val="FF0000"/>
                </a:solidFill>
              </a:rPr>
              <a:t>Hệ</a:t>
            </a:r>
            <a:r>
              <a:rPr lang="en-US" sz="3000" b="1" dirty="0" smtClean="0">
                <a:solidFill>
                  <a:srgbClr val="FF0000"/>
                </a:solidFill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</a:rPr>
              <a:t>thống</a:t>
            </a:r>
            <a:r>
              <a:rPr lang="en-US" sz="3000" b="1" dirty="0" smtClean="0">
                <a:solidFill>
                  <a:srgbClr val="FF0000"/>
                </a:solidFill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</a:rPr>
              <a:t>cung</a:t>
            </a:r>
            <a:r>
              <a:rPr lang="en-US" sz="3000" b="1" dirty="0" smtClean="0">
                <a:solidFill>
                  <a:srgbClr val="FF0000"/>
                </a:solidFill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</a:rPr>
              <a:t>cấp</a:t>
            </a:r>
            <a:r>
              <a:rPr lang="en-US" sz="3000" b="1" dirty="0" smtClean="0">
                <a:solidFill>
                  <a:srgbClr val="FF0000"/>
                </a:solidFill>
              </a:rPr>
              <a:t> nicotine </a:t>
            </a:r>
            <a:r>
              <a:rPr lang="en-US" sz="3000" b="1" dirty="0" err="1" smtClean="0">
                <a:solidFill>
                  <a:srgbClr val="FF0000"/>
                </a:solidFill>
              </a:rPr>
              <a:t>điện</a:t>
            </a:r>
            <a:r>
              <a:rPr lang="en-US" sz="3000" b="1" dirty="0" smtClean="0">
                <a:solidFill>
                  <a:srgbClr val="FF0000"/>
                </a:solidFill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</a:rPr>
              <a:t>tử</a:t>
            </a:r>
            <a:r>
              <a:rPr lang="en-US" sz="3000" b="1" dirty="0" smtClean="0">
                <a:solidFill>
                  <a:srgbClr val="FF0000"/>
                </a:solidFill>
              </a:rPr>
              <a:t> (ENDS)</a:t>
            </a:r>
            <a:endParaRPr lang="en-US" sz="3000" b="1" dirty="0">
              <a:solidFill>
                <a:srgbClr val="FF0000"/>
              </a:solidFill>
            </a:endParaRP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1043608" y="1268760"/>
            <a:ext cx="7200800" cy="5112568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Ø"/>
            </a:pPr>
            <a:r>
              <a:rPr lang="en-US" sz="2800" dirty="0" err="1" smtClean="0"/>
              <a:t>Làm</a:t>
            </a:r>
            <a:r>
              <a:rPr lang="en-US" sz="2800" dirty="0" smtClean="0"/>
              <a:t> </a:t>
            </a:r>
            <a:r>
              <a:rPr lang="en-US" sz="2800" dirty="0" err="1" smtClean="0"/>
              <a:t>nóng</a:t>
            </a:r>
            <a:r>
              <a:rPr lang="en-US" sz="2800" dirty="0" smtClean="0"/>
              <a:t> </a:t>
            </a:r>
            <a:r>
              <a:rPr lang="en-US" sz="2800" dirty="0" err="1" smtClean="0"/>
              <a:t>và</a:t>
            </a:r>
            <a:r>
              <a:rPr lang="en-US" sz="2800" dirty="0" smtClean="0"/>
              <a:t> </a:t>
            </a:r>
            <a:r>
              <a:rPr lang="en-US" sz="2800" dirty="0" err="1" smtClean="0"/>
              <a:t>bốc</a:t>
            </a:r>
            <a:r>
              <a:rPr lang="en-US" sz="2800" dirty="0" smtClean="0"/>
              <a:t> </a:t>
            </a:r>
            <a:r>
              <a:rPr lang="en-US" sz="2800" dirty="0" err="1" smtClean="0"/>
              <a:t>hơi</a:t>
            </a:r>
            <a:r>
              <a:rPr lang="en-US" sz="2800" dirty="0" smtClean="0"/>
              <a:t> dung </a:t>
            </a:r>
            <a:r>
              <a:rPr lang="en-US" sz="2800" dirty="0" err="1" smtClean="0"/>
              <a:t>dịch</a:t>
            </a:r>
            <a:r>
              <a:rPr lang="en-US" sz="2800" dirty="0" smtClean="0"/>
              <a:t> </a:t>
            </a:r>
            <a:r>
              <a:rPr lang="en-US" sz="2800" dirty="0" err="1" smtClean="0"/>
              <a:t>có</a:t>
            </a:r>
            <a:r>
              <a:rPr lang="en-US" sz="2800" dirty="0" smtClean="0"/>
              <a:t> </a:t>
            </a:r>
            <a:r>
              <a:rPr lang="en-US" sz="2800" dirty="0" err="1" smtClean="0"/>
              <a:t>chứa</a:t>
            </a:r>
            <a:r>
              <a:rPr lang="en-US" sz="2800" dirty="0" smtClean="0"/>
              <a:t> nicotine (dung </a:t>
            </a:r>
            <a:r>
              <a:rPr lang="en-US" sz="2800" dirty="0" err="1" smtClean="0"/>
              <a:t>dịch</a:t>
            </a:r>
            <a:r>
              <a:rPr lang="en-US" sz="2800" dirty="0" smtClean="0"/>
              <a:t> TLĐT </a:t>
            </a:r>
            <a:r>
              <a:rPr lang="en-US" sz="2800" dirty="0"/>
              <a:t>/ e-juice) </a:t>
            </a:r>
          </a:p>
          <a:p>
            <a:pPr>
              <a:buFont typeface="Wingdings" charset="2"/>
              <a:buChar char="Ø"/>
            </a:pPr>
            <a:r>
              <a:rPr lang="en-US" sz="2800" dirty="0" err="1" smtClean="0"/>
              <a:t>Tạo</a:t>
            </a:r>
            <a:r>
              <a:rPr lang="en-US" sz="2800" dirty="0" smtClean="0"/>
              <a:t> </a:t>
            </a:r>
            <a:r>
              <a:rPr lang="en-US" sz="2800" dirty="0" err="1" smtClean="0"/>
              <a:t>nên</a:t>
            </a:r>
            <a:r>
              <a:rPr lang="en-US" sz="2800" dirty="0" smtClean="0"/>
              <a:t> </a:t>
            </a:r>
            <a:r>
              <a:rPr lang="en-US" sz="2800" dirty="0" err="1" smtClean="0"/>
              <a:t>một</a:t>
            </a:r>
            <a:r>
              <a:rPr lang="en-US" sz="2800" dirty="0" smtClean="0"/>
              <a:t> </a:t>
            </a:r>
            <a:r>
              <a:rPr lang="en-US" sz="2800" b="1" dirty="0" err="1" smtClean="0"/>
              <a:t>hóa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hơi</a:t>
            </a:r>
            <a:r>
              <a:rPr lang="en-US" sz="2800" dirty="0" smtClean="0"/>
              <a:t>, </a:t>
            </a:r>
            <a:r>
              <a:rPr lang="en-US" sz="2800" dirty="0" err="1" smtClean="0"/>
              <a:t>chứ</a:t>
            </a:r>
            <a:r>
              <a:rPr lang="en-US" sz="2800" dirty="0" smtClean="0"/>
              <a:t> </a:t>
            </a:r>
            <a:r>
              <a:rPr lang="en-US" sz="2800" u="sng" dirty="0" err="1" smtClean="0"/>
              <a:t>không</a:t>
            </a:r>
            <a:r>
              <a:rPr lang="en-US" sz="2800" u="sng" dirty="0" smtClean="0"/>
              <a:t> </a:t>
            </a:r>
            <a:r>
              <a:rPr lang="en-US" sz="2800" u="sng" dirty="0" err="1" smtClean="0"/>
              <a:t>phải</a:t>
            </a:r>
            <a:r>
              <a:rPr lang="en-US" sz="2800" u="sng" dirty="0" smtClean="0"/>
              <a:t> </a:t>
            </a:r>
            <a:r>
              <a:rPr lang="en-US" sz="2800" u="sng" dirty="0" err="1" smtClean="0"/>
              <a:t>hơi</a:t>
            </a:r>
            <a:r>
              <a:rPr lang="en-US" sz="2800" u="sng" dirty="0" smtClean="0"/>
              <a:t> </a:t>
            </a:r>
            <a:r>
              <a:rPr lang="en-US" sz="2800" u="sng" dirty="0" err="1" smtClean="0"/>
              <a:t>nước</a:t>
            </a:r>
            <a:endParaRPr lang="en-US" sz="2800" u="sng" dirty="0" smtClean="0"/>
          </a:p>
          <a:p>
            <a:pPr>
              <a:buFont typeface="Wingdings" charset="2"/>
              <a:buChar char="Ø"/>
            </a:pPr>
            <a:r>
              <a:rPr lang="en-US" sz="2800" dirty="0" err="1" smtClean="0">
                <a:solidFill>
                  <a:srgbClr val="000000"/>
                </a:solidFill>
              </a:rPr>
              <a:t>Có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chứa</a:t>
            </a:r>
            <a:r>
              <a:rPr lang="en-US" sz="2800" dirty="0" smtClean="0">
                <a:solidFill>
                  <a:srgbClr val="000000"/>
                </a:solidFill>
              </a:rPr>
              <a:t> nicotine, </a:t>
            </a:r>
            <a:r>
              <a:rPr lang="en-US" sz="2800" dirty="0" err="1" smtClean="0">
                <a:solidFill>
                  <a:srgbClr val="000000"/>
                </a:solidFill>
              </a:rPr>
              <a:t>hương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liệu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và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được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hòa</a:t>
            </a:r>
            <a:r>
              <a:rPr lang="en-US" sz="2800" dirty="0" smtClean="0">
                <a:solidFill>
                  <a:srgbClr val="000000"/>
                </a:solidFill>
              </a:rPr>
              <a:t> tan </a:t>
            </a:r>
            <a:r>
              <a:rPr lang="en-US" sz="2800" dirty="0" err="1" smtClean="0">
                <a:solidFill>
                  <a:srgbClr val="000000"/>
                </a:solidFill>
              </a:rPr>
              <a:t>trong</a:t>
            </a:r>
            <a:r>
              <a:rPr lang="en-US" sz="2800" dirty="0" smtClean="0">
                <a:solidFill>
                  <a:srgbClr val="000000"/>
                </a:solidFill>
              </a:rPr>
              <a:t> Propylene </a:t>
            </a:r>
            <a:r>
              <a:rPr lang="en-US" sz="2800" dirty="0">
                <a:solidFill>
                  <a:srgbClr val="000000"/>
                </a:solidFill>
              </a:rPr>
              <a:t>Glycol </a:t>
            </a:r>
            <a:r>
              <a:rPr lang="en-US" sz="2800" dirty="0" err="1" smtClean="0">
                <a:solidFill>
                  <a:srgbClr val="000000"/>
                </a:solidFill>
              </a:rPr>
              <a:t>hoặc</a:t>
            </a:r>
            <a:r>
              <a:rPr lang="en-US" sz="2800" dirty="0" smtClean="0">
                <a:solidFill>
                  <a:srgbClr val="000000"/>
                </a:solidFill>
              </a:rPr>
              <a:t>/</a:t>
            </a:r>
            <a:r>
              <a:rPr lang="en-US" sz="2800" dirty="0" err="1" smtClean="0">
                <a:solidFill>
                  <a:srgbClr val="000000"/>
                </a:solidFill>
              </a:rPr>
              <a:t>và</a:t>
            </a:r>
            <a:r>
              <a:rPr lang="en-US" sz="2800" dirty="0" smtClean="0">
                <a:solidFill>
                  <a:srgbClr val="000000"/>
                </a:solidFill>
              </a:rPr>
              <a:t> Glycerin </a:t>
            </a:r>
            <a:r>
              <a:rPr lang="en-US" sz="2800" dirty="0" err="1" smtClean="0">
                <a:solidFill>
                  <a:srgbClr val="000000"/>
                </a:solidFill>
              </a:rPr>
              <a:t>thực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vật</a:t>
            </a:r>
            <a:r>
              <a:rPr lang="en-US" sz="2800" dirty="0" smtClean="0">
                <a:solidFill>
                  <a:srgbClr val="000000"/>
                </a:solidFill>
              </a:rPr>
              <a:t> (</a:t>
            </a:r>
            <a:r>
              <a:rPr lang="en-US" sz="2800" dirty="0" err="1" smtClean="0">
                <a:solidFill>
                  <a:srgbClr val="000000"/>
                </a:solidFill>
              </a:rPr>
              <a:t>có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chứa</a:t>
            </a:r>
            <a:r>
              <a:rPr lang="en-US" sz="2800" dirty="0" smtClean="0">
                <a:solidFill>
                  <a:srgbClr val="000000"/>
                </a:solidFill>
              </a:rPr>
              <a:t> nicotine)</a:t>
            </a:r>
            <a:endParaRPr lang="en-US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 err="1" smtClean="0">
                <a:solidFill>
                  <a:srgbClr val="000000"/>
                </a:solidFill>
              </a:rPr>
              <a:t>Tất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cả</a:t>
            </a:r>
            <a:r>
              <a:rPr lang="en-US" sz="2800" dirty="0" smtClean="0">
                <a:solidFill>
                  <a:srgbClr val="000000"/>
                </a:solidFill>
              </a:rPr>
              <a:t> ENDS </a:t>
            </a:r>
            <a:r>
              <a:rPr lang="en-US" sz="2800" dirty="0" err="1" smtClean="0">
                <a:solidFill>
                  <a:srgbClr val="000000"/>
                </a:solidFill>
              </a:rPr>
              <a:t>đều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chứa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</a:rPr>
              <a:t>nicotine</a:t>
            </a:r>
            <a:r>
              <a:rPr lang="en-US" sz="2800" dirty="0">
                <a:solidFill>
                  <a:srgbClr val="000000"/>
                </a:solidFill>
              </a:rPr>
              <a:t>, </a:t>
            </a:r>
            <a:r>
              <a:rPr lang="en-US" sz="2800" dirty="0" err="1" smtClean="0">
                <a:solidFill>
                  <a:srgbClr val="000000"/>
                </a:solidFill>
              </a:rPr>
              <a:t>là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</a:rPr>
              <a:t>chất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</a:rPr>
              <a:t>gây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</a:rPr>
              <a:t>nghiện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endParaRPr lang="en-US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144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023435D-60A2-9C4F-9E1A-FCDEE559D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20080"/>
          </a:xfrm>
        </p:spPr>
        <p:txBody>
          <a:bodyPr/>
          <a:lstStyle/>
          <a:p>
            <a:r>
              <a:rPr lang="en-US" sz="3800" b="1" dirty="0" smtClean="0">
                <a:latin typeface="Calibri"/>
                <a:cs typeface="Calibri"/>
              </a:rPr>
              <a:t>ENDS/TLĐT: </a:t>
            </a:r>
            <a:r>
              <a:rPr lang="en-US" sz="3800" b="1" dirty="0" err="1" smtClean="0">
                <a:latin typeface="Calibri"/>
                <a:cs typeface="Calibri"/>
              </a:rPr>
              <a:t>kiểu</a:t>
            </a:r>
            <a:r>
              <a:rPr lang="en-US" sz="3800" b="1" dirty="0" smtClean="0">
                <a:latin typeface="Calibri"/>
                <a:cs typeface="Calibri"/>
              </a:rPr>
              <a:t> </a:t>
            </a:r>
            <a:r>
              <a:rPr lang="en-US" sz="3800" b="1" dirty="0" err="1" smtClean="0">
                <a:latin typeface="Calibri"/>
                <a:cs typeface="Calibri"/>
              </a:rPr>
              <a:t>dáng</a:t>
            </a:r>
            <a:r>
              <a:rPr lang="en-US" sz="3800" b="1" dirty="0" smtClean="0">
                <a:latin typeface="Calibri"/>
                <a:cs typeface="Calibri"/>
              </a:rPr>
              <a:t> </a:t>
            </a:r>
            <a:r>
              <a:rPr lang="en-US" sz="3800" b="1" dirty="0" err="1" smtClean="0">
                <a:latin typeface="Calibri"/>
                <a:cs typeface="Calibri"/>
              </a:rPr>
              <a:t>thiết</a:t>
            </a:r>
            <a:r>
              <a:rPr lang="en-US" sz="3800" b="1" dirty="0" smtClean="0">
                <a:latin typeface="Calibri"/>
                <a:cs typeface="Calibri"/>
              </a:rPr>
              <a:t> </a:t>
            </a:r>
            <a:r>
              <a:rPr lang="en-US" sz="3800" b="1" dirty="0" err="1" smtClean="0">
                <a:latin typeface="Calibri"/>
                <a:cs typeface="Calibri"/>
              </a:rPr>
              <a:t>bị</a:t>
            </a:r>
            <a:r>
              <a:rPr lang="en-US" sz="3800" b="1" dirty="0" smtClean="0">
                <a:latin typeface="Calibri"/>
                <a:cs typeface="Calibri"/>
              </a:rPr>
              <a:t> </a:t>
            </a:r>
            <a:r>
              <a:rPr lang="en-US" sz="3800" b="1" dirty="0" err="1" smtClean="0">
                <a:latin typeface="Calibri"/>
                <a:cs typeface="Calibri"/>
              </a:rPr>
              <a:t>khác</a:t>
            </a:r>
            <a:r>
              <a:rPr lang="en-US" sz="3800" b="1" dirty="0" smtClean="0">
                <a:latin typeface="Calibri"/>
                <a:cs typeface="Calibri"/>
              </a:rPr>
              <a:t> </a:t>
            </a:r>
            <a:r>
              <a:rPr lang="en-US" sz="3800" b="1" dirty="0" err="1" smtClean="0">
                <a:latin typeface="Calibri"/>
                <a:cs typeface="Calibri"/>
              </a:rPr>
              <a:t>nhau</a:t>
            </a:r>
            <a:endParaRPr lang="en-US" sz="3800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F77F138-D4D4-254D-8DFF-8166FCA013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b="49762"/>
          <a:stretch/>
        </p:blipFill>
        <p:spPr>
          <a:xfrm>
            <a:off x="5292080" y="3886200"/>
            <a:ext cx="3699520" cy="18585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FB38913-9656-4B48-B017-1D1CE98E18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28987" t="18187" r="7053" b="19699"/>
          <a:stretch/>
        </p:blipFill>
        <p:spPr>
          <a:xfrm>
            <a:off x="5220072" y="1628800"/>
            <a:ext cx="2016224" cy="19580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6C13B2CF-D907-3E40-BE1C-1D74E5C2F23F}"/>
              </a:ext>
            </a:extLst>
          </p:cNvPr>
          <p:cNvSpPr/>
          <p:nvPr/>
        </p:nvSpPr>
        <p:spPr>
          <a:xfrm>
            <a:off x="5652120" y="2348880"/>
            <a:ext cx="288032" cy="12671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4">
            <a:extLst>
              <a:ext uri="{FF2B5EF4-FFF2-40B4-BE49-F238E27FC236}">
                <a16:creationId xmlns:a16="http://schemas.microsoft.com/office/drawing/2014/main" xmlns="" id="{173D5923-0D47-C742-AAC6-3C4DA3997356}"/>
              </a:ext>
            </a:extLst>
          </p:cNvPr>
          <p:cNvSpPr txBox="1">
            <a:spLocks/>
          </p:cNvSpPr>
          <p:nvPr/>
        </p:nvSpPr>
        <p:spPr bwMode="auto">
          <a:xfrm>
            <a:off x="467544" y="6021288"/>
            <a:ext cx="8179506" cy="603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 fontScale="67500" lnSpcReduction="20000"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/>
                <a:ea typeface="MS PGothic" pitchFamily="34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4000" b="1" dirty="0" err="1" smtClean="0"/>
              <a:t>Thiết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kế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giống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điếu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xì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gà</a:t>
            </a:r>
            <a:r>
              <a:rPr lang="en-US" sz="4000" b="1" dirty="0" smtClean="0"/>
              <a:t> hay </a:t>
            </a:r>
            <a:r>
              <a:rPr lang="en-US" sz="4000" b="1" dirty="0" err="1" smtClean="0"/>
              <a:t>thiết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kế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sáng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tạo</a:t>
            </a:r>
            <a:endParaRPr lang="en-US" sz="40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361967" y="1196752"/>
            <a:ext cx="4413370" cy="4520030"/>
            <a:chOff x="361967" y="1196752"/>
            <a:chExt cx="4413370" cy="4520030"/>
          </a:xfrm>
        </p:grpSpPr>
        <p:pic>
          <p:nvPicPr>
            <p:cNvPr id="13" name="Picture 12">
              <a:extLst>
                <a:ext uri="{FF2B5EF4-FFF2-40B4-BE49-F238E27FC236}">
                  <a16:creationId xmlns="" xmlns:a16="http://schemas.microsoft.com/office/drawing/2014/main" id="{74E3348D-B9C1-DF4A-ABCD-5471422CD5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/>
            <a:srcRect l="2830" r="4971"/>
            <a:stretch/>
          </p:blipFill>
          <p:spPr>
            <a:xfrm>
              <a:off x="361967" y="1744751"/>
              <a:ext cx="4413370" cy="3972031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A2144699-44FA-3248-BF85-90EC48D18646}"/>
                </a:ext>
              </a:extLst>
            </p:cNvPr>
            <p:cNvSpPr txBox="1"/>
            <p:nvPr/>
          </p:nvSpPr>
          <p:spPr>
            <a:xfrm>
              <a:off x="1494680" y="1196752"/>
              <a:ext cx="100380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>
                  <a:latin typeface="Arial"/>
                  <a:cs typeface="Arial"/>
                </a:rPr>
                <a:t>Hệ</a:t>
              </a:r>
              <a:r>
                <a:rPr lang="en-US" sz="1600" b="1" dirty="0" smtClean="0">
                  <a:latin typeface="Arial"/>
                  <a:cs typeface="Arial"/>
                </a:rPr>
                <a:t> </a:t>
              </a:r>
              <a:r>
                <a:rPr lang="en-US" sz="1600" b="1" dirty="0" err="1" smtClean="0">
                  <a:latin typeface="Arial"/>
                  <a:cs typeface="Arial"/>
                </a:rPr>
                <a:t>đóng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A2144699-44FA-3248-BF85-90EC48D18646}"/>
                </a:ext>
              </a:extLst>
            </p:cNvPr>
            <p:cNvSpPr txBox="1"/>
            <p:nvPr/>
          </p:nvSpPr>
          <p:spPr>
            <a:xfrm>
              <a:off x="3779912" y="2226350"/>
              <a:ext cx="8322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>
                  <a:latin typeface="Arial"/>
                  <a:cs typeface="Arial"/>
                </a:rPr>
                <a:t>Hệ</a:t>
              </a:r>
              <a:r>
                <a:rPr lang="en-US" sz="1600" b="1" dirty="0" smtClean="0">
                  <a:latin typeface="Arial"/>
                  <a:cs typeface="Arial"/>
                </a:rPr>
                <a:t> </a:t>
              </a:r>
              <a:r>
                <a:rPr lang="en-US" sz="1600" b="1" dirty="0" err="1" smtClean="0">
                  <a:latin typeface="Arial"/>
                  <a:cs typeface="Arial"/>
                </a:rPr>
                <a:t>mở</a:t>
              </a:r>
              <a:endParaRPr lang="en-US" sz="1600" dirty="0">
                <a:latin typeface="Arial"/>
                <a:cs typeface="Arial"/>
              </a:endParaRPr>
            </a:p>
          </p:txBody>
        </p:sp>
      </p:grpSp>
      <p:sp>
        <p:nvSpPr>
          <p:cNvPr id="16" name="Left Brace 15"/>
          <p:cNvSpPr/>
          <p:nvPr/>
        </p:nvSpPr>
        <p:spPr>
          <a:xfrm rot="5400000">
            <a:off x="2028550" y="257977"/>
            <a:ext cx="486772" cy="3059713"/>
          </a:xfrm>
          <a:prstGeom prst="leftBrace">
            <a:avLst>
              <a:gd name="adj1" fmla="val 8333"/>
              <a:gd name="adj2" fmla="val 48516"/>
            </a:avLst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Brace 16"/>
          <p:cNvSpPr/>
          <p:nvPr/>
        </p:nvSpPr>
        <p:spPr>
          <a:xfrm rot="5400000">
            <a:off x="4139951" y="2492898"/>
            <a:ext cx="360041" cy="504056"/>
          </a:xfrm>
          <a:prstGeom prst="leftBrace">
            <a:avLst>
              <a:gd name="adj1" fmla="val 8333"/>
              <a:gd name="adj2" fmla="val 44172"/>
            </a:avLst>
          </a:prstGeom>
          <a:noFill/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close up of a device&#10;&#10;Description automatically generated">
            <a:extLst>
              <a:ext uri="{FF2B5EF4-FFF2-40B4-BE49-F238E27FC236}">
                <a16:creationId xmlns="" xmlns:a16="http://schemas.microsoft.com/office/drawing/2014/main" id="{53DF4E5F-EB4F-F946-B87F-BE71131A204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t="13814" b="5543"/>
          <a:stretch/>
        </p:blipFill>
        <p:spPr>
          <a:xfrm>
            <a:off x="7392424" y="1772816"/>
            <a:ext cx="1572064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533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1247" r="32427" b="824"/>
          <a:stretch/>
        </p:blipFill>
        <p:spPr>
          <a:xfrm>
            <a:off x="640430" y="989531"/>
            <a:ext cx="7964018" cy="4599709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323528" y="6165304"/>
            <a:ext cx="7739638" cy="3532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400" dirty="0" smtClean="0">
                <a:solidFill>
                  <a:srgbClr val="000000"/>
                </a:solidFill>
              </a:rPr>
              <a:t>Source: </a:t>
            </a:r>
            <a:r>
              <a:rPr lang="en-GB" sz="1400" dirty="0" err="1" smtClean="0">
                <a:solidFill>
                  <a:srgbClr val="000000"/>
                </a:solidFill>
              </a:rPr>
              <a:t>Euromonitor</a:t>
            </a:r>
            <a:r>
              <a:rPr lang="en-GB" sz="1400" dirty="0" smtClean="0">
                <a:solidFill>
                  <a:srgbClr val="000000"/>
                </a:solidFill>
              </a:rPr>
              <a:t> </a:t>
            </a:r>
            <a:r>
              <a:rPr lang="en-GB" sz="1400" dirty="0">
                <a:solidFill>
                  <a:srgbClr val="000000"/>
                </a:solidFill>
              </a:rPr>
              <a:t>International, Global Tobacco: Key findings Part II: Vapour Products, October 2017</a:t>
            </a:r>
            <a:endParaRPr lang="en-US" sz="1400" dirty="0">
              <a:solidFill>
                <a:srgbClr val="000000"/>
              </a:solidFill>
            </a:endParaRPr>
          </a:p>
          <a:p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" name="Title 7"/>
          <p:cNvSpPr>
            <a:spLocks noGrp="1"/>
          </p:cNvSpPr>
          <p:nvPr>
            <p:ph type="title"/>
          </p:nvPr>
        </p:nvSpPr>
        <p:spPr>
          <a:xfrm>
            <a:off x="249383" y="118755"/>
            <a:ext cx="8680306" cy="64594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 smtClean="0">
                <a:solidFill>
                  <a:srgbClr val="000000"/>
                </a:solidFill>
              </a:rPr>
              <a:t>Các</a:t>
            </a:r>
            <a:r>
              <a:rPr lang="en-US" sz="3600" b="1" dirty="0" smtClean="0">
                <a:solidFill>
                  <a:srgbClr val="000000"/>
                </a:solidFill>
              </a:rPr>
              <a:t> </a:t>
            </a:r>
            <a:r>
              <a:rPr lang="en-US" sz="3600" b="1" dirty="0" err="1" smtClean="0">
                <a:solidFill>
                  <a:srgbClr val="000000"/>
                </a:solidFill>
              </a:rPr>
              <a:t>loại</a:t>
            </a:r>
            <a:r>
              <a:rPr lang="en-US" sz="3600" b="1" dirty="0" smtClean="0">
                <a:solidFill>
                  <a:srgbClr val="000000"/>
                </a:solidFill>
              </a:rPr>
              <a:t> </a:t>
            </a:r>
            <a:r>
              <a:rPr lang="en-US" sz="3600" b="1" dirty="0" err="1" smtClean="0">
                <a:solidFill>
                  <a:srgbClr val="000000"/>
                </a:solidFill>
              </a:rPr>
              <a:t>thuốc</a:t>
            </a:r>
            <a:r>
              <a:rPr lang="en-US" sz="3600" b="1" dirty="0" smtClean="0">
                <a:solidFill>
                  <a:srgbClr val="000000"/>
                </a:solidFill>
              </a:rPr>
              <a:t> </a:t>
            </a:r>
            <a:r>
              <a:rPr lang="en-US" sz="3600" b="1" dirty="0" err="1" smtClean="0">
                <a:solidFill>
                  <a:srgbClr val="000000"/>
                </a:solidFill>
              </a:rPr>
              <a:t>lá</a:t>
            </a:r>
            <a:r>
              <a:rPr lang="en-US" sz="3600" b="1" dirty="0" smtClean="0">
                <a:solidFill>
                  <a:srgbClr val="000000"/>
                </a:solidFill>
              </a:rPr>
              <a:t> </a:t>
            </a:r>
            <a:r>
              <a:rPr lang="en-US" sz="3600" b="1" dirty="0" err="1" smtClean="0">
                <a:solidFill>
                  <a:srgbClr val="000000"/>
                </a:solidFill>
              </a:rPr>
              <a:t>điện</a:t>
            </a:r>
            <a:r>
              <a:rPr lang="en-US" sz="3600" b="1" dirty="0" smtClean="0">
                <a:solidFill>
                  <a:srgbClr val="000000"/>
                </a:solidFill>
              </a:rPr>
              <a:t> </a:t>
            </a:r>
            <a:r>
              <a:rPr lang="en-US" sz="3600" b="1" dirty="0" err="1" smtClean="0">
                <a:solidFill>
                  <a:srgbClr val="000000"/>
                </a:solidFill>
              </a:rPr>
              <a:t>tử</a:t>
            </a:r>
            <a:endParaRPr lang="en-US" sz="36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738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796E1898-4AF9-524F-9C8A-32A11AFE9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188640"/>
            <a:ext cx="7632848" cy="648072"/>
          </a:xfrm>
        </p:spPr>
        <p:txBody>
          <a:bodyPr>
            <a:noAutofit/>
          </a:bodyPr>
          <a:lstStyle/>
          <a:p>
            <a:r>
              <a:rPr lang="en-GB" sz="3600" b="1" dirty="0" err="1" smtClean="0">
                <a:solidFill>
                  <a:srgbClr val="000000"/>
                </a:solidFill>
              </a:rPr>
              <a:t>Có</a:t>
            </a:r>
            <a:r>
              <a:rPr lang="en-GB" sz="3600" b="1" dirty="0" smtClean="0">
                <a:solidFill>
                  <a:srgbClr val="000000"/>
                </a:solidFill>
              </a:rPr>
              <a:t> </a:t>
            </a:r>
            <a:r>
              <a:rPr lang="en-GB" sz="3600" b="1" dirty="0" err="1" smtClean="0">
                <a:solidFill>
                  <a:srgbClr val="000000"/>
                </a:solidFill>
              </a:rPr>
              <a:t>những</a:t>
            </a:r>
            <a:r>
              <a:rPr lang="en-GB" sz="3600" b="1" dirty="0" smtClean="0">
                <a:solidFill>
                  <a:srgbClr val="000000"/>
                </a:solidFill>
              </a:rPr>
              <a:t> </a:t>
            </a:r>
            <a:r>
              <a:rPr lang="en-GB" sz="3600" b="1" dirty="0" err="1" smtClean="0">
                <a:solidFill>
                  <a:srgbClr val="000000"/>
                </a:solidFill>
              </a:rPr>
              <a:t>chất</a:t>
            </a:r>
            <a:r>
              <a:rPr lang="en-GB" sz="3600" b="1" dirty="0" smtClean="0">
                <a:solidFill>
                  <a:srgbClr val="000000"/>
                </a:solidFill>
              </a:rPr>
              <a:t> </a:t>
            </a:r>
            <a:r>
              <a:rPr lang="en-GB" sz="3600" b="1" dirty="0" err="1" smtClean="0">
                <a:solidFill>
                  <a:srgbClr val="000000"/>
                </a:solidFill>
              </a:rPr>
              <a:t>gì</a:t>
            </a:r>
            <a:r>
              <a:rPr lang="en-GB" sz="3600" b="1" dirty="0" smtClean="0">
                <a:solidFill>
                  <a:srgbClr val="000000"/>
                </a:solidFill>
              </a:rPr>
              <a:t> </a:t>
            </a:r>
            <a:r>
              <a:rPr lang="en-GB" sz="3600" b="1" dirty="0" err="1" smtClean="0">
                <a:solidFill>
                  <a:srgbClr val="000000"/>
                </a:solidFill>
              </a:rPr>
              <a:t>trong</a:t>
            </a:r>
            <a:r>
              <a:rPr lang="en-GB" sz="3600" b="1" dirty="0" smtClean="0">
                <a:solidFill>
                  <a:srgbClr val="000000"/>
                </a:solidFill>
              </a:rPr>
              <a:t> </a:t>
            </a:r>
            <a:r>
              <a:rPr lang="en-GB" sz="3600" b="1" dirty="0" err="1" smtClean="0">
                <a:solidFill>
                  <a:srgbClr val="000000"/>
                </a:solidFill>
              </a:rPr>
              <a:t>khí</a:t>
            </a:r>
            <a:r>
              <a:rPr lang="en-GB" sz="3600" b="1" dirty="0" smtClean="0">
                <a:solidFill>
                  <a:srgbClr val="000000"/>
                </a:solidFill>
              </a:rPr>
              <a:t> dung?</a:t>
            </a:r>
            <a:endParaRPr lang="en-GB" sz="3600" b="1" dirty="0">
              <a:solidFill>
                <a:srgbClr val="0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F26C42B-09C6-7F48-A996-3664EC630FE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789040"/>
            <a:ext cx="2756878" cy="230425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B63FABA6-5748-B946-9358-4CEB49778A8D}"/>
              </a:ext>
            </a:extLst>
          </p:cNvPr>
          <p:cNvGrpSpPr/>
          <p:nvPr/>
        </p:nvGrpSpPr>
        <p:grpSpPr>
          <a:xfrm>
            <a:off x="6228184" y="1052736"/>
            <a:ext cx="2088232" cy="2588067"/>
            <a:chOff x="5195030" y="3122613"/>
            <a:chExt cx="3445455" cy="2595891"/>
          </a:xfrm>
        </p:grpSpPr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CF14DE2E-8031-1746-96BB-1918CA36C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95030" y="3122613"/>
              <a:ext cx="3445455" cy="259589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87CF40D9-C482-6C4F-9992-AD921ACF8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195030" y="3165835"/>
              <a:ext cx="1767114" cy="1180490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A991C796-FE83-9040-9C4E-6013398E028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3933056"/>
            <a:ext cx="2314575" cy="20447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C1EEFE7E-78FE-0D4C-B7AD-9C638F9F96A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03848" y="3933056"/>
            <a:ext cx="1582672" cy="20217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908C64C8-3203-1C4F-B5CC-914386EFE23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79912" y="1052736"/>
            <a:ext cx="1905000" cy="254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D124569F-C692-2243-9EC6-A894F890D37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7544" y="1196752"/>
            <a:ext cx="2616675" cy="23306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F65A1BE-C075-8149-A833-14BE89FFFA2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7786" t="11515" r="19103" b="11515"/>
          <a:stretch/>
        </p:blipFill>
        <p:spPr>
          <a:xfrm>
            <a:off x="4932040" y="3933056"/>
            <a:ext cx="1223090" cy="1988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6A7FEE2-E4A7-0742-89D0-4C31CE30B2A4}"/>
              </a:ext>
            </a:extLst>
          </p:cNvPr>
          <p:cNvSpPr txBox="1"/>
          <p:nvPr/>
        </p:nvSpPr>
        <p:spPr>
          <a:xfrm>
            <a:off x="251520" y="6309320"/>
            <a:ext cx="6099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>
                <a:hlinkClick r:id="rId10"/>
              </a:rPr>
              <a:t>Source: https</a:t>
            </a:r>
            <a:r>
              <a:rPr lang="en-GB" sz="800" dirty="0">
                <a:hlinkClick r:id="rId10"/>
              </a:rPr>
              <a:t>://mir-s3-cdn-cf.behance.net/project_modules/max_1200/d71fd274154227.5c24551fc8af7.jpg</a:t>
            </a:r>
            <a:endParaRPr lang="en-GB" sz="800" dirty="0"/>
          </a:p>
          <a:p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xmlns="" val="344167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2F636F36-A76E-4E4B-A97F-D35E3134D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9897" y="404665"/>
            <a:ext cx="5610009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600" b="1" dirty="0" err="1" smtClean="0">
                <a:solidFill>
                  <a:srgbClr val="000000"/>
                </a:solidFill>
              </a:rPr>
              <a:t>Có</a:t>
            </a:r>
            <a:r>
              <a:rPr lang="en-GB" sz="3600" b="1" dirty="0" smtClean="0">
                <a:solidFill>
                  <a:srgbClr val="000000"/>
                </a:solidFill>
              </a:rPr>
              <a:t> </a:t>
            </a:r>
            <a:r>
              <a:rPr lang="en-GB" sz="3600" b="1" dirty="0" err="1" smtClean="0">
                <a:solidFill>
                  <a:srgbClr val="000000"/>
                </a:solidFill>
              </a:rPr>
              <a:t>những</a:t>
            </a:r>
            <a:r>
              <a:rPr lang="en-GB" sz="3600" b="1" dirty="0" smtClean="0">
                <a:solidFill>
                  <a:srgbClr val="000000"/>
                </a:solidFill>
              </a:rPr>
              <a:t> </a:t>
            </a:r>
            <a:r>
              <a:rPr lang="en-GB" sz="3600" b="1" dirty="0" err="1" smtClean="0">
                <a:solidFill>
                  <a:srgbClr val="000000"/>
                </a:solidFill>
              </a:rPr>
              <a:t>chất</a:t>
            </a:r>
            <a:r>
              <a:rPr lang="en-GB" sz="3600" b="1" dirty="0" smtClean="0">
                <a:solidFill>
                  <a:srgbClr val="000000"/>
                </a:solidFill>
              </a:rPr>
              <a:t> </a:t>
            </a:r>
            <a:r>
              <a:rPr lang="en-GB" sz="3600" b="1" dirty="0" err="1" smtClean="0">
                <a:solidFill>
                  <a:srgbClr val="000000"/>
                </a:solidFill>
              </a:rPr>
              <a:t>gì</a:t>
            </a:r>
            <a:r>
              <a:rPr lang="en-GB" sz="3600" b="1" dirty="0" smtClean="0">
                <a:solidFill>
                  <a:srgbClr val="000000"/>
                </a:solidFill>
              </a:rPr>
              <a:t> </a:t>
            </a:r>
            <a:r>
              <a:rPr lang="en-GB" sz="3600" b="1" dirty="0" err="1" smtClean="0">
                <a:solidFill>
                  <a:srgbClr val="000000"/>
                </a:solidFill>
              </a:rPr>
              <a:t>trong</a:t>
            </a:r>
            <a:r>
              <a:rPr lang="en-GB" sz="3600" b="1" dirty="0" smtClean="0">
                <a:solidFill>
                  <a:srgbClr val="000000"/>
                </a:solidFill>
              </a:rPr>
              <a:t> dung </a:t>
            </a:r>
            <a:r>
              <a:rPr lang="en-GB" sz="3600" b="1" dirty="0" err="1" smtClean="0">
                <a:solidFill>
                  <a:srgbClr val="000000"/>
                </a:solidFill>
              </a:rPr>
              <a:t>dịch</a:t>
            </a:r>
            <a:r>
              <a:rPr lang="en-GB" sz="3600" b="1" dirty="0" smtClean="0">
                <a:solidFill>
                  <a:srgbClr val="000000"/>
                </a:solidFill>
              </a:rPr>
              <a:t> TLĐT?</a:t>
            </a:r>
            <a:endParaRPr lang="en-GB" sz="3600" b="1" dirty="0">
              <a:solidFill>
                <a:srgbClr val="000000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="" xmlns:a16="http://schemas.microsoft.com/office/drawing/2014/main" id="{86B11454-C84A-5440-9517-1E01A0C923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0922" y="2553112"/>
            <a:ext cx="1905000" cy="254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C022622-B1C5-0748-8093-505D8FE8ECE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249806" y="2622648"/>
            <a:ext cx="1852848" cy="24704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FB5627A-2290-2345-89E6-CFFDDB56C62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89747" y="2654809"/>
            <a:ext cx="3045494" cy="254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0B240817-9228-1548-BFCE-2047C3A6BE8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48007" y="2253061"/>
            <a:ext cx="1772403" cy="294174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4FC61FB4-085C-D040-BCF8-E0E052D05A21}"/>
              </a:ext>
            </a:extLst>
          </p:cNvPr>
          <p:cNvSpPr/>
          <p:nvPr/>
        </p:nvSpPr>
        <p:spPr>
          <a:xfrm>
            <a:off x="467544" y="5408410"/>
            <a:ext cx="1533178" cy="634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Nicotine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CD4ED317-A255-1A43-A737-EBE6F7C3FA8E}"/>
              </a:ext>
            </a:extLst>
          </p:cNvPr>
          <p:cNvSpPr/>
          <p:nvPr/>
        </p:nvSpPr>
        <p:spPr>
          <a:xfrm>
            <a:off x="2123728" y="5398933"/>
            <a:ext cx="1593367" cy="634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tx1"/>
                </a:solidFill>
              </a:rPr>
              <a:t>Glycerin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ACE50A0D-792F-274B-92FC-01B212D05699}"/>
              </a:ext>
            </a:extLst>
          </p:cNvPr>
          <p:cNvSpPr/>
          <p:nvPr/>
        </p:nvSpPr>
        <p:spPr>
          <a:xfrm>
            <a:off x="3809217" y="5340117"/>
            <a:ext cx="1848449" cy="752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Propylene Glycol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AB58259D-892A-2745-A49B-452766E0B083}"/>
              </a:ext>
            </a:extLst>
          </p:cNvPr>
          <p:cNvSpPr/>
          <p:nvPr/>
        </p:nvSpPr>
        <p:spPr>
          <a:xfrm>
            <a:off x="6179935" y="5373216"/>
            <a:ext cx="1848449" cy="752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 smtClean="0">
                <a:solidFill>
                  <a:schemeClr val="tx1"/>
                </a:solidFill>
              </a:rPr>
              <a:t>Hương</a:t>
            </a: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b="1" dirty="0" err="1" smtClean="0">
                <a:solidFill>
                  <a:schemeClr val="tx1"/>
                </a:solidFill>
              </a:rPr>
              <a:t>liệu</a:t>
            </a:r>
            <a:endParaRPr lang="en-GB" b="1" dirty="0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6870D014-BDAD-E54A-926B-21DA22F1495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36096" y="330501"/>
            <a:ext cx="2211088" cy="16614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9D03EF5-3D82-4540-82E5-72E5A391BF03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430963" y="224969"/>
            <a:ext cx="1533525" cy="2006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075CC39-0FDE-3B42-8381-C4D4EFA06271}"/>
              </a:ext>
            </a:extLst>
          </p:cNvPr>
          <p:cNvSpPr txBox="1"/>
          <p:nvPr/>
        </p:nvSpPr>
        <p:spPr>
          <a:xfrm>
            <a:off x="2182562" y="3543818"/>
            <a:ext cx="50437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dirty="0">
                <a:solidFill>
                  <a:srgbClr val="C00000"/>
                </a:solidFill>
              </a:rPr>
              <a:t>✚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1C6D5808-D5BB-EF42-ABA4-02528085C1FA}"/>
              </a:ext>
            </a:extLst>
          </p:cNvPr>
          <p:cNvSpPr txBox="1"/>
          <p:nvPr/>
        </p:nvSpPr>
        <p:spPr>
          <a:xfrm>
            <a:off x="3557032" y="3550277"/>
            <a:ext cx="50437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dirty="0">
                <a:solidFill>
                  <a:srgbClr val="C00000"/>
                </a:solidFill>
              </a:rPr>
              <a:t>✚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ACF3B4D1-79AE-F94C-A055-FB1F7AC1E92F}"/>
              </a:ext>
            </a:extLst>
          </p:cNvPr>
          <p:cNvSpPr txBox="1"/>
          <p:nvPr/>
        </p:nvSpPr>
        <p:spPr>
          <a:xfrm>
            <a:off x="5363728" y="3543818"/>
            <a:ext cx="50437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dirty="0">
                <a:solidFill>
                  <a:srgbClr val="C00000"/>
                </a:solidFill>
              </a:rPr>
              <a:t>✚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xmlns="" id="{E14CCE34-1B49-F242-A4B1-7240339C65B3}"/>
              </a:ext>
            </a:extLst>
          </p:cNvPr>
          <p:cNvSpPr txBox="1">
            <a:spLocks/>
          </p:cNvSpPr>
          <p:nvPr/>
        </p:nvSpPr>
        <p:spPr bwMode="auto">
          <a:xfrm>
            <a:off x="7812360" y="5085184"/>
            <a:ext cx="1512168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/>
                <a:ea typeface="MS PGothic" pitchFamily="34" charset="-128"/>
                <a:cs typeface="Arial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b="1" dirty="0" smtClean="0">
                <a:solidFill>
                  <a:srgbClr val="FF0000"/>
                </a:solidFill>
              </a:rPr>
              <a:t>&gt;15,500 </a:t>
            </a:r>
          </a:p>
          <a:p>
            <a:r>
              <a:rPr lang="en-US" sz="1800" b="1" dirty="0" smtClean="0">
                <a:solidFill>
                  <a:srgbClr val="FF0000"/>
                </a:solidFill>
              </a:rPr>
              <a:t>e-liquid flavors</a:t>
            </a:r>
            <a:endParaRPr lang="en-US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38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08E9DED-20F7-0A4B-8757-8C85A5CD5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274638"/>
            <a:ext cx="8699500" cy="706090"/>
          </a:xfrm>
        </p:spPr>
        <p:txBody>
          <a:bodyPr/>
          <a:lstStyle/>
          <a:p>
            <a:r>
              <a:rPr lang="en-US" sz="3000" b="1" dirty="0" err="1" smtClean="0"/>
              <a:t>Thành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phần</a:t>
            </a:r>
            <a:r>
              <a:rPr lang="en-US" sz="3000" b="1" dirty="0" smtClean="0"/>
              <a:t> dung </a:t>
            </a:r>
            <a:r>
              <a:rPr lang="en-US" sz="3000" b="1" dirty="0" err="1" smtClean="0"/>
              <a:t>dịch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hương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liệu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điện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tử</a:t>
            </a:r>
            <a:endParaRPr lang="en-US" sz="3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FA1EAF8-4505-ED4D-B681-D80D237E7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496300" cy="5184576"/>
          </a:xfrm>
        </p:spPr>
        <p:txBody>
          <a:bodyPr>
            <a:normAutofit lnSpcReduction="10000"/>
          </a:bodyPr>
          <a:lstStyle/>
          <a:p>
            <a:r>
              <a:rPr lang="en-US" sz="2800" b="1" dirty="0" smtClean="0"/>
              <a:t>N</a:t>
            </a:r>
            <a:r>
              <a:rPr lang="vi-VN" sz="2800" b="1" dirty="0" smtClean="0"/>
              <a:t>icotine (freebase hoặc muối): </a:t>
            </a:r>
            <a:r>
              <a:rPr lang="vi-VN" sz="2800" dirty="0" smtClean="0"/>
              <a:t>gây nghiện cao, độc hại, gây bệnh tim mạch, hô hấp, tiêu hóa và gây ung thư</a:t>
            </a:r>
          </a:p>
          <a:p>
            <a:r>
              <a:rPr lang="vi-VN" sz="2800" b="1" dirty="0" smtClean="0"/>
              <a:t>Propylene glycol</a:t>
            </a:r>
            <a:r>
              <a:rPr lang="vi-VN" sz="2800" dirty="0" smtClean="0"/>
              <a:t>: Nói chung được coi là an toàn cho thực phẩm nhưng không phải để hít; có thể tạo thành </a:t>
            </a:r>
            <a:r>
              <a:rPr lang="vi-VN" sz="2800" i="1" dirty="0" smtClean="0"/>
              <a:t>propylene oxide</a:t>
            </a:r>
            <a:r>
              <a:rPr lang="vi-VN" sz="2800" dirty="0" smtClean="0"/>
              <a:t>, một chất gây ung thư khi được đun nóng và hóa hơi</a:t>
            </a:r>
          </a:p>
          <a:p>
            <a:r>
              <a:rPr lang="en-US" sz="2800" b="1" dirty="0" smtClean="0"/>
              <a:t>G</a:t>
            </a:r>
            <a:r>
              <a:rPr lang="vi-VN" sz="2800" b="1" dirty="0" smtClean="0"/>
              <a:t>lycerin / Glycerol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gốc</a:t>
            </a:r>
            <a:r>
              <a:rPr lang="en-US" sz="2800" b="1" dirty="0" smtClean="0"/>
              <a:t> t</a:t>
            </a:r>
            <a:r>
              <a:rPr lang="vi-VN" sz="2800" b="1" dirty="0" smtClean="0"/>
              <a:t>hực vật</a:t>
            </a:r>
            <a:r>
              <a:rPr lang="vi-VN" sz="2800" dirty="0" smtClean="0"/>
              <a:t>: khi được đun nóng và hóa hơi, tạo thành </a:t>
            </a:r>
            <a:r>
              <a:rPr lang="vi-VN" sz="2800" i="1" dirty="0" smtClean="0"/>
              <a:t>acrolein</a:t>
            </a:r>
            <a:r>
              <a:rPr lang="vi-VN" sz="2800" dirty="0" smtClean="0"/>
              <a:t>, có thể gây kích ứng đường hô hấp trên</a:t>
            </a:r>
          </a:p>
          <a:p>
            <a:r>
              <a:rPr lang="vi-VN" sz="2800" dirty="0" smtClean="0"/>
              <a:t>Một số hương </a:t>
            </a:r>
            <a:r>
              <a:rPr lang="en-US" sz="2800" dirty="0" err="1" smtClean="0"/>
              <a:t>liệu</a:t>
            </a:r>
            <a:r>
              <a:rPr lang="en-US" sz="2800" dirty="0" smtClean="0"/>
              <a:t> </a:t>
            </a:r>
            <a:r>
              <a:rPr lang="vi-VN" sz="2800" dirty="0" smtClean="0"/>
              <a:t>được biết là chất độc: trộn hương vị </a:t>
            </a:r>
            <a:r>
              <a:rPr lang="en-US" sz="2800" dirty="0" err="1" smtClean="0"/>
              <a:t>gây</a:t>
            </a:r>
            <a:r>
              <a:rPr lang="en-US" sz="2800" dirty="0" smtClean="0"/>
              <a:t> </a:t>
            </a:r>
            <a:r>
              <a:rPr lang="vi-VN" sz="2800" dirty="0" smtClean="0"/>
              <a:t>độc hơn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14642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88913391"/>
              </p:ext>
            </p:extLst>
          </p:nvPr>
        </p:nvGraphicFramePr>
        <p:xfrm>
          <a:off x="216024" y="620688"/>
          <a:ext cx="8748464" cy="6279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7397"/>
                <a:gridCol w="706106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1" dirty="0" err="1" smtClean="0"/>
                        <a:t>Công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err="1" smtClean="0"/>
                        <a:t>ty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err="1" smtClean="0"/>
                        <a:t>thuốc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err="1" smtClean="0"/>
                        <a:t>lá</a:t>
                      </a:r>
                      <a:r>
                        <a:rPr lang="en-US" sz="1400" b="1" baseline="0" dirty="0" smtClean="0"/>
                        <a:t>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err="1" smtClean="0"/>
                        <a:t>Thiết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err="1" smtClean="0"/>
                        <a:t>bị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err="1" smtClean="0"/>
                        <a:t>thuốc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err="1" smtClean="0"/>
                        <a:t>lá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err="1" smtClean="0"/>
                        <a:t>điện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err="1" smtClean="0"/>
                        <a:t>tử</a:t>
                      </a:r>
                      <a:r>
                        <a:rPr lang="en-US" sz="1400" b="1" baseline="0" dirty="0" smtClean="0"/>
                        <a:t> 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Philip Morris (PM)</a:t>
                      </a:r>
                      <a:r>
                        <a:rPr lang="en-US" sz="1400" b="1" dirty="0" smtClean="0">
                          <a:effectLst/>
                        </a:rPr>
                        <a:t>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b="1" dirty="0" smtClean="0"/>
                        <a:t>IQOS Mesh (e-vapor) + prefilled cartridge (VEEV)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b="1" dirty="0" smtClean="0"/>
                        <a:t>Solaris 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400" b="1" baseline="0" dirty="0" err="1" smtClean="0"/>
                        <a:t>Nicocig</a:t>
                      </a:r>
                      <a:endParaRPr lang="en-US" sz="1400" b="1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b="1" dirty="0" smtClean="0"/>
                        <a:t>Vivid</a:t>
                      </a:r>
                      <a:r>
                        <a:rPr lang="en-US" sz="1400" b="1" baseline="0" dirty="0" smtClean="0"/>
                        <a:t> 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b="1" baseline="0" dirty="0" err="1" smtClean="0"/>
                        <a:t>Steem</a:t>
                      </a:r>
                      <a:endParaRPr lang="en-US" sz="1400" b="1" dirty="0"/>
                    </a:p>
                  </a:txBody>
                  <a:tcPr/>
                </a:tc>
              </a:tr>
              <a:tr h="1062568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Altria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400" b="1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MarkTen</a:t>
                      </a:r>
                      <a:r>
                        <a:rPr lang="en-US" sz="1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4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Green Smoke </a:t>
                      </a:r>
                      <a:endParaRPr lang="en-US" sz="1400" b="1" dirty="0" smtClean="0">
                        <a:effectLst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British American Tobacco (BAT)</a:t>
                      </a:r>
                      <a:r>
                        <a:rPr lang="en-US" sz="1400" b="1" dirty="0" smtClean="0">
                          <a:effectLst/>
                        </a:rPr>
                        <a:t>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b="1" dirty="0" err="1" smtClean="0"/>
                        <a:t>Vuse</a:t>
                      </a:r>
                      <a:endParaRPr lang="en-US" sz="1400" b="1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b="1" dirty="0" err="1" smtClean="0"/>
                        <a:t>Vype</a:t>
                      </a:r>
                      <a:endParaRPr lang="en-US" sz="1400" b="1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b="1" dirty="0" smtClean="0"/>
                        <a:t>VIP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b="1" dirty="0" smtClean="0"/>
                        <a:t>10 Motives 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b="1" dirty="0" err="1" smtClean="0"/>
                        <a:t>Vapestick</a:t>
                      </a:r>
                      <a:endParaRPr lang="en-US" sz="1400" b="1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Imperial Tobacco</a:t>
                      </a:r>
                      <a:r>
                        <a:rPr lang="en-US" sz="1400" b="1" baseline="0" dirty="0" smtClean="0"/>
                        <a:t>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Blu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E-Cigs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MyBlu</a:t>
                      </a:r>
                      <a:endParaRPr lang="en-US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Dragonite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(IP</a:t>
                      </a:r>
                      <a:r>
                        <a:rPr lang="en-US" sz="14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rights)</a:t>
                      </a:r>
                      <a:endParaRPr lang="en-US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Nerudia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e-liquid and nicotine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Cosmic Fog</a:t>
                      </a:r>
                    </a:p>
                    <a:p>
                      <a:pPr marL="0" lvl="0" indent="0">
                        <a:buFont typeface="Arial"/>
                        <a:buNone/>
                      </a:pPr>
                      <a:endParaRPr lang="en-US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Japan Tobacco (JT)</a:t>
                      </a:r>
                      <a:r>
                        <a:rPr lang="en-US" sz="1400" b="1" dirty="0" smtClean="0">
                          <a:effectLst/>
                        </a:rPr>
                        <a:t>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400" b="1" dirty="0" smtClean="0"/>
                        <a:t>E-</a:t>
                      </a:r>
                      <a:r>
                        <a:rPr lang="en-US" sz="1400" b="1" dirty="0" err="1" smtClean="0"/>
                        <a:t>Lites</a:t>
                      </a:r>
                      <a:r>
                        <a:rPr lang="en-US" sz="1400" b="1" baseline="0" dirty="0" smtClean="0"/>
                        <a:t> (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 2016, E-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Lites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was rebranded as Logic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JTI’s e-cigarettes were on sale under this brand)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400" b="1" dirty="0" smtClean="0"/>
                        <a:t>Logic 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endParaRPr lang="en-US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54000" y="-27384"/>
            <a:ext cx="8699500" cy="634082"/>
          </a:xfrm>
        </p:spPr>
        <p:txBody>
          <a:bodyPr/>
          <a:lstStyle/>
          <a:p>
            <a:r>
              <a:rPr lang="en-US" sz="3200" b="1" dirty="0" err="1" smtClean="0"/>
              <a:t>Những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công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ty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thuốc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lá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lớn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trên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thị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trường</a:t>
            </a:r>
            <a:endParaRPr lang="en-US" sz="3200" b="1" dirty="0"/>
          </a:p>
        </p:txBody>
      </p:sp>
      <p:pic>
        <p:nvPicPr>
          <p:cNvPr id="2" name="Picture 1" descr="IQOS-Mesh-Vape-Kit-900-mAh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722" t="5127" r="7702" b="2604"/>
          <a:stretch/>
        </p:blipFill>
        <p:spPr>
          <a:xfrm>
            <a:off x="6444208" y="980727"/>
            <a:ext cx="864096" cy="1190593"/>
          </a:xfrm>
          <a:prstGeom prst="rect">
            <a:avLst/>
          </a:prstGeom>
        </p:spPr>
      </p:pic>
      <p:pic>
        <p:nvPicPr>
          <p:cNvPr id="12" name="Picture 11" descr="PMI_Solaris.jpe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20" t="15610" r="6272" b="15610"/>
          <a:stretch/>
        </p:blipFill>
        <p:spPr>
          <a:xfrm>
            <a:off x="2987824" y="1410154"/>
            <a:ext cx="1728192" cy="597042"/>
          </a:xfrm>
          <a:prstGeom prst="rect">
            <a:avLst/>
          </a:prstGeom>
        </p:spPr>
      </p:pic>
      <p:pic>
        <p:nvPicPr>
          <p:cNvPr id="13" name="Picture 12" descr="Vivid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39" b="20377"/>
          <a:stretch/>
        </p:blipFill>
        <p:spPr>
          <a:xfrm>
            <a:off x="7380312" y="980728"/>
            <a:ext cx="1486911" cy="1152127"/>
          </a:xfrm>
          <a:prstGeom prst="rect">
            <a:avLst/>
          </a:prstGeom>
        </p:spPr>
      </p:pic>
      <p:pic>
        <p:nvPicPr>
          <p:cNvPr id="14" name="Picture 13" descr="nicocig-disposable-e-cigarette-medium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010" t="1739" r="29609" b="7993"/>
          <a:stretch/>
        </p:blipFill>
        <p:spPr>
          <a:xfrm rot="16200000">
            <a:off x="5234554" y="923201"/>
            <a:ext cx="691117" cy="1584177"/>
          </a:xfrm>
          <a:prstGeom prst="rect">
            <a:avLst/>
          </a:prstGeom>
        </p:spPr>
      </p:pic>
      <p:pic>
        <p:nvPicPr>
          <p:cNvPr id="15" name="Picture 14" descr="altria-discontinues-markten-green-smokefc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735" r="2650" b="18842"/>
          <a:stretch/>
        </p:blipFill>
        <p:spPr>
          <a:xfrm>
            <a:off x="3419872" y="2205281"/>
            <a:ext cx="2520280" cy="1007695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4427984" y="3068960"/>
            <a:ext cx="4896544" cy="1399012"/>
            <a:chOff x="3419872" y="3068960"/>
            <a:chExt cx="5544616" cy="1584176"/>
          </a:xfrm>
        </p:grpSpPr>
        <p:pic>
          <p:nvPicPr>
            <p:cNvPr id="20" name="Picture 19" descr="IMG_7200.jpg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 xmlns="">
                    <a14:imgLayer r:embed="rId9">
                      <a14:imgEffect>
                        <a14:colorTemperature colorTemp="53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419872" y="3212976"/>
              <a:ext cx="1872208" cy="1343584"/>
            </a:xfrm>
            <a:prstGeom prst="rect">
              <a:avLst/>
            </a:prstGeom>
          </p:spPr>
        </p:pic>
        <p:pic>
          <p:nvPicPr>
            <p:cNvPr id="21" name="Picture 20" descr="tenmotives.png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380312" y="3068960"/>
              <a:ext cx="1584176" cy="1584176"/>
            </a:xfrm>
            <a:prstGeom prst="rect">
              <a:avLst/>
            </a:prstGeom>
          </p:spPr>
        </p:pic>
        <p:pic>
          <p:nvPicPr>
            <p:cNvPr id="22" name="Picture 21" descr="VIP-Tobacco-Refill-CartridgeCartomizer-Free-Battery-USB-Gamucci-Alternative-162584627860-2.jpeg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1973" t="6945" r="8329" b="9053"/>
            <a:stretch/>
          </p:blipFill>
          <p:spPr>
            <a:xfrm>
              <a:off x="6516216" y="3212976"/>
              <a:ext cx="1296144" cy="1366132"/>
            </a:xfrm>
            <a:prstGeom prst="rect">
              <a:avLst/>
            </a:prstGeom>
          </p:spPr>
        </p:pic>
        <p:pic>
          <p:nvPicPr>
            <p:cNvPr id="27" name="Picture 26" descr="Vype reload.jpeg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1716" r="3367" b="9750"/>
            <a:stretch/>
          </p:blipFill>
          <p:spPr>
            <a:xfrm>
              <a:off x="5364088" y="3212976"/>
              <a:ext cx="1076378" cy="1342910"/>
            </a:xfrm>
            <a:prstGeom prst="rect">
              <a:avLst/>
            </a:prstGeom>
          </p:spPr>
        </p:pic>
      </p:grpSp>
      <p:grpSp>
        <p:nvGrpSpPr>
          <p:cNvPr id="33" name="Group 32"/>
          <p:cNvGrpSpPr/>
          <p:nvPr/>
        </p:nvGrpSpPr>
        <p:grpSpPr>
          <a:xfrm>
            <a:off x="4499992" y="4536307"/>
            <a:ext cx="3888432" cy="1124941"/>
            <a:chOff x="4427984" y="4653136"/>
            <a:chExt cx="4500591" cy="1302041"/>
          </a:xfrm>
        </p:grpSpPr>
        <p:pic>
          <p:nvPicPr>
            <p:cNvPr id="24" name="Picture 23" descr="Blu_Imperial Tobacco.jpg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4625"/>
            <a:stretch/>
          </p:blipFill>
          <p:spPr>
            <a:xfrm>
              <a:off x="4427984" y="4653136"/>
              <a:ext cx="1368153" cy="1302041"/>
            </a:xfrm>
            <a:prstGeom prst="rect">
              <a:avLst/>
            </a:prstGeom>
          </p:spPr>
        </p:pic>
        <p:pic>
          <p:nvPicPr>
            <p:cNvPr id="25" name="Picture 24" descr="Cosmic fog.jpeg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1461" r="13603"/>
            <a:stretch/>
          </p:blipFill>
          <p:spPr>
            <a:xfrm>
              <a:off x="7956376" y="4653136"/>
              <a:ext cx="972199" cy="1297358"/>
            </a:xfrm>
            <a:prstGeom prst="rect">
              <a:avLst/>
            </a:prstGeom>
          </p:spPr>
        </p:pic>
        <p:pic>
          <p:nvPicPr>
            <p:cNvPr id="26" name="Picture 25" descr="mint_chocolate_e_liquid_blu.jpg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5859" t="3967" r="26411" b="4682"/>
            <a:stretch/>
          </p:blipFill>
          <p:spPr>
            <a:xfrm>
              <a:off x="7135131" y="4653136"/>
              <a:ext cx="677229" cy="1296144"/>
            </a:xfrm>
            <a:prstGeom prst="rect">
              <a:avLst/>
            </a:prstGeom>
          </p:spPr>
        </p:pic>
        <p:pic>
          <p:nvPicPr>
            <p:cNvPr id="29" name="Picture 28" descr="myblu-starterkit-blu-vape-device.jpg"/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9954" t="3525" r="26490" b="5426"/>
            <a:stretch/>
          </p:blipFill>
          <p:spPr>
            <a:xfrm>
              <a:off x="5940152" y="4653136"/>
              <a:ext cx="1015957" cy="1296144"/>
            </a:xfrm>
            <a:prstGeom prst="rect">
              <a:avLst/>
            </a:prstGeom>
          </p:spPr>
        </p:pic>
      </p:grpSp>
      <p:grpSp>
        <p:nvGrpSpPr>
          <p:cNvPr id="35" name="Group 34"/>
          <p:cNvGrpSpPr/>
          <p:nvPr/>
        </p:nvGrpSpPr>
        <p:grpSpPr>
          <a:xfrm>
            <a:off x="6156176" y="5787648"/>
            <a:ext cx="1736690" cy="1025728"/>
            <a:chOff x="6660232" y="5661248"/>
            <a:chExt cx="1736690" cy="1025728"/>
          </a:xfrm>
        </p:grpSpPr>
        <p:pic>
          <p:nvPicPr>
            <p:cNvPr id="31" name="Picture 30" descr="1.Logic Compact Three Devices - small cropped.jpg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0214" r="20881"/>
            <a:stretch/>
          </p:blipFill>
          <p:spPr>
            <a:xfrm>
              <a:off x="6660232" y="5661248"/>
              <a:ext cx="1052632" cy="1025728"/>
            </a:xfrm>
            <a:prstGeom prst="rect">
              <a:avLst/>
            </a:prstGeom>
          </p:spPr>
        </p:pic>
        <p:pic>
          <p:nvPicPr>
            <p:cNvPr id="34" name="Picture 33" descr="2.Logic Pro - small cropped.jpg"/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739" r="33654"/>
            <a:stretch/>
          </p:blipFill>
          <p:spPr>
            <a:xfrm>
              <a:off x="7884368" y="5661248"/>
              <a:ext cx="512554" cy="10081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27890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" y="188640"/>
            <a:ext cx="8699500" cy="562074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(2) HTP</a:t>
            </a:r>
            <a:r>
              <a:rPr lang="en-US" sz="3600" b="1" dirty="0">
                <a:solidFill>
                  <a:srgbClr val="FF0000"/>
                </a:solidFill>
              </a:rPr>
              <a:t>: </a:t>
            </a:r>
            <a:r>
              <a:rPr lang="en-US" sz="3600" b="1" dirty="0" err="1" smtClean="0">
                <a:solidFill>
                  <a:srgbClr val="FF0000"/>
                </a:solidFill>
              </a:rPr>
              <a:t>Thuốc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lá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làm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nóng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9552" y="908720"/>
            <a:ext cx="8280920" cy="5544616"/>
          </a:xfrm>
        </p:spPr>
        <p:txBody>
          <a:bodyPr/>
          <a:lstStyle/>
          <a:p>
            <a:r>
              <a:rPr lang="vi-VN" sz="2800" dirty="0" smtClean="0"/>
              <a:t>Chứa thuốc lá = </a:t>
            </a:r>
            <a:r>
              <a:rPr lang="en-US" sz="2800" dirty="0" err="1" smtClean="0"/>
              <a:t>là</a:t>
            </a:r>
            <a:r>
              <a:rPr lang="en-US" sz="2800" dirty="0" smtClean="0"/>
              <a:t> </a:t>
            </a:r>
            <a:r>
              <a:rPr lang="vi-VN" sz="2800" dirty="0" smtClean="0"/>
              <a:t>sản phẩm thuốc lá (</a:t>
            </a:r>
            <a:r>
              <a:rPr lang="en-US" sz="2800" dirty="0" err="1" smtClean="0"/>
              <a:t>tạo</a:t>
            </a:r>
            <a:r>
              <a:rPr lang="en-US" sz="2800" dirty="0" smtClean="0"/>
              <a:t> </a:t>
            </a:r>
            <a:r>
              <a:rPr lang="en-US" sz="2800" dirty="0" err="1" smtClean="0"/>
              <a:t>ra</a:t>
            </a:r>
            <a:r>
              <a:rPr lang="en-US" sz="2800" dirty="0" smtClean="0"/>
              <a:t> </a:t>
            </a:r>
            <a:r>
              <a:rPr lang="en-US" sz="2800" dirty="0" err="1" smtClean="0"/>
              <a:t>khí</a:t>
            </a:r>
            <a:r>
              <a:rPr lang="en-US" sz="2800" dirty="0" smtClean="0"/>
              <a:t> dung </a:t>
            </a:r>
            <a:r>
              <a:rPr lang="vi-VN" sz="2800" dirty="0" smtClean="0"/>
              <a:t>chứa nicotine và các hóa chất khác, được người dùng hít vào, qua miệng)</a:t>
            </a:r>
          </a:p>
          <a:p>
            <a:r>
              <a:rPr lang="vi-VN" sz="2800" dirty="0" smtClean="0"/>
              <a:t>Nhiệt </a:t>
            </a:r>
            <a:r>
              <a:rPr lang="en-US" sz="2800" dirty="0" err="1" smtClean="0"/>
              <a:t>độ</a:t>
            </a:r>
            <a:r>
              <a:rPr lang="en-US" sz="2800" dirty="0" smtClean="0"/>
              <a:t> </a:t>
            </a:r>
            <a:r>
              <a:rPr lang="vi-VN" sz="2800" dirty="0" smtClean="0"/>
              <a:t>áp dụng cho thuốc lá, trực tiếp hoặc gián tiếp, không đốt cháy</a:t>
            </a:r>
          </a:p>
          <a:p>
            <a:r>
              <a:rPr lang="vi-VN" sz="2800" u="sng" dirty="0" smtClean="0"/>
              <a:t>Không có bằng chứng</a:t>
            </a:r>
            <a:r>
              <a:rPr lang="vi-VN" sz="2800" dirty="0" smtClean="0"/>
              <a:t> về ít tác hại hơn </a:t>
            </a:r>
            <a:r>
              <a:rPr lang="en-US" sz="2800" dirty="0" smtClean="0"/>
              <a:t>so </a:t>
            </a:r>
            <a:r>
              <a:rPr lang="en-US" sz="2800" dirty="0" err="1" smtClean="0"/>
              <a:t>với</a:t>
            </a:r>
            <a:r>
              <a:rPr lang="en-US" sz="2800" dirty="0" smtClean="0"/>
              <a:t> </a:t>
            </a:r>
            <a:r>
              <a:rPr lang="vi-VN" sz="2800" dirty="0" smtClean="0"/>
              <a:t>các sản phẩm thuốc lá </a:t>
            </a:r>
            <a:r>
              <a:rPr lang="en-US" sz="2800" dirty="0" err="1" smtClean="0"/>
              <a:t>đốt</a:t>
            </a:r>
            <a:r>
              <a:rPr lang="en-US" sz="2800" dirty="0" smtClean="0"/>
              <a:t> </a:t>
            </a:r>
            <a:r>
              <a:rPr lang="vi-VN" sz="2800" dirty="0" smtClean="0"/>
              <a:t>cháy</a:t>
            </a:r>
          </a:p>
          <a:p>
            <a:r>
              <a:rPr lang="vi-VN" sz="2800" dirty="0" smtClean="0"/>
              <a:t>Hội đồng FDA Hoa Kỳ bác bỏ tuyên bố </a:t>
            </a:r>
            <a:r>
              <a:rPr lang="en-US" sz="2800" dirty="0" err="1" smtClean="0"/>
              <a:t>của</a:t>
            </a:r>
            <a:r>
              <a:rPr lang="en-US" sz="2800" dirty="0" smtClean="0"/>
              <a:t> </a:t>
            </a:r>
            <a:r>
              <a:rPr lang="vi-VN" sz="2800" dirty="0" smtClean="0"/>
              <a:t>PMI về việc </a:t>
            </a:r>
            <a:r>
              <a:rPr lang="en-US" sz="2800" dirty="0" err="1" smtClean="0"/>
              <a:t>tác</a:t>
            </a:r>
            <a:r>
              <a:rPr lang="en-US" sz="2800" dirty="0" smtClean="0"/>
              <a:t> </a:t>
            </a:r>
            <a:r>
              <a:rPr lang="en-US" sz="2800" dirty="0" err="1" smtClean="0"/>
              <a:t>dụng</a:t>
            </a:r>
            <a:r>
              <a:rPr lang="en-US" sz="2800" dirty="0" smtClean="0"/>
              <a:t> </a:t>
            </a:r>
            <a:r>
              <a:rPr lang="vi-VN" sz="2800" dirty="0" smtClean="0"/>
              <a:t>giảm hại </a:t>
            </a:r>
            <a:r>
              <a:rPr lang="en-US" sz="2800" dirty="0" err="1" smtClean="0"/>
              <a:t>của</a:t>
            </a:r>
            <a:r>
              <a:rPr lang="en-US" sz="2800" dirty="0" smtClean="0"/>
              <a:t> </a:t>
            </a:r>
            <a:r>
              <a:rPr lang="vi-VN" sz="2800" dirty="0" smtClean="0"/>
              <a:t>IQOS; FDA Hoa Kỳ cho phép bán nhưng không</a:t>
            </a:r>
            <a:r>
              <a:rPr lang="en-US" sz="2800" dirty="0" smtClean="0"/>
              <a:t> </a:t>
            </a:r>
            <a:r>
              <a:rPr lang="en-US" sz="2800" dirty="0" err="1" smtClean="0"/>
              <a:t>cho</a:t>
            </a:r>
            <a:r>
              <a:rPr lang="en-US" sz="2800" dirty="0" smtClean="0"/>
              <a:t> </a:t>
            </a:r>
            <a:r>
              <a:rPr lang="en-US" sz="2800" dirty="0" err="1" smtClean="0"/>
              <a:t>phép</a:t>
            </a:r>
            <a:r>
              <a:rPr lang="en-US" sz="2800" dirty="0" smtClean="0"/>
              <a:t> </a:t>
            </a:r>
            <a:r>
              <a:rPr lang="en-US" sz="2800" dirty="0" err="1" smtClean="0"/>
              <a:t>tuyên</a:t>
            </a:r>
            <a:r>
              <a:rPr lang="en-US" sz="2800" dirty="0" smtClean="0"/>
              <a:t> </a:t>
            </a:r>
            <a:r>
              <a:rPr lang="en-US" sz="2800" dirty="0" err="1" smtClean="0"/>
              <a:t>bố</a:t>
            </a:r>
            <a:r>
              <a:rPr lang="en-US" sz="2800" dirty="0" smtClean="0"/>
              <a:t> </a:t>
            </a:r>
            <a:r>
              <a:rPr lang="en-US" sz="2800" dirty="0" err="1" smtClean="0"/>
              <a:t>giảm</a:t>
            </a:r>
            <a:r>
              <a:rPr lang="en-US" sz="2800" dirty="0" smtClean="0"/>
              <a:t> </a:t>
            </a:r>
            <a:r>
              <a:rPr lang="vi-VN" sz="2800" dirty="0" smtClean="0"/>
              <a:t>rủi ro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05358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634082"/>
          </a:xfrm>
        </p:spPr>
        <p:txBody>
          <a:bodyPr/>
          <a:lstStyle/>
          <a:p>
            <a:r>
              <a:rPr lang="en-US" sz="3600" b="1" dirty="0"/>
              <a:t>HTP: </a:t>
            </a:r>
            <a:r>
              <a:rPr lang="en-US" sz="3600" b="1" dirty="0" err="1" smtClean="0"/>
              <a:t>thuốc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lá</a:t>
            </a:r>
            <a:r>
              <a:rPr lang="en-US" sz="3600" b="1" dirty="0" smtClean="0"/>
              <a:t> + </a:t>
            </a:r>
            <a:r>
              <a:rPr lang="en-US" sz="3600" b="1" dirty="0" err="1" smtClean="0"/>
              <a:t>thiết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bị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l</a:t>
            </a:r>
            <a:r>
              <a:rPr lang="en-US" sz="3600" b="1" dirty="0" err="1" smtClean="0"/>
              <a:t>àm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nóng</a:t>
            </a:r>
            <a:endParaRPr lang="en-US" sz="3600" dirty="0"/>
          </a:p>
        </p:txBody>
      </p:sp>
      <p:grpSp>
        <p:nvGrpSpPr>
          <p:cNvPr id="46" name="Group 45"/>
          <p:cNvGrpSpPr/>
          <p:nvPr/>
        </p:nvGrpSpPr>
        <p:grpSpPr>
          <a:xfrm>
            <a:off x="35496" y="4869160"/>
            <a:ext cx="8936462" cy="1907896"/>
            <a:chOff x="35496" y="4869160"/>
            <a:chExt cx="8936462" cy="1907896"/>
          </a:xfrm>
        </p:grpSpPr>
        <p:grpSp>
          <p:nvGrpSpPr>
            <p:cNvPr id="45" name="Group 44"/>
            <p:cNvGrpSpPr/>
            <p:nvPr/>
          </p:nvGrpSpPr>
          <p:grpSpPr>
            <a:xfrm>
              <a:off x="35496" y="4869160"/>
              <a:ext cx="3024336" cy="1907896"/>
              <a:chOff x="35496" y="4869160"/>
              <a:chExt cx="3024336" cy="1907896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="" xmlns:a16="http://schemas.microsoft.com/office/drawing/2014/main" id="{0F73225B-74C7-F74A-9F13-972C808214D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/>
              <a:srcRect l="3037" t="5850" r="3363" b="9985"/>
              <a:stretch/>
            </p:blipFill>
            <p:spPr>
              <a:xfrm>
                <a:off x="467544" y="4869160"/>
                <a:ext cx="2592288" cy="1907896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="" xmlns:a16="http://schemas.microsoft.com/office/drawing/2014/main" id="{CE629347-7A0A-DB4B-8521-6C1A5068035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/>
              <a:srcRect l="7886" t="20429" r="7436" b="24156"/>
              <a:stretch/>
            </p:blipFill>
            <p:spPr>
              <a:xfrm>
                <a:off x="35496" y="4869160"/>
                <a:ext cx="1008112" cy="376984"/>
              </a:xfrm>
              <a:prstGeom prst="rect">
                <a:avLst/>
              </a:prstGeom>
            </p:spPr>
          </p:pic>
        </p:grpSp>
        <p:grpSp>
          <p:nvGrpSpPr>
            <p:cNvPr id="9" name="Group 8"/>
            <p:cNvGrpSpPr/>
            <p:nvPr/>
          </p:nvGrpSpPr>
          <p:grpSpPr>
            <a:xfrm>
              <a:off x="6168197" y="5210146"/>
              <a:ext cx="2803761" cy="1559327"/>
              <a:chOff x="6312213" y="5265323"/>
              <a:chExt cx="2803761" cy="1559327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="" xmlns:a16="http://schemas.microsoft.com/office/drawing/2014/main" id="{C9960553-47EF-0547-9988-FB87BF804A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/>
              <a:srcRect l="33329" t="57354" r="28675" b="2019"/>
              <a:stretch/>
            </p:blipFill>
            <p:spPr>
              <a:xfrm>
                <a:off x="7668344" y="5276776"/>
                <a:ext cx="1447630" cy="1547874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="" xmlns:a16="http://schemas.microsoft.com/office/drawing/2014/main" id="{C9960553-47EF-0547-9988-FB87BF804A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/>
              <a:srcRect l="32804" t="2278" r="28844" b="53943"/>
              <a:stretch/>
            </p:blipFill>
            <p:spPr>
              <a:xfrm>
                <a:off x="6312213" y="5265323"/>
                <a:ext cx="1356131" cy="1548053"/>
              </a:xfrm>
              <a:prstGeom prst="rect">
                <a:avLst/>
              </a:prstGeom>
            </p:spPr>
          </p:pic>
        </p:grpSp>
        <p:grpSp>
          <p:nvGrpSpPr>
            <p:cNvPr id="29" name="Group 28"/>
            <p:cNvGrpSpPr/>
            <p:nvPr/>
          </p:nvGrpSpPr>
          <p:grpSpPr>
            <a:xfrm>
              <a:off x="3203848" y="5214068"/>
              <a:ext cx="2810830" cy="1544131"/>
              <a:chOff x="3275856" y="5269245"/>
              <a:chExt cx="2810830" cy="1544131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="" xmlns:a16="http://schemas.microsoft.com/office/drawing/2014/main" id="{DC84DE5E-F0B1-E94E-BB56-2256053737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/>
              <a:srcRect l="14887" t="23157" r="13614" b="21167"/>
              <a:stretch/>
            </p:blipFill>
            <p:spPr>
              <a:xfrm>
                <a:off x="3275856" y="5269245"/>
                <a:ext cx="2810830" cy="1544131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id="{3D938C79-67DE-F54A-89FE-9F2843809F5E}"/>
                  </a:ext>
                </a:extLst>
              </p:cNvPr>
              <p:cNvSpPr txBox="1"/>
              <p:nvPr/>
            </p:nvSpPr>
            <p:spPr>
              <a:xfrm>
                <a:off x="4505699" y="5754742"/>
                <a:ext cx="129043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Arial"/>
                    <a:cs typeface="Arial"/>
                  </a:rPr>
                  <a:t>Lil </a:t>
                </a:r>
                <a:r>
                  <a:rPr lang="en-US" sz="1600" dirty="0" err="1">
                    <a:latin typeface="Arial"/>
                    <a:cs typeface="Arial"/>
                  </a:rPr>
                  <a:t>Fiit</a:t>
                </a:r>
                <a:r>
                  <a:rPr lang="en-US" sz="1600" dirty="0">
                    <a:latin typeface="Arial"/>
                    <a:cs typeface="Arial"/>
                  </a:rPr>
                  <a:t> sticks</a:t>
                </a:r>
              </a:p>
            </p:txBody>
          </p:sp>
        </p:grpSp>
      </p:grpSp>
      <p:grpSp>
        <p:nvGrpSpPr>
          <p:cNvPr id="44" name="Group 43"/>
          <p:cNvGrpSpPr/>
          <p:nvPr/>
        </p:nvGrpSpPr>
        <p:grpSpPr>
          <a:xfrm>
            <a:off x="179512" y="692696"/>
            <a:ext cx="8976707" cy="2352380"/>
            <a:chOff x="137535" y="764704"/>
            <a:chExt cx="8976707" cy="2352380"/>
          </a:xfrm>
        </p:grpSpPr>
        <p:grpSp>
          <p:nvGrpSpPr>
            <p:cNvPr id="42" name="Group 41"/>
            <p:cNvGrpSpPr/>
            <p:nvPr/>
          </p:nvGrpSpPr>
          <p:grpSpPr>
            <a:xfrm>
              <a:off x="6822355" y="1102320"/>
              <a:ext cx="2291887" cy="1994738"/>
              <a:chOff x="6822355" y="1102320"/>
              <a:chExt cx="2291887" cy="1994738"/>
            </a:xfrm>
          </p:grpSpPr>
          <p:pic>
            <p:nvPicPr>
              <p:cNvPr id="12" name="Picture 11"/>
              <p:cNvPicPr>
                <a:picLocks noChangeAspect="1"/>
              </p:cNvPicPr>
              <p:nvPr/>
            </p:nvPicPr>
            <p:blipFill rotWithShape="1">
              <a:blip r:embed="rId6" cstate="print"/>
              <a:srcRect l="3866" t="17334" r="9733" b="17867"/>
              <a:stretch/>
            </p:blipFill>
            <p:spPr>
              <a:xfrm>
                <a:off x="6822355" y="1102320"/>
                <a:ext cx="2142133" cy="1606600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9D2CDE19-7EC4-8349-8E54-D15F06862452}"/>
                  </a:ext>
                </a:extLst>
              </p:cNvPr>
              <p:cNvSpPr txBox="1"/>
              <p:nvPr/>
            </p:nvSpPr>
            <p:spPr>
              <a:xfrm>
                <a:off x="6948264" y="2758504"/>
                <a:ext cx="216597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Arial"/>
                    <a:cs typeface="Arial"/>
                  </a:rPr>
                  <a:t>HEETS </a:t>
                </a:r>
                <a:r>
                  <a:rPr lang="en-US" sz="1600" dirty="0" err="1" smtClean="0">
                    <a:latin typeface="Arial"/>
                    <a:cs typeface="Arial"/>
                  </a:rPr>
                  <a:t>hôp</a:t>
                </a:r>
                <a:r>
                  <a:rPr lang="en-US" sz="1600" dirty="0" smtClean="0">
                    <a:latin typeface="Arial"/>
                    <a:cs typeface="Arial"/>
                  </a:rPr>
                  <a:t> </a:t>
                </a:r>
                <a:r>
                  <a:rPr lang="en-US" sz="1600" dirty="0" err="1" smtClean="0">
                    <a:latin typeface="Arial"/>
                    <a:cs typeface="Arial"/>
                  </a:rPr>
                  <a:t>làm</a:t>
                </a:r>
                <a:r>
                  <a:rPr lang="en-US" sz="1600" dirty="0" smtClean="0">
                    <a:latin typeface="Arial"/>
                    <a:cs typeface="Arial"/>
                  </a:rPr>
                  <a:t> </a:t>
                </a:r>
                <a:r>
                  <a:rPr lang="en-US" sz="1600" dirty="0" err="1" smtClean="0">
                    <a:latin typeface="Arial"/>
                    <a:cs typeface="Arial"/>
                  </a:rPr>
                  <a:t>nóng</a:t>
                </a:r>
                <a:endParaRPr lang="en-US" sz="16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4139952" y="764704"/>
              <a:ext cx="2207656" cy="2352380"/>
              <a:chOff x="4100422" y="692696"/>
              <a:chExt cx="2246748" cy="2424698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 rotWithShape="1">
              <a:blip r:embed="rId7" cstate="print"/>
              <a:srcRect l="59837" t="1344" r="19355" b="8334"/>
              <a:stretch/>
            </p:blipFill>
            <p:spPr>
              <a:xfrm>
                <a:off x="5490017" y="692696"/>
                <a:ext cx="596138" cy="2070156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 rotWithShape="1">
              <a:blip r:embed="rId7" cstate="print"/>
              <a:srcRect l="9638" t="14084" r="56259" b="8334"/>
              <a:stretch/>
            </p:blipFill>
            <p:spPr>
              <a:xfrm>
                <a:off x="4340592" y="836712"/>
                <a:ext cx="1043545" cy="1899165"/>
              </a:xfrm>
              <a:prstGeom prst="rect">
                <a:avLst/>
              </a:prstGeom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4100422" y="2768432"/>
                <a:ext cx="2246748" cy="3489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Arial"/>
                    <a:cs typeface="Arial"/>
                  </a:rPr>
                  <a:t>IQOS 3.0 </a:t>
                </a:r>
                <a:r>
                  <a:rPr lang="en-US" sz="1600" dirty="0" err="1" smtClean="0">
                    <a:latin typeface="Arial"/>
                    <a:cs typeface="Arial"/>
                  </a:rPr>
                  <a:t>và</a:t>
                </a:r>
                <a:r>
                  <a:rPr lang="en-US" sz="1600" dirty="0" smtClean="0">
                    <a:latin typeface="Arial"/>
                    <a:cs typeface="Arial"/>
                  </a:rPr>
                  <a:t> 3.0 </a:t>
                </a:r>
                <a:r>
                  <a:rPr lang="en-US" sz="1600" dirty="0">
                    <a:latin typeface="Arial"/>
                    <a:cs typeface="Arial"/>
                  </a:rPr>
                  <a:t>Multi </a:t>
                </a: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875928" y="1330884"/>
              <a:ext cx="3048000" cy="1738076"/>
              <a:chOff x="740536" y="975176"/>
              <a:chExt cx="3048000" cy="1738076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 rotWithShape="1">
              <a:blip r:embed="rId8" cstate="print"/>
              <a:srcRect l="8796" t="12478" r="5587" b="10516"/>
              <a:stretch/>
            </p:blipFill>
            <p:spPr>
              <a:xfrm>
                <a:off x="740536" y="975176"/>
                <a:ext cx="3048000" cy="1503124"/>
              </a:xfrm>
              <a:prstGeom prst="rect">
                <a:avLst/>
              </a:prstGeom>
            </p:spPr>
          </p:pic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7011F6A2-D119-AE41-916A-93B11392162F}"/>
                  </a:ext>
                </a:extLst>
              </p:cNvPr>
              <p:cNvSpPr txBox="1"/>
              <p:nvPr/>
            </p:nvSpPr>
            <p:spPr>
              <a:xfrm>
                <a:off x="1110152" y="2374698"/>
                <a:ext cx="211468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Arial"/>
                    <a:cs typeface="Arial"/>
                  </a:rPr>
                  <a:t>IQOS 2.4 </a:t>
                </a:r>
                <a:r>
                  <a:rPr lang="en-US" sz="1600" dirty="0" err="1" smtClean="0">
                    <a:latin typeface="Arial"/>
                    <a:cs typeface="Arial"/>
                  </a:rPr>
                  <a:t>và</a:t>
                </a:r>
                <a:r>
                  <a:rPr lang="en-US" sz="1600" dirty="0" smtClean="0">
                    <a:latin typeface="Arial"/>
                    <a:cs typeface="Arial"/>
                  </a:rPr>
                  <a:t> 2.4 </a:t>
                </a:r>
                <a:r>
                  <a:rPr lang="en-US" sz="1600" dirty="0">
                    <a:latin typeface="Arial"/>
                    <a:cs typeface="Arial"/>
                  </a:rPr>
                  <a:t>Plus</a:t>
                </a:r>
              </a:p>
            </p:txBody>
          </p:sp>
        </p:grpSp>
        <p:pic>
          <p:nvPicPr>
            <p:cNvPr id="36" name="Picture 35" descr="images.png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0390" t="20749" r="11105" b="21906"/>
            <a:stretch/>
          </p:blipFill>
          <p:spPr>
            <a:xfrm>
              <a:off x="137535" y="1340768"/>
              <a:ext cx="690049" cy="504056"/>
            </a:xfrm>
            <a:prstGeom prst="rect">
              <a:avLst/>
            </a:prstGeom>
          </p:spPr>
        </p:pic>
      </p:grpSp>
      <p:grpSp>
        <p:nvGrpSpPr>
          <p:cNvPr id="39" name="Group 38"/>
          <p:cNvGrpSpPr/>
          <p:nvPr/>
        </p:nvGrpSpPr>
        <p:grpSpPr>
          <a:xfrm>
            <a:off x="35496" y="2780928"/>
            <a:ext cx="9102401" cy="1994738"/>
            <a:chOff x="35496" y="2780928"/>
            <a:chExt cx="9102401" cy="1994738"/>
          </a:xfrm>
        </p:grpSpPr>
        <p:grpSp>
          <p:nvGrpSpPr>
            <p:cNvPr id="7" name="Group 6"/>
            <p:cNvGrpSpPr/>
            <p:nvPr/>
          </p:nvGrpSpPr>
          <p:grpSpPr>
            <a:xfrm>
              <a:off x="323528" y="3212976"/>
              <a:ext cx="8814369" cy="1562690"/>
              <a:chOff x="323528" y="3284984"/>
              <a:chExt cx="8814369" cy="1562690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="" xmlns:a16="http://schemas.microsoft.com/office/drawing/2014/main" id="{9F9B1195-A0E7-124B-821A-27112DCBBDE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print"/>
              <a:srcRect t="20000" b="22500"/>
              <a:stretch/>
            </p:blipFill>
            <p:spPr>
              <a:xfrm>
                <a:off x="4180821" y="3284984"/>
                <a:ext cx="4957076" cy="1368152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="" xmlns:a16="http://schemas.microsoft.com/office/drawing/2014/main" id="{A74C5283-6E76-BC48-BEE0-4E8B771AB1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print"/>
              <a:srcRect t="22776"/>
              <a:stretch/>
            </p:blipFill>
            <p:spPr>
              <a:xfrm>
                <a:off x="323528" y="3284984"/>
                <a:ext cx="3888432" cy="1481380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1110D8DA-604E-F44D-AE39-85C5EEEA505E}"/>
                  </a:ext>
                </a:extLst>
              </p:cNvPr>
              <p:cNvSpPr txBox="1"/>
              <p:nvPr/>
            </p:nvSpPr>
            <p:spPr>
              <a:xfrm>
                <a:off x="6156176" y="4509120"/>
                <a:ext cx="9364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 smtClean="0">
                    <a:latin typeface="Arial"/>
                    <a:cs typeface="Arial"/>
                  </a:rPr>
                  <a:t>Hộp</a:t>
                </a:r>
                <a:r>
                  <a:rPr lang="en-US" sz="1600" dirty="0" smtClean="0">
                    <a:latin typeface="Arial"/>
                    <a:cs typeface="Arial"/>
                  </a:rPr>
                  <a:t> </a:t>
                </a:r>
                <a:r>
                  <a:rPr lang="en-US" sz="1600" dirty="0" err="1" smtClean="0">
                    <a:latin typeface="Arial"/>
                    <a:cs typeface="Arial"/>
                  </a:rPr>
                  <a:t>Glo</a:t>
                </a:r>
                <a:endParaRPr lang="en-US" sz="1600" dirty="0">
                  <a:latin typeface="Arial"/>
                  <a:cs typeface="Arial"/>
                </a:endParaRPr>
              </a:p>
            </p:txBody>
          </p:sp>
        </p:grpSp>
        <p:pic>
          <p:nvPicPr>
            <p:cNvPr id="38" name="Picture 37" descr="bat-logo-preview.png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723" t="25088" r="7065" b="24735"/>
            <a:stretch/>
          </p:blipFill>
          <p:spPr>
            <a:xfrm>
              <a:off x="35496" y="2780928"/>
              <a:ext cx="876091" cy="5040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48883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9556" y="99590"/>
            <a:ext cx="8278907" cy="721505"/>
          </a:xfrm>
        </p:spPr>
        <p:txBody>
          <a:bodyPr>
            <a:normAutofit/>
          </a:bodyPr>
          <a:lstStyle/>
          <a:p>
            <a:r>
              <a:rPr lang="en-GB" sz="3600" b="1" dirty="0" err="1" smtClean="0"/>
              <a:t>Các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bằng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chứng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khoa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học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hiện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có</a:t>
            </a:r>
            <a:endParaRPr lang="en-GB" sz="3600" b="1" dirty="0"/>
          </a:p>
        </p:txBody>
      </p:sp>
      <p:pic>
        <p:nvPicPr>
          <p:cNvPr id="12" name="Picture 11" descr="A picture containing electronics&#10;&#10;Description generated with very high confidence">
            <a:extLst>
              <a:ext uri="{FF2B5EF4-FFF2-40B4-BE49-F238E27FC236}">
                <a16:creationId xmlns:a16="http://schemas.microsoft.com/office/drawing/2014/main" xmlns="" id="{E7145661-C9D6-444B-8446-B8642FB9CE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58134" y="3593529"/>
            <a:ext cx="1799180" cy="2635427"/>
          </a:xfrm>
          <a:prstGeom prst="rect">
            <a:avLst/>
          </a:prstGeom>
        </p:spPr>
      </p:pic>
      <p:sp>
        <p:nvSpPr>
          <p:cNvPr id="10" name="Text Placeholder 8"/>
          <p:cNvSpPr txBox="1">
            <a:spLocks/>
          </p:cNvSpPr>
          <p:nvPr/>
        </p:nvSpPr>
        <p:spPr bwMode="gray">
          <a:xfrm>
            <a:off x="4932040" y="980728"/>
            <a:ext cx="3816424" cy="615429"/>
          </a:xfrm>
          <a:prstGeom prst="rect">
            <a:avLst/>
          </a:prstGeom>
        </p:spPr>
        <p:txBody>
          <a:bodyPr vert="horz" lIns="17979" tIns="0" rIns="17979" bIns="0" rtlCol="0" anchor="ctr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i="1" dirty="0" err="1" smtClean="0"/>
              <a:t>Các</a:t>
            </a:r>
            <a:r>
              <a:rPr lang="en-GB" sz="2000" b="1" i="1" dirty="0" smtClean="0"/>
              <a:t> </a:t>
            </a:r>
            <a:r>
              <a:rPr lang="en-GB" sz="2000" b="1" i="1" dirty="0" err="1" smtClean="0"/>
              <a:t>chất</a:t>
            </a:r>
            <a:r>
              <a:rPr lang="en-GB" sz="2000" b="1" i="1" dirty="0" smtClean="0"/>
              <a:t> </a:t>
            </a:r>
            <a:r>
              <a:rPr lang="en-GB" sz="2000" b="1" i="1" dirty="0" err="1" smtClean="0"/>
              <a:t>hóa</a:t>
            </a:r>
            <a:r>
              <a:rPr lang="en-GB" sz="2000" b="1" i="1" dirty="0" smtClean="0"/>
              <a:t> </a:t>
            </a:r>
            <a:r>
              <a:rPr lang="en-GB" sz="2000" b="1" i="1" dirty="0" err="1" smtClean="0"/>
              <a:t>học</a:t>
            </a:r>
            <a:r>
              <a:rPr lang="en-GB" sz="2000" b="1" i="1" dirty="0" smtClean="0"/>
              <a:t> </a:t>
            </a:r>
            <a:r>
              <a:rPr lang="en-GB" sz="2000" b="1" i="1" dirty="0" err="1" smtClean="0"/>
              <a:t>có</a:t>
            </a:r>
            <a:r>
              <a:rPr lang="en-GB" sz="2000" b="1" i="1" dirty="0" smtClean="0"/>
              <a:t> </a:t>
            </a:r>
            <a:r>
              <a:rPr lang="en-GB" sz="2000" b="1" i="1" dirty="0" err="1" smtClean="0"/>
              <a:t>hại</a:t>
            </a:r>
            <a:r>
              <a:rPr lang="en-GB" sz="2000" b="1" i="1" dirty="0" smtClean="0"/>
              <a:t> hay </a:t>
            </a:r>
            <a:r>
              <a:rPr lang="en-GB" sz="2000" b="1" i="1" dirty="0" err="1" smtClean="0"/>
              <a:t>có</a:t>
            </a:r>
            <a:r>
              <a:rPr lang="en-GB" sz="2000" b="1" i="1" dirty="0" smtClean="0"/>
              <a:t> </a:t>
            </a:r>
            <a:r>
              <a:rPr lang="en-GB" sz="2000" b="1" i="1" dirty="0" err="1" smtClean="0"/>
              <a:t>thể</a:t>
            </a:r>
            <a:r>
              <a:rPr lang="en-GB" sz="2000" b="1" i="1" dirty="0" smtClean="0"/>
              <a:t> </a:t>
            </a:r>
            <a:r>
              <a:rPr lang="en-GB" sz="2000" b="1" i="1" dirty="0" err="1" smtClean="0"/>
              <a:t>có</a:t>
            </a:r>
            <a:r>
              <a:rPr lang="en-GB" sz="2000" b="1" i="1" dirty="0" smtClean="0"/>
              <a:t> </a:t>
            </a:r>
            <a:r>
              <a:rPr lang="en-GB" sz="2000" b="1" i="1" dirty="0" err="1" smtClean="0"/>
              <a:t>thể</a:t>
            </a:r>
            <a:r>
              <a:rPr lang="en-GB" sz="2000" b="1" i="1" dirty="0" smtClean="0"/>
              <a:t> </a:t>
            </a:r>
            <a:r>
              <a:rPr lang="en-GB" sz="2000" b="1" i="1" dirty="0" err="1" smtClean="0"/>
              <a:t>có</a:t>
            </a:r>
            <a:r>
              <a:rPr lang="en-GB" sz="2000" b="1" i="1" dirty="0" smtClean="0"/>
              <a:t> </a:t>
            </a:r>
            <a:r>
              <a:rPr lang="en-GB" sz="2000" b="1" i="1" dirty="0" err="1" smtClean="0"/>
              <a:t>hại</a:t>
            </a:r>
            <a:r>
              <a:rPr lang="en-GB" sz="2000" b="1" i="1" dirty="0" smtClean="0"/>
              <a:t> </a:t>
            </a:r>
            <a:r>
              <a:rPr lang="en-GB" sz="2000" b="1" i="1" dirty="0" err="1" smtClean="0"/>
              <a:t>được</a:t>
            </a:r>
            <a:r>
              <a:rPr lang="en-GB" sz="2000" b="1" i="1" dirty="0" smtClean="0"/>
              <a:t> </a:t>
            </a:r>
            <a:r>
              <a:rPr lang="en-GB" sz="2000" b="1" i="1" dirty="0" err="1" smtClean="0"/>
              <a:t>tìm</a:t>
            </a:r>
            <a:r>
              <a:rPr lang="en-GB" sz="2000" b="1" i="1" dirty="0" smtClean="0"/>
              <a:t> </a:t>
            </a:r>
            <a:r>
              <a:rPr lang="en-GB" sz="2000" b="1" i="1" dirty="0" err="1" smtClean="0"/>
              <a:t>thấy</a:t>
            </a:r>
            <a:r>
              <a:rPr lang="en-GB" sz="2000" b="1" i="1" dirty="0" smtClean="0"/>
              <a:t> </a:t>
            </a:r>
            <a:r>
              <a:rPr lang="en-GB" sz="2000" b="1" i="1" dirty="0" err="1" smtClean="0"/>
              <a:t>trong</a:t>
            </a:r>
            <a:r>
              <a:rPr lang="en-GB" sz="2000" b="1" i="1" dirty="0" smtClean="0"/>
              <a:t> TLHN</a:t>
            </a:r>
            <a:endParaRPr lang="en-US" sz="2000" b="1" i="1" dirty="0"/>
          </a:p>
        </p:txBody>
      </p:sp>
      <p:sp>
        <p:nvSpPr>
          <p:cNvPr id="11" name="Content Placeholder 6"/>
          <p:cNvSpPr txBox="1">
            <a:spLocks/>
          </p:cNvSpPr>
          <p:nvPr/>
        </p:nvSpPr>
        <p:spPr bwMode="gray">
          <a:xfrm>
            <a:off x="6577241" y="2843442"/>
            <a:ext cx="1288637" cy="318655"/>
          </a:xfrm>
          <a:prstGeom prst="rect">
            <a:avLst/>
          </a:prstGeom>
        </p:spPr>
        <p:txBody>
          <a:bodyPr vert="horz" lIns="17979" tIns="0" rIns="17979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0000"/>
                </a:solidFill>
              </a:rPr>
              <a:t>Carbon monoxide</a:t>
            </a:r>
          </a:p>
        </p:txBody>
      </p:sp>
      <p:sp>
        <p:nvSpPr>
          <p:cNvPr id="13" name="Content Placeholder 6"/>
          <p:cNvSpPr txBox="1">
            <a:spLocks/>
          </p:cNvSpPr>
          <p:nvPr/>
        </p:nvSpPr>
        <p:spPr bwMode="gray">
          <a:xfrm>
            <a:off x="5826258" y="2313439"/>
            <a:ext cx="1963718" cy="318655"/>
          </a:xfrm>
          <a:prstGeom prst="rect">
            <a:avLst/>
          </a:prstGeom>
        </p:spPr>
        <p:txBody>
          <a:bodyPr vert="horz" lIns="17979" tIns="0" rIns="17979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C000"/>
                </a:solidFill>
              </a:rPr>
              <a:t>Volatile Organic Chemicals</a:t>
            </a:r>
          </a:p>
        </p:txBody>
      </p:sp>
      <p:sp>
        <p:nvSpPr>
          <p:cNvPr id="14" name="Content Placeholder 6"/>
          <p:cNvSpPr txBox="1">
            <a:spLocks/>
          </p:cNvSpPr>
          <p:nvPr/>
        </p:nvSpPr>
        <p:spPr bwMode="gray">
          <a:xfrm>
            <a:off x="6697223" y="2012395"/>
            <a:ext cx="893537" cy="477981"/>
          </a:xfrm>
          <a:prstGeom prst="rect">
            <a:avLst/>
          </a:prstGeom>
        </p:spPr>
        <p:txBody>
          <a:bodyPr vert="horz" lIns="17979" tIns="0" rIns="17979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>
                <a:solidFill>
                  <a:srgbClr val="FF0000"/>
                </a:solidFill>
              </a:rPr>
              <a:t>Acrolein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Content Placeholder 6"/>
          <p:cNvSpPr txBox="1">
            <a:spLocks/>
          </p:cNvSpPr>
          <p:nvPr/>
        </p:nvSpPr>
        <p:spPr bwMode="gray">
          <a:xfrm>
            <a:off x="5545746" y="2674423"/>
            <a:ext cx="1288637" cy="318655"/>
          </a:xfrm>
          <a:prstGeom prst="rect">
            <a:avLst/>
          </a:prstGeom>
        </p:spPr>
        <p:txBody>
          <a:bodyPr vert="horz" lIns="17979" tIns="0" rIns="17979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Acetaldehyde</a:t>
            </a:r>
          </a:p>
        </p:txBody>
      </p:sp>
      <p:sp>
        <p:nvSpPr>
          <p:cNvPr id="16" name="Content Placeholder 6"/>
          <p:cNvSpPr txBox="1">
            <a:spLocks/>
          </p:cNvSpPr>
          <p:nvPr/>
        </p:nvSpPr>
        <p:spPr bwMode="gray">
          <a:xfrm>
            <a:off x="5531113" y="3176418"/>
            <a:ext cx="2452256" cy="353291"/>
          </a:xfrm>
          <a:prstGeom prst="rect">
            <a:avLst/>
          </a:prstGeom>
        </p:spPr>
        <p:txBody>
          <a:bodyPr vert="horz" lIns="17979" tIns="0" rIns="17979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FF00"/>
                </a:solidFill>
              </a:rPr>
              <a:t>Polycyclic Aromatic Hydrocarbons</a:t>
            </a:r>
          </a:p>
        </p:txBody>
      </p:sp>
      <p:sp>
        <p:nvSpPr>
          <p:cNvPr id="17" name="Content Placeholder 6"/>
          <p:cNvSpPr txBox="1">
            <a:spLocks/>
          </p:cNvSpPr>
          <p:nvPr/>
        </p:nvSpPr>
        <p:spPr bwMode="gray">
          <a:xfrm>
            <a:off x="5758064" y="3547163"/>
            <a:ext cx="924833" cy="318655"/>
          </a:xfrm>
          <a:prstGeom prst="rect">
            <a:avLst/>
          </a:prstGeom>
        </p:spPr>
        <p:txBody>
          <a:bodyPr vert="horz" lIns="17979" tIns="0" rIns="17979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00"/>
                </a:solidFill>
              </a:rPr>
              <a:t>Nicotine</a:t>
            </a:r>
          </a:p>
        </p:txBody>
      </p:sp>
      <p:sp>
        <p:nvSpPr>
          <p:cNvPr id="18" name="Content Placeholder 6"/>
          <p:cNvSpPr txBox="1">
            <a:spLocks/>
          </p:cNvSpPr>
          <p:nvPr/>
        </p:nvSpPr>
        <p:spPr bwMode="gray">
          <a:xfrm>
            <a:off x="6649257" y="3677519"/>
            <a:ext cx="1288637" cy="318655"/>
          </a:xfrm>
          <a:prstGeom prst="rect">
            <a:avLst/>
          </a:prstGeom>
        </p:spPr>
        <p:txBody>
          <a:bodyPr vert="horz" lIns="17979" tIns="0" rIns="17979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FF00"/>
                </a:solidFill>
              </a:rPr>
              <a:t>Heavy metals</a:t>
            </a:r>
          </a:p>
        </p:txBody>
      </p:sp>
      <p:sp>
        <p:nvSpPr>
          <p:cNvPr id="19" name="Content Placeholder 6"/>
          <p:cNvSpPr txBox="1">
            <a:spLocks/>
          </p:cNvSpPr>
          <p:nvPr/>
        </p:nvSpPr>
        <p:spPr bwMode="gray">
          <a:xfrm>
            <a:off x="5855355" y="4037163"/>
            <a:ext cx="1288637" cy="318655"/>
          </a:xfrm>
          <a:prstGeom prst="rect">
            <a:avLst/>
          </a:prstGeom>
        </p:spPr>
        <p:txBody>
          <a:bodyPr vert="horz" lIns="17979" tIns="0" rIns="17979" bIns="0" rtlCol="0">
            <a:noAutofit/>
          </a:bodyPr>
          <a:lstStyle>
            <a:lvl1pPr marL="0" indent="0" algn="l" defTabSz="913271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Pct val="80000"/>
              <a:buFontTx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lvl1pPr>
            <a:lvl2pPr marL="359915" indent="-179164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6067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8056" indent="-285400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4080" indent="-358332" algn="l" defTabSz="913271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9618" indent="-358332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131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4768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1403" indent="-228318" algn="l" defTabSz="9132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Formaldehyde</a:t>
            </a:r>
          </a:p>
        </p:txBody>
      </p:sp>
      <p:sp>
        <p:nvSpPr>
          <p:cNvPr id="20" name="Oval 19"/>
          <p:cNvSpPr/>
          <p:nvPr/>
        </p:nvSpPr>
        <p:spPr>
          <a:xfrm>
            <a:off x="5354758" y="1681283"/>
            <a:ext cx="2684929" cy="2990271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 rot="10800000" flipH="1" flipV="1">
            <a:off x="5826259" y="4911243"/>
            <a:ext cx="2030828" cy="156255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err="1" smtClean="0"/>
              <a:t>Một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số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chất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gây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ung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thư</a:t>
            </a:r>
            <a:endParaRPr lang="en-US" sz="2400" b="1" dirty="0"/>
          </a:p>
        </p:txBody>
      </p:sp>
      <p:sp>
        <p:nvSpPr>
          <p:cNvPr id="21" name="Rectangle 20"/>
          <p:cNvSpPr/>
          <p:nvPr/>
        </p:nvSpPr>
        <p:spPr>
          <a:xfrm rot="5400000" flipH="1" flipV="1">
            <a:off x="6584343" y="3441198"/>
            <a:ext cx="3981816" cy="6813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err="1" smtClean="0"/>
              <a:t>Một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số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chất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độc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gây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bệnh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tim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mạch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và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hô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hấp</a:t>
            </a:r>
            <a:endParaRPr lang="en-US" sz="2400" b="1" dirty="0"/>
          </a:p>
        </p:txBody>
      </p:sp>
      <p:sp>
        <p:nvSpPr>
          <p:cNvPr id="22" name="Right Arrow Callout 21"/>
          <p:cNvSpPr/>
          <p:nvPr/>
        </p:nvSpPr>
        <p:spPr>
          <a:xfrm>
            <a:off x="485800" y="1428865"/>
            <a:ext cx="4291473" cy="2705373"/>
          </a:xfrm>
          <a:prstGeom prst="rightArrow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 smtClean="0"/>
          </a:p>
          <a:p>
            <a:pPr algn="ctr"/>
            <a:r>
              <a:rPr lang="en-US" sz="2000" b="1" dirty="0" err="1" smtClean="0"/>
              <a:t>Những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sản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phẩm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này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được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làm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nóng</a:t>
            </a:r>
            <a:r>
              <a:rPr lang="en-US" sz="2000" b="1" dirty="0" smtClean="0"/>
              <a:t> ở </a:t>
            </a:r>
            <a:r>
              <a:rPr lang="en-US" sz="2000" b="1" dirty="0" err="1" smtClean="0"/>
              <a:t>nhiệt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độ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thấp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hơn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thuốc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lá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đốt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cháy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nhưng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vẫn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có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những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thành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phần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giống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như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thuốc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lá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thông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thường</a:t>
            </a:r>
            <a:endParaRPr lang="en-US" sz="2000" dirty="0"/>
          </a:p>
        </p:txBody>
      </p:sp>
      <p:sp>
        <p:nvSpPr>
          <p:cNvPr id="27" name="Rounded Rectangle 26"/>
          <p:cNvSpPr/>
          <p:nvPr/>
        </p:nvSpPr>
        <p:spPr>
          <a:xfrm>
            <a:off x="551114" y="4355818"/>
            <a:ext cx="2616477" cy="1567777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err="1" smtClean="0"/>
              <a:t>Mặc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dù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các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hóa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chất</a:t>
            </a:r>
            <a:r>
              <a:rPr lang="en-GB" sz="2000" b="1" dirty="0" smtClean="0"/>
              <a:t> ở  </a:t>
            </a:r>
            <a:r>
              <a:rPr lang="en-GB" sz="2000" b="1" dirty="0" err="1" smtClean="0"/>
              <a:t>mức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độ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ít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hơn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nhưng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không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có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nghĩa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là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rủi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ro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ít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hơn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2592825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908720"/>
            <a:ext cx="3225800" cy="1008112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GB" sz="2400" b="1" dirty="0" err="1" smtClean="0"/>
              <a:t>Phát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hiện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từ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các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nghiên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cứu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được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công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bố</a:t>
            </a:r>
            <a:r>
              <a:rPr lang="en-GB" sz="2400" b="1" dirty="0" smtClean="0"/>
              <a:t> </a:t>
            </a:r>
            <a:endParaRPr lang="en-US" sz="2400" b="1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750" y="44624"/>
            <a:ext cx="9067250" cy="700185"/>
          </a:xfrm>
        </p:spPr>
        <p:txBody>
          <a:bodyPr>
            <a:normAutofit fontScale="90000"/>
          </a:bodyPr>
          <a:lstStyle/>
          <a:p>
            <a:r>
              <a:rPr lang="en-GB" sz="4000" b="1" dirty="0" err="1" smtClean="0"/>
              <a:t>Các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bằng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chứng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khoa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học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hiện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có</a:t>
            </a:r>
            <a:endParaRPr lang="en-US" sz="40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1303992967"/>
              </p:ext>
            </p:extLst>
          </p:nvPr>
        </p:nvGraphicFramePr>
        <p:xfrm>
          <a:off x="1691680" y="1124744"/>
          <a:ext cx="6798906" cy="5415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905764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7"/>
          <p:cNvSpPr>
            <a:spLocks noGrp="1"/>
          </p:cNvSpPr>
          <p:nvPr>
            <p:ph type="title"/>
          </p:nvPr>
        </p:nvSpPr>
        <p:spPr>
          <a:xfrm>
            <a:off x="76750" y="44624"/>
            <a:ext cx="9067250" cy="700185"/>
          </a:xfrm>
        </p:spPr>
        <p:txBody>
          <a:bodyPr>
            <a:normAutofit fontScale="90000"/>
          </a:bodyPr>
          <a:lstStyle/>
          <a:p>
            <a:r>
              <a:rPr lang="en-GB" sz="4000" dirty="0" err="1" smtClean="0"/>
              <a:t>Các</a:t>
            </a:r>
            <a:r>
              <a:rPr lang="en-GB" sz="4000" dirty="0" smtClean="0"/>
              <a:t> </a:t>
            </a:r>
            <a:r>
              <a:rPr lang="en-GB" sz="4000" dirty="0" err="1" smtClean="0"/>
              <a:t>bằng</a:t>
            </a:r>
            <a:r>
              <a:rPr lang="en-GB" sz="4000" dirty="0" smtClean="0"/>
              <a:t> </a:t>
            </a:r>
            <a:r>
              <a:rPr lang="en-GB" sz="4000" dirty="0" err="1" smtClean="0"/>
              <a:t>chứng</a:t>
            </a:r>
            <a:r>
              <a:rPr lang="en-GB" sz="4000" dirty="0" smtClean="0"/>
              <a:t> </a:t>
            </a:r>
            <a:r>
              <a:rPr lang="en-GB" sz="4000" dirty="0" err="1" smtClean="0"/>
              <a:t>khoa</a:t>
            </a:r>
            <a:r>
              <a:rPr lang="en-GB" sz="4000" dirty="0" smtClean="0"/>
              <a:t> </a:t>
            </a:r>
            <a:r>
              <a:rPr lang="en-GB" sz="4000" dirty="0" err="1" smtClean="0"/>
              <a:t>học</a:t>
            </a:r>
            <a:r>
              <a:rPr lang="en-GB" sz="4000" dirty="0" smtClean="0"/>
              <a:t> </a:t>
            </a:r>
            <a:r>
              <a:rPr lang="en-GB" sz="4000" dirty="0" err="1" smtClean="0"/>
              <a:t>hiện</a:t>
            </a:r>
            <a:r>
              <a:rPr lang="en-GB" sz="4000" dirty="0" smtClean="0"/>
              <a:t> </a:t>
            </a:r>
            <a:r>
              <a:rPr lang="en-GB" sz="4000" dirty="0" err="1" smtClean="0"/>
              <a:t>có</a:t>
            </a:r>
            <a:endParaRPr lang="en-US" sz="4000" dirty="0"/>
          </a:p>
        </p:txBody>
      </p:sp>
      <p:pic>
        <p:nvPicPr>
          <p:cNvPr id="7" name="図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3883" y="1096995"/>
            <a:ext cx="5940000" cy="5035691"/>
          </a:xfrm>
          <a:prstGeom prst="rect">
            <a:avLst/>
          </a:prstGeom>
        </p:spPr>
      </p:pic>
      <p:sp>
        <p:nvSpPr>
          <p:cNvPr id="8" name="正方形/長方形 2"/>
          <p:cNvSpPr/>
          <p:nvPr/>
        </p:nvSpPr>
        <p:spPr>
          <a:xfrm>
            <a:off x="6849379" y="1883351"/>
            <a:ext cx="1899085" cy="3801345"/>
          </a:xfrm>
          <a:prstGeom prst="rect">
            <a:avLst/>
          </a:prstGeom>
          <a:solidFill>
            <a:srgbClr val="CC0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5720" rIns="180000" bIns="45720" rtlCol="0" anchor="ctr"/>
          <a:lstStyle/>
          <a:p>
            <a:pPr>
              <a:spcAft>
                <a:spcPts val="1200"/>
              </a:spcAft>
            </a:pP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sánh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thuốc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lá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truyền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thống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so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TLLN (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iQOS</a:t>
            </a:r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ja-JP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</a:t>
            </a:r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, &amp; </a:t>
            </a:r>
            <a:r>
              <a:rPr lang="en-US" altLang="ja-JP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Ploom</a:t>
            </a:r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TECH)</a:t>
            </a:r>
            <a:endParaRPr lang="ja-JP" altLang="ja-JP" sz="2000" b="1" dirty="0">
              <a:latin typeface="Arial" panose="020B0604020202020204" pitchFamily="34" charset="0"/>
              <a:ea typeface="HG丸ｺﾞｼｯｸM-PRO" panose="020F06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7382" y="6058896"/>
            <a:ext cx="8141426" cy="2974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SG" sz="1333" b="1" i="1" dirty="0" smtClean="0"/>
              <a:t>Source: Uchiyama S, Kunugita, et al. Chemical Research in Toxicology, 2018</a:t>
            </a:r>
            <a:endParaRPr lang="en-GB" sz="1333" b="1" i="1" dirty="0"/>
          </a:p>
        </p:txBody>
      </p:sp>
      <p:sp>
        <p:nvSpPr>
          <p:cNvPr id="11" name="Rectangle 10"/>
          <p:cNvSpPr/>
          <p:nvPr/>
        </p:nvSpPr>
        <p:spPr>
          <a:xfrm>
            <a:off x="6804248" y="1194321"/>
            <a:ext cx="2214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err="1" smtClean="0">
                <a:solidFill>
                  <a:srgbClr val="000000"/>
                </a:solidFill>
              </a:rPr>
              <a:t>Nghiên</a:t>
            </a:r>
            <a:r>
              <a:rPr lang="en-GB" sz="2000" b="1" dirty="0" smtClean="0">
                <a:solidFill>
                  <a:srgbClr val="000000"/>
                </a:solidFill>
              </a:rPr>
              <a:t> </a:t>
            </a:r>
            <a:r>
              <a:rPr lang="en-GB" sz="2000" b="1" dirty="0" err="1" smtClean="0">
                <a:solidFill>
                  <a:srgbClr val="000000"/>
                </a:solidFill>
              </a:rPr>
              <a:t>cứu</a:t>
            </a:r>
            <a:r>
              <a:rPr lang="en-GB" sz="2000" b="1" dirty="0" smtClean="0">
                <a:solidFill>
                  <a:srgbClr val="000000"/>
                </a:solidFill>
              </a:rPr>
              <a:t> </a:t>
            </a:r>
            <a:r>
              <a:rPr lang="en-GB" sz="2000" b="1" dirty="0" err="1" smtClean="0">
                <a:solidFill>
                  <a:srgbClr val="000000"/>
                </a:solidFill>
              </a:rPr>
              <a:t>mới</a:t>
            </a:r>
            <a:endParaRPr lang="en-US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4600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6361" y="1248909"/>
            <a:ext cx="6383020" cy="4950797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6732241" y="1686763"/>
            <a:ext cx="2016224" cy="3686453"/>
          </a:xfrm>
          <a:prstGeom prst="rect">
            <a:avLst/>
          </a:prstGeom>
          <a:solidFill>
            <a:srgbClr val="CC0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5720" rIns="180000" bIns="45720" rtlCol="0" anchor="ctr"/>
          <a:lstStyle/>
          <a:p>
            <a:pPr>
              <a:spcAft>
                <a:spcPts val="1200"/>
              </a:spcAft>
            </a:pP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sánh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thuốc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lá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truyền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thống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so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TLLN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bạc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hà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ja-JP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iQOS</a:t>
            </a:r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ja-JP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Glo</a:t>
            </a:r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, &amp; </a:t>
            </a:r>
            <a:r>
              <a:rPr lang="en-US" altLang="ja-JP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Ploom</a:t>
            </a:r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 TECH</a:t>
            </a:r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ja-JP" altLang="ja-JP" sz="2000" b="1" dirty="0">
              <a:latin typeface="Arial" panose="020B0604020202020204" pitchFamily="34" charset="0"/>
              <a:ea typeface="HG丸ｺﾞｼｯｸM-PRO" panose="020F06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6762" y="6050978"/>
            <a:ext cx="8141426" cy="2974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SG" sz="1333" b="1" i="1" dirty="0" smtClean="0"/>
              <a:t>Source: Uchiyama </a:t>
            </a:r>
            <a:r>
              <a:rPr lang="en-SG" sz="1333" b="1" i="1" dirty="0"/>
              <a:t>S, Kunugita, et al. Chemical Research in Toxicology, 2018</a:t>
            </a:r>
            <a:endParaRPr lang="en-GB" sz="1333" b="1" i="1" dirty="0"/>
          </a:p>
        </p:txBody>
      </p:sp>
      <p:sp>
        <p:nvSpPr>
          <p:cNvPr id="7" name="Title 7"/>
          <p:cNvSpPr txBox="1">
            <a:spLocks/>
          </p:cNvSpPr>
          <p:nvPr/>
        </p:nvSpPr>
        <p:spPr bwMode="invGray">
          <a:xfrm>
            <a:off x="293882" y="235589"/>
            <a:ext cx="8670606" cy="720000"/>
          </a:xfrm>
          <a:prstGeom prst="rect">
            <a:avLst/>
          </a:prstGeom>
        </p:spPr>
        <p:txBody>
          <a:bodyPr vert="horz" lIns="24000" tIns="0" rIns="48000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 err="1" smtClean="0">
                <a:solidFill>
                  <a:schemeClr val="tx1"/>
                </a:solidFill>
              </a:rPr>
              <a:t>Các</a:t>
            </a:r>
            <a:r>
              <a:rPr lang="en-GB" sz="4000" dirty="0" smtClean="0">
                <a:solidFill>
                  <a:schemeClr val="tx1"/>
                </a:solidFill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</a:rPr>
              <a:t>bằng</a:t>
            </a:r>
            <a:r>
              <a:rPr lang="en-GB" sz="4000" dirty="0" smtClean="0">
                <a:solidFill>
                  <a:schemeClr val="tx1"/>
                </a:solidFill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</a:rPr>
              <a:t>chứng</a:t>
            </a:r>
            <a:r>
              <a:rPr lang="en-GB" sz="4000" dirty="0" smtClean="0">
                <a:solidFill>
                  <a:schemeClr val="tx1"/>
                </a:solidFill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</a:rPr>
              <a:t>khoa</a:t>
            </a:r>
            <a:r>
              <a:rPr lang="en-GB" sz="4000" dirty="0" smtClean="0">
                <a:solidFill>
                  <a:schemeClr val="tx1"/>
                </a:solidFill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</a:rPr>
              <a:t>học</a:t>
            </a:r>
            <a:r>
              <a:rPr lang="en-GB" sz="4000" dirty="0" smtClean="0">
                <a:solidFill>
                  <a:schemeClr val="tx1"/>
                </a:solidFill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</a:rPr>
              <a:t>hiện</a:t>
            </a:r>
            <a:r>
              <a:rPr lang="en-GB" sz="4000" dirty="0" smtClean="0">
                <a:solidFill>
                  <a:schemeClr val="tx1"/>
                </a:solidFill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</a:rPr>
              <a:t>có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738132" y="1194321"/>
            <a:ext cx="2214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err="1" smtClean="0">
                <a:solidFill>
                  <a:srgbClr val="000000"/>
                </a:solidFill>
              </a:rPr>
              <a:t>Nghiên</a:t>
            </a:r>
            <a:r>
              <a:rPr lang="en-GB" sz="2000" b="1" dirty="0" smtClean="0">
                <a:solidFill>
                  <a:srgbClr val="000000"/>
                </a:solidFill>
              </a:rPr>
              <a:t> </a:t>
            </a:r>
            <a:r>
              <a:rPr lang="en-GB" sz="2000" b="1" dirty="0" err="1" smtClean="0">
                <a:solidFill>
                  <a:srgbClr val="000000"/>
                </a:solidFill>
              </a:rPr>
              <a:t>cứu</a:t>
            </a:r>
            <a:r>
              <a:rPr lang="en-GB" sz="2000" b="1" dirty="0" smtClean="0">
                <a:solidFill>
                  <a:srgbClr val="000000"/>
                </a:solidFill>
              </a:rPr>
              <a:t> </a:t>
            </a:r>
            <a:r>
              <a:rPr lang="en-GB" sz="2000" b="1" dirty="0" err="1" smtClean="0">
                <a:solidFill>
                  <a:srgbClr val="000000"/>
                </a:solidFill>
              </a:rPr>
              <a:t>mới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99992" y="2996952"/>
            <a:ext cx="10081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chemeClr val="bg1"/>
                </a:solidFill>
                <a:latin typeface="Arial"/>
                <a:cs typeface="Arial"/>
              </a:rPr>
              <a:t>Menthol</a:t>
            </a:r>
            <a:endParaRPr lang="en-US" sz="15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47864" y="2348880"/>
            <a:ext cx="10081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chemeClr val="bg1"/>
                </a:solidFill>
                <a:latin typeface="Arial"/>
                <a:cs typeface="Arial"/>
              </a:rPr>
              <a:t>Menthol</a:t>
            </a:r>
            <a:endParaRPr lang="en-US" sz="15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80112" y="1700808"/>
            <a:ext cx="10081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chemeClr val="bg1"/>
                </a:solidFill>
                <a:latin typeface="Arial"/>
                <a:cs typeface="Arial"/>
              </a:rPr>
              <a:t>Menthol</a:t>
            </a:r>
            <a:endParaRPr lang="en-US" sz="15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2299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418" y="1102859"/>
            <a:ext cx="6308375" cy="5023217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7020272" y="2799186"/>
            <a:ext cx="2016224" cy="2550367"/>
          </a:xfrm>
          <a:prstGeom prst="rect">
            <a:avLst/>
          </a:prstGeom>
          <a:solidFill>
            <a:srgbClr val="CC0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Aft>
                <a:spcPts val="1200"/>
              </a:spcAft>
            </a:pPr>
            <a:r>
              <a:rPr lang="en-US" altLang="ja-JP" sz="2600" b="1" dirty="0" smtClean="0"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rPr>
              <a:t>“</a:t>
            </a:r>
            <a:r>
              <a:rPr lang="en-US" altLang="ja-JP" sz="2600" b="1" dirty="0" err="1" smtClean="0"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rPr>
              <a:t>Hắc</a:t>
            </a:r>
            <a:r>
              <a:rPr lang="en-US" altLang="ja-JP" sz="2600" b="1" dirty="0" smtClean="0"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rPr>
              <a:t> </a:t>
            </a:r>
            <a:r>
              <a:rPr lang="en-US" altLang="ja-JP" sz="2600" b="1" dirty="0" err="1" smtClean="0"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rPr>
              <a:t>ín</a:t>
            </a:r>
            <a:r>
              <a:rPr lang="en-US" altLang="ja-JP" sz="2600" b="1" dirty="0" smtClean="0"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rPr>
              <a:t>”</a:t>
            </a:r>
            <a:endParaRPr lang="en-US" altLang="ja-JP" sz="2600" b="1" dirty="0">
              <a:latin typeface="Arial" panose="020B0604020202020204" pitchFamily="34" charset="0"/>
              <a:ea typeface="HG丸ｺﾞｼｯｸM-PRO" panose="020F0600000000000000" pitchFamily="50" charset="-128"/>
              <a:cs typeface="Arial" panose="020B0604020202020204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en-US" altLang="ja-JP" sz="2600" b="1" dirty="0" err="1" smtClean="0"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rPr>
              <a:t>được</a:t>
            </a:r>
            <a:r>
              <a:rPr lang="en-US" altLang="ja-JP" sz="2600" b="1" dirty="0" smtClean="0"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rPr>
              <a:t> </a:t>
            </a:r>
            <a:r>
              <a:rPr lang="en-US" altLang="ja-JP" sz="2600" b="1" dirty="0" err="1" smtClean="0"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rPr>
              <a:t>tạo</a:t>
            </a:r>
            <a:r>
              <a:rPr lang="en-US" altLang="ja-JP" sz="2600" b="1" dirty="0" smtClean="0"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rPr>
              <a:t> </a:t>
            </a:r>
            <a:r>
              <a:rPr lang="en-US" altLang="ja-JP" sz="2600" b="1" dirty="0" err="1" smtClean="0"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rPr>
              <a:t>ra</a:t>
            </a:r>
            <a:r>
              <a:rPr lang="en-US" altLang="ja-JP" sz="2600" b="1" dirty="0" smtClean="0"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rPr>
              <a:t> </a:t>
            </a:r>
            <a:r>
              <a:rPr lang="en-US" altLang="ja-JP" sz="2600" b="1" dirty="0" err="1" smtClean="0"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rPr>
              <a:t>từ</a:t>
            </a:r>
            <a:r>
              <a:rPr lang="en-US" altLang="ja-JP" sz="2600" b="1" dirty="0" smtClean="0">
                <a:latin typeface="Arial" panose="020B0604020202020204" pitchFamily="34" charset="0"/>
                <a:ea typeface="HG丸ｺﾞｼｯｸM-PRO" panose="020F0600000000000000" pitchFamily="50" charset="-128"/>
                <a:cs typeface="Arial" panose="020B0604020202020204" pitchFamily="34" charset="0"/>
              </a:rPr>
              <a:t> TLLN</a:t>
            </a:r>
            <a:endParaRPr lang="ja-JP" altLang="ja-JP" sz="2600" b="1" dirty="0">
              <a:latin typeface="Arial" panose="020B0604020202020204" pitchFamily="34" charset="0"/>
              <a:ea typeface="HG丸ｺﾞｼｯｸM-PRO" panose="020F06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5331" y="6058896"/>
            <a:ext cx="8141426" cy="2974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SG" sz="1333" b="1" i="1" dirty="0" smtClean="0"/>
              <a:t>Source: Uchiyama </a:t>
            </a:r>
            <a:r>
              <a:rPr lang="en-SG" sz="1333" b="1" i="1" dirty="0"/>
              <a:t>S, Kunugita, et al. Chemical Research in Toxicology, 2018</a:t>
            </a:r>
            <a:endParaRPr lang="en-GB" sz="1333" b="1" i="1" dirty="0"/>
          </a:p>
        </p:txBody>
      </p:sp>
      <p:sp>
        <p:nvSpPr>
          <p:cNvPr id="7" name="Rectangle 6"/>
          <p:cNvSpPr/>
          <p:nvPr/>
        </p:nvSpPr>
        <p:spPr>
          <a:xfrm>
            <a:off x="6948264" y="2204864"/>
            <a:ext cx="2214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 err="1" smtClean="0">
                <a:solidFill>
                  <a:srgbClr val="000000"/>
                </a:solidFill>
              </a:rPr>
              <a:t>Nghiên</a:t>
            </a:r>
            <a:r>
              <a:rPr lang="en-GB" sz="2000" b="1" dirty="0" smtClean="0">
                <a:solidFill>
                  <a:srgbClr val="000000"/>
                </a:solidFill>
              </a:rPr>
              <a:t> </a:t>
            </a:r>
            <a:r>
              <a:rPr lang="en-GB" sz="2000" b="1" dirty="0" err="1" smtClean="0">
                <a:solidFill>
                  <a:srgbClr val="000000"/>
                </a:solidFill>
              </a:rPr>
              <a:t>cứu</a:t>
            </a:r>
            <a:r>
              <a:rPr lang="en-GB" sz="2000" b="1" dirty="0" smtClean="0">
                <a:solidFill>
                  <a:srgbClr val="000000"/>
                </a:solidFill>
              </a:rPr>
              <a:t> </a:t>
            </a:r>
            <a:r>
              <a:rPr lang="en-GB" sz="2000" b="1" dirty="0" err="1" smtClean="0">
                <a:solidFill>
                  <a:srgbClr val="000000"/>
                </a:solidFill>
              </a:rPr>
              <a:t>mới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8" name="Title 7"/>
          <p:cNvSpPr txBox="1">
            <a:spLocks/>
          </p:cNvSpPr>
          <p:nvPr/>
        </p:nvSpPr>
        <p:spPr bwMode="invGray">
          <a:xfrm>
            <a:off x="293882" y="235589"/>
            <a:ext cx="8670606" cy="720000"/>
          </a:xfrm>
          <a:prstGeom prst="rect">
            <a:avLst/>
          </a:prstGeom>
        </p:spPr>
        <p:txBody>
          <a:bodyPr vert="horz" lIns="24000" tIns="0" rIns="48000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 err="1" smtClean="0">
                <a:solidFill>
                  <a:schemeClr val="tx1"/>
                </a:solidFill>
              </a:rPr>
              <a:t>Các</a:t>
            </a:r>
            <a:r>
              <a:rPr lang="en-GB" sz="4000" dirty="0" smtClean="0">
                <a:solidFill>
                  <a:schemeClr val="tx1"/>
                </a:solidFill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</a:rPr>
              <a:t>bằng</a:t>
            </a:r>
            <a:r>
              <a:rPr lang="en-GB" sz="4000" dirty="0" smtClean="0">
                <a:solidFill>
                  <a:schemeClr val="tx1"/>
                </a:solidFill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</a:rPr>
              <a:t>chứng</a:t>
            </a:r>
            <a:r>
              <a:rPr lang="en-GB" sz="4000" dirty="0" smtClean="0">
                <a:solidFill>
                  <a:schemeClr val="tx1"/>
                </a:solidFill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</a:rPr>
              <a:t>khoa</a:t>
            </a:r>
            <a:r>
              <a:rPr lang="en-GB" sz="4000" dirty="0" smtClean="0">
                <a:solidFill>
                  <a:schemeClr val="tx1"/>
                </a:solidFill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</a:rPr>
              <a:t>học</a:t>
            </a:r>
            <a:r>
              <a:rPr lang="en-GB" sz="4000" dirty="0" smtClean="0">
                <a:solidFill>
                  <a:schemeClr val="tx1"/>
                </a:solidFill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</a:rPr>
              <a:t>hiện</a:t>
            </a:r>
            <a:r>
              <a:rPr lang="en-GB" sz="4000" dirty="0" smtClean="0">
                <a:solidFill>
                  <a:schemeClr val="tx1"/>
                </a:solidFill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</a:rPr>
              <a:t>có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2302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4624"/>
            <a:ext cx="8699500" cy="634082"/>
          </a:xfrm>
        </p:spPr>
        <p:txBody>
          <a:bodyPr/>
          <a:lstStyle/>
          <a:p>
            <a:r>
              <a:rPr lang="en-US" sz="2800" b="1" dirty="0" err="1" smtClean="0"/>
              <a:t>Những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công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ty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thuốc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lá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lớn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trên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thị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trường</a:t>
            </a:r>
            <a:endParaRPr lang="en-US" sz="28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11560165"/>
              </p:ext>
            </p:extLst>
          </p:nvPr>
        </p:nvGraphicFramePr>
        <p:xfrm>
          <a:off x="179511" y="764704"/>
          <a:ext cx="8856985" cy="59951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1064"/>
                <a:gridCol w="3723593"/>
                <a:gridCol w="2952328"/>
              </a:tblGrid>
              <a:tr h="354741">
                <a:tc>
                  <a:txBody>
                    <a:bodyPr/>
                    <a:lstStyle/>
                    <a:p>
                      <a:r>
                        <a:rPr lang="en-US" sz="1600" b="1" u="none" strike="noStrike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Công</a:t>
                      </a:r>
                      <a:r>
                        <a:rPr lang="en-US" sz="1600" b="1" u="none" strike="noStrike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u="none" strike="noStrike" kern="1200" baseline="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</a:t>
                      </a:r>
                      <a:r>
                        <a:rPr lang="en-US" sz="1600" b="1" u="none" strike="noStrike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u="none" strike="noStrike" kern="1200" baseline="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1600" b="1" u="none" strike="noStrike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u="none" strike="noStrike" kern="1200" baseline="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lá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u="none" strike="noStrike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Thiết</a:t>
                      </a:r>
                      <a:r>
                        <a:rPr lang="en-US" sz="1600" b="1" u="none" strike="noStrike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u="none" strike="noStrike" kern="1200" baseline="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bị</a:t>
                      </a:r>
                      <a:r>
                        <a:rPr lang="en-US" sz="1600" b="1" u="none" strike="noStrike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TLLN 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u="none" strike="noStrike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</a:t>
                      </a:r>
                      <a:r>
                        <a:rPr lang="en-US" sz="16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u="none" strike="noStrike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thuốc</a:t>
                      </a:r>
                      <a:r>
                        <a:rPr lang="en-US" sz="1600" b="1" u="none" strike="noStrike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u="none" strike="noStrike" kern="1200" baseline="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lá</a:t>
                      </a:r>
                      <a:r>
                        <a:rPr lang="en-US" sz="1600" b="1" u="none" strike="noStrike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600" b="1" dirty="0"/>
                    </a:p>
                  </a:txBody>
                  <a:tcPr/>
                </a:tc>
              </a:tr>
              <a:tr h="1229435">
                <a:tc>
                  <a:txBody>
                    <a:bodyPr/>
                    <a:lstStyle/>
                    <a:p>
                      <a:r>
                        <a:rPr lang="en-A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Philip Morris (PM)</a:t>
                      </a:r>
                      <a:r>
                        <a:rPr lang="en-US" sz="1600" b="1" dirty="0" smtClean="0">
                          <a:effectLst/>
                        </a:rPr>
                        <a:t> 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A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IQOS</a:t>
                      </a:r>
                      <a:r>
                        <a:rPr lang="en-US" sz="1600" b="1" dirty="0" smtClean="0">
                          <a:effectLst/>
                        </a:rPr>
                        <a:t> 2.4 plus, IQOS 3, IQOS</a:t>
                      </a:r>
                      <a:r>
                        <a:rPr lang="en-US" sz="1600" b="1" baseline="0" dirty="0" smtClean="0">
                          <a:effectLst/>
                        </a:rPr>
                        <a:t> 3 Multi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endParaRPr lang="en-US" sz="1600" b="1" baseline="0" dirty="0" smtClean="0">
                        <a:effectLst/>
                      </a:endParaRP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6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TEEPS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HEETS or </a:t>
                      </a:r>
                      <a:r>
                        <a:rPr lang="en-AU" sz="1600" b="1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HeatSticks</a:t>
                      </a:r>
                      <a:r>
                        <a:rPr lang="en-US" sz="1600" b="1" dirty="0" smtClean="0">
                          <a:effectLst/>
                        </a:rPr>
                        <a:t> </a:t>
                      </a:r>
                      <a:endParaRPr lang="en-US" sz="1600" b="1" dirty="0"/>
                    </a:p>
                  </a:txBody>
                  <a:tcPr/>
                </a:tc>
              </a:tr>
              <a:tr h="1040662">
                <a:tc>
                  <a:txBody>
                    <a:bodyPr/>
                    <a:lstStyle/>
                    <a:p>
                      <a:r>
                        <a:rPr lang="en-A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British American Tobacco (BAT)</a:t>
                      </a:r>
                      <a:r>
                        <a:rPr lang="en-US" sz="1600" b="1" dirty="0" smtClean="0">
                          <a:effectLst/>
                        </a:rPr>
                        <a:t> 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AU" sz="1600" b="1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iFuse</a:t>
                      </a:r>
                      <a:endParaRPr lang="en-AU" sz="1600" b="1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AU" sz="1600" b="1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Glo</a:t>
                      </a:r>
                      <a:r>
                        <a:rPr lang="en-US" sz="1600" b="1" dirty="0" smtClean="0">
                          <a:effectLst/>
                        </a:rPr>
                        <a:t> </a:t>
                      </a:r>
                    </a:p>
                    <a:p>
                      <a:endParaRPr lang="en-US" sz="1600" b="1" dirty="0" smtClean="0"/>
                    </a:p>
                    <a:p>
                      <a:endParaRPr lang="en-US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b="1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Neostick</a:t>
                      </a:r>
                      <a:r>
                        <a:rPr lang="en-US" sz="1600" b="1" dirty="0" smtClean="0">
                          <a:effectLst/>
                        </a:rPr>
                        <a:t> </a:t>
                      </a:r>
                      <a:endParaRPr lang="en-US" sz="1600" b="1" dirty="0"/>
                    </a:p>
                  </a:txBody>
                  <a:tcPr/>
                </a:tc>
              </a:tr>
              <a:tr h="1704285">
                <a:tc>
                  <a:txBody>
                    <a:bodyPr/>
                    <a:lstStyle/>
                    <a:p>
                      <a:r>
                        <a:rPr lang="en-A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Japan Tobacco (JT)</a:t>
                      </a:r>
                      <a:r>
                        <a:rPr lang="en-US" sz="1600" b="1" dirty="0" smtClean="0">
                          <a:effectLst/>
                        </a:rPr>
                        <a:t> 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6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ZeroStyle</a:t>
                      </a:r>
                      <a:r>
                        <a:rPr lang="en-US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Mint </a:t>
                      </a:r>
                      <a:endParaRPr lang="en-AU" sz="1600" b="1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AU" sz="1600" b="1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Ploom</a:t>
                      </a:r>
                      <a:r>
                        <a:rPr lang="en-A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6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Ploom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TECH, </a:t>
                      </a:r>
                      <a:r>
                        <a:rPr lang="en-US" sz="16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Ploom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TECH+ and </a:t>
                      </a:r>
                      <a:r>
                        <a:rPr lang="en-US" sz="16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Ploom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S)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endParaRPr lang="en-US" sz="16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endParaRPr lang="en-US" sz="16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endParaRPr lang="en-US" sz="16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Tobacco capsule/cartridge</a:t>
                      </a:r>
                      <a:endParaRPr lang="en-US" sz="1600" b="1" dirty="0"/>
                    </a:p>
                  </a:txBody>
                  <a:tcPr/>
                </a:tc>
              </a:tr>
              <a:tr h="1639878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Korea Tobacco and Ginseng (KT&amp;G)</a:t>
                      </a:r>
                      <a:r>
                        <a:rPr lang="en-US" sz="1600" b="1" baseline="0" dirty="0" smtClean="0"/>
                        <a:t> 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Lil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Lil hybrid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Tobacco stick </a:t>
                      </a:r>
                      <a:r>
                        <a:rPr lang="en-US" sz="1600" b="1" dirty="0" err="1" smtClean="0"/>
                        <a:t>Fiit</a:t>
                      </a:r>
                      <a:r>
                        <a:rPr lang="en-US" sz="1600" b="1" dirty="0" smtClean="0"/>
                        <a:t> /</a:t>
                      </a:r>
                      <a:r>
                        <a:rPr lang="en-US" sz="1600" b="1" baseline="0" dirty="0" smtClean="0"/>
                        <a:t> </a:t>
                      </a:r>
                      <a:r>
                        <a:rPr lang="en-US" sz="1600" b="1" dirty="0" err="1" smtClean="0"/>
                        <a:t>Miix</a:t>
                      </a:r>
                      <a:r>
                        <a:rPr lang="en-US" sz="1600" b="1" dirty="0" smtClean="0"/>
                        <a:t> Classy (Hybrid)</a:t>
                      </a:r>
                      <a:endParaRPr lang="en-US" sz="1600" b="1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3491880" y="4005064"/>
            <a:ext cx="4608512" cy="969433"/>
            <a:chOff x="3491880" y="4077072"/>
            <a:chExt cx="4608512" cy="969433"/>
          </a:xfrm>
        </p:grpSpPr>
        <p:pic>
          <p:nvPicPr>
            <p:cNvPr id="3" name="Picture 2" descr="3 plooms.jp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935" t="11437" r="7264" b="12355"/>
            <a:stretch/>
          </p:blipFill>
          <p:spPr>
            <a:xfrm>
              <a:off x="3491880" y="4094528"/>
              <a:ext cx="2488775" cy="951977"/>
            </a:xfrm>
            <a:prstGeom prst="rect">
              <a:avLst/>
            </a:prstGeom>
          </p:spPr>
        </p:pic>
        <p:pic>
          <p:nvPicPr>
            <p:cNvPr id="4" name="Picture 3" descr="ProgramA_6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05174" y="4077072"/>
              <a:ext cx="1695218" cy="953560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3347864" y="1484189"/>
            <a:ext cx="4896544" cy="792683"/>
            <a:chOff x="3347864" y="1412181"/>
            <a:chExt cx="4896544" cy="792683"/>
          </a:xfrm>
        </p:grpSpPr>
        <p:pic>
          <p:nvPicPr>
            <p:cNvPr id="6" name="Picture 5" descr="IQOS_TEEPS_MESH.jp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121" t="12316" r="51635" b="43301"/>
            <a:stretch/>
          </p:blipFill>
          <p:spPr>
            <a:xfrm>
              <a:off x="6948264" y="1412181"/>
              <a:ext cx="1296144" cy="792683"/>
            </a:xfrm>
            <a:prstGeom prst="rect">
              <a:avLst/>
            </a:prstGeom>
          </p:spPr>
        </p:pic>
        <p:pic>
          <p:nvPicPr>
            <p:cNvPr id="8" name="Picture 7" descr="IQOS_TEEPS_MESH.jp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493" t="57537" r="52132" b="1709"/>
            <a:stretch/>
          </p:blipFill>
          <p:spPr>
            <a:xfrm>
              <a:off x="3347864" y="1412776"/>
              <a:ext cx="1372521" cy="792088"/>
            </a:xfrm>
            <a:prstGeom prst="rect">
              <a:avLst/>
            </a:prstGeom>
          </p:spPr>
        </p:pic>
      </p:grpSp>
      <p:pic>
        <p:nvPicPr>
          <p:cNvPr id="10" name="Picture 9" descr="Neostick_Glo_1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035" t="15427" r="20531" b="20598"/>
          <a:stretch/>
        </p:blipFill>
        <p:spPr>
          <a:xfrm>
            <a:off x="6948264" y="2420888"/>
            <a:ext cx="1186998" cy="93610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3284225" y="2420888"/>
            <a:ext cx="2727935" cy="936104"/>
            <a:chOff x="2483768" y="3501008"/>
            <a:chExt cx="3362242" cy="1153770"/>
          </a:xfrm>
        </p:grpSpPr>
        <p:pic>
          <p:nvPicPr>
            <p:cNvPr id="9" name="Picture 8" descr="BAT_Glo.jpg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9680" t="23212" r="31678" b="21152"/>
            <a:stretch/>
          </p:blipFill>
          <p:spPr>
            <a:xfrm>
              <a:off x="4644008" y="3501008"/>
              <a:ext cx="1202002" cy="1153770"/>
            </a:xfrm>
            <a:prstGeom prst="rect">
              <a:avLst/>
            </a:prstGeom>
          </p:spPr>
        </p:pic>
        <p:pic>
          <p:nvPicPr>
            <p:cNvPr id="12" name="Picture 11" descr="BAT_IFuse.jpeg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8635" t="9825" r="1581" b="13930"/>
            <a:stretch/>
          </p:blipFill>
          <p:spPr>
            <a:xfrm>
              <a:off x="2483768" y="3645024"/>
              <a:ext cx="2160240" cy="953636"/>
            </a:xfrm>
            <a:prstGeom prst="rect">
              <a:avLst/>
            </a:prstGeom>
          </p:spPr>
        </p:pic>
      </p:grpSp>
      <p:pic>
        <p:nvPicPr>
          <p:cNvPr id="17" name="Picture 16" descr="KTG-Lil_1024x1024@2x.jp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874" t="24404" r="58569" b="21895"/>
          <a:stretch/>
        </p:blipFill>
        <p:spPr>
          <a:xfrm>
            <a:off x="5004048" y="5229200"/>
            <a:ext cx="984816" cy="1462348"/>
          </a:xfrm>
          <a:prstGeom prst="rect">
            <a:avLst/>
          </a:prstGeom>
        </p:spPr>
      </p:pic>
      <p:pic>
        <p:nvPicPr>
          <p:cNvPr id="19" name="Picture 18" descr="Lil_idxmake.jpeg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39" t="11572" r="45421" b="43266"/>
          <a:stretch/>
        </p:blipFill>
        <p:spPr>
          <a:xfrm>
            <a:off x="3672075" y="5229200"/>
            <a:ext cx="1259965" cy="1440160"/>
          </a:xfrm>
          <a:prstGeom prst="rect">
            <a:avLst/>
          </a:prstGeom>
        </p:spPr>
      </p:pic>
      <p:pic>
        <p:nvPicPr>
          <p:cNvPr id="20" name="Picture 19" descr="KTG-Lil_1024x1024@2x.jp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486" t="52978" r="14804" b="23997"/>
          <a:stretch/>
        </p:blipFill>
        <p:spPr>
          <a:xfrm>
            <a:off x="7020272" y="5445224"/>
            <a:ext cx="1764703" cy="656924"/>
          </a:xfrm>
          <a:prstGeom prst="rect">
            <a:avLst/>
          </a:prstGeom>
        </p:spPr>
      </p:pic>
      <p:pic>
        <p:nvPicPr>
          <p:cNvPr id="21" name="Picture 20" descr="Lil_idxmake.jpeg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02" t="63339" r="11614" b="12421"/>
          <a:stretch/>
        </p:blipFill>
        <p:spPr>
          <a:xfrm>
            <a:off x="6228184" y="6165304"/>
            <a:ext cx="2808312" cy="650080"/>
          </a:xfrm>
          <a:prstGeom prst="rect">
            <a:avLst/>
          </a:prstGeom>
        </p:spPr>
      </p:pic>
      <p:pic>
        <p:nvPicPr>
          <p:cNvPr id="22" name="Picture 21" descr="Lil_idxmake.jpeg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148" t="32539" r="26088" b="43266"/>
          <a:stretch/>
        </p:blipFill>
        <p:spPr>
          <a:xfrm>
            <a:off x="2771800" y="5733256"/>
            <a:ext cx="864096" cy="93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601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9E8329E-396B-FE4E-A1A3-0ED3809E088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5900" y="210436"/>
            <a:ext cx="7785100" cy="17092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DE29489-9FDF-2F48-AD66-35C5FB53111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" t="26434" r="-696" b="8299"/>
          <a:stretch/>
        </p:blipFill>
        <p:spPr>
          <a:xfrm>
            <a:off x="2411760" y="3717032"/>
            <a:ext cx="6564826" cy="287566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6507E87-94E2-6743-A5FD-1311E49DEF28}"/>
              </a:ext>
            </a:extLst>
          </p:cNvPr>
          <p:cNvSpPr/>
          <p:nvPr/>
        </p:nvSpPr>
        <p:spPr>
          <a:xfrm>
            <a:off x="4876800" y="1219200"/>
            <a:ext cx="3352800" cy="6242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F636FDF0-0B1F-1A4D-9D3D-A7FEC1CE79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r="11420" b="82665"/>
          <a:stretch/>
        </p:blipFill>
        <p:spPr>
          <a:xfrm>
            <a:off x="2339752" y="2780928"/>
            <a:ext cx="6680000" cy="114300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C379CB18-8550-9548-99E2-261C3CFF1FCF}"/>
              </a:ext>
            </a:extLst>
          </p:cNvPr>
          <p:cNvGrpSpPr/>
          <p:nvPr/>
        </p:nvGrpSpPr>
        <p:grpSpPr>
          <a:xfrm rot="21421799">
            <a:off x="103556" y="1093317"/>
            <a:ext cx="8927424" cy="1652660"/>
            <a:chOff x="41792" y="1473312"/>
            <a:chExt cx="8927424" cy="1652660"/>
          </a:xfrm>
        </p:grpSpPr>
        <p:pic>
          <p:nvPicPr>
            <p:cNvPr id="3" name="Picture 2">
              <a:extLst>
                <a:ext uri="{FF2B5EF4-FFF2-40B4-BE49-F238E27FC236}">
                  <a16:creationId xmlns="" xmlns:a16="http://schemas.microsoft.com/office/drawing/2014/main" id="{D66964F6-9BE8-864B-A147-637EB12351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/>
            <a:srcRect t="19504" r="26805" b="51140"/>
            <a:stretch/>
          </p:blipFill>
          <p:spPr>
            <a:xfrm>
              <a:off x="41792" y="1905000"/>
              <a:ext cx="4908375" cy="61137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="" xmlns:a16="http://schemas.microsoft.com/office/drawing/2014/main" id="{87101D22-C169-EE40-89A4-3931ED5D71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/>
            <a:srcRect l="2135" t="45202" r="26805" b="27399"/>
            <a:stretch/>
          </p:blipFill>
          <p:spPr>
            <a:xfrm>
              <a:off x="4204058" y="1945758"/>
              <a:ext cx="4765158" cy="57061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0844BFB7-D0B6-4240-9C74-6F85AA6A16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/>
            <a:srcRect l="2134" t="70644" r="49395"/>
            <a:stretch/>
          </p:blipFill>
          <p:spPr>
            <a:xfrm>
              <a:off x="178659" y="2514600"/>
              <a:ext cx="3250341" cy="61137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59DA3B38-F68B-384A-8FCF-D85E91E65B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/>
            <a:srcRect l="30015" r="26805" b="80497"/>
            <a:stretch/>
          </p:blipFill>
          <p:spPr>
            <a:xfrm>
              <a:off x="2819401" y="1473312"/>
              <a:ext cx="2895600" cy="4061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474458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A94039B5-A53B-5743-A2AD-D4712B1AB7F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08136"/>
            <a:ext cx="6184900" cy="863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266BA41-7985-814D-A7C1-B5676DBFB24D}"/>
              </a:ext>
            </a:extLst>
          </p:cNvPr>
          <p:cNvSpPr txBox="1"/>
          <p:nvPr/>
        </p:nvSpPr>
        <p:spPr>
          <a:xfrm>
            <a:off x="179512" y="1071736"/>
            <a:ext cx="878497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Cho </a:t>
            </a:r>
            <a:r>
              <a:rPr lang="en-P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P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P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22</a:t>
            </a:r>
            <a:r>
              <a:rPr lang="en-PH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tháng</a:t>
            </a:r>
            <a:r>
              <a:rPr lang="en-P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en-PH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n-PH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400" dirty="0">
                <a:latin typeface="Arial" panose="020B0604020202020204" pitchFamily="34" charset="0"/>
                <a:cs typeface="Arial" panose="020B0604020202020204" pitchFamily="34" charset="0"/>
              </a:rPr>
              <a:t>2019:</a:t>
            </a:r>
          </a:p>
          <a:p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1,604</a:t>
            </a:r>
            <a:r>
              <a:rPr lang="en-PH" sz="2800" dirty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tổn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thương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phổi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(EVALI)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liên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TLĐT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phẩm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mới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báo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cáo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CDC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49 bang (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trừ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Alaska</a:t>
            </a:r>
            <a:r>
              <a:rPr lang="en-PH" sz="28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DC,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lãnh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thổ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PH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Mỹ</a:t>
            </a:r>
            <a:r>
              <a:rPr lang="en-PH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0762647B-AAC7-A840-9060-B14DF2CC74A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5856" y="2924944"/>
            <a:ext cx="5136232" cy="374516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71BDE08E-CD0A-EF4E-85B0-F7AE5C02E0C2}"/>
              </a:ext>
            </a:extLst>
          </p:cNvPr>
          <p:cNvSpPr/>
          <p:nvPr/>
        </p:nvSpPr>
        <p:spPr>
          <a:xfrm>
            <a:off x="251520" y="5941729"/>
            <a:ext cx="28083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0000FF"/>
                </a:solidFill>
              </a:rPr>
              <a:t>Source: </a:t>
            </a:r>
            <a:r>
              <a:rPr lang="en-US" sz="1200" dirty="0">
                <a:hlinkClick r:id="rId4"/>
              </a:rPr>
              <a:t>https://www.cnbc.com/2019/11/07/cdc-says-vaping-lung-illness-cases-now-top-2000.html</a:t>
            </a:r>
            <a:endParaRPr lang="en-US" sz="1200" dirty="0"/>
          </a:p>
          <a:p>
            <a:endParaRPr lang="en-US" sz="1200" dirty="0">
              <a:solidFill>
                <a:srgbClr val="0000FF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47488B3-40A0-074F-B685-268767F66593}"/>
              </a:ext>
            </a:extLst>
          </p:cNvPr>
          <p:cNvSpPr txBox="1"/>
          <p:nvPr/>
        </p:nvSpPr>
        <p:spPr>
          <a:xfrm>
            <a:off x="179512" y="4005064"/>
            <a:ext cx="28803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</a:rPr>
              <a:t>CDC: </a:t>
            </a:r>
            <a:r>
              <a:rPr lang="en-US" sz="2000" b="1" dirty="0" err="1" smtClean="0">
                <a:solidFill>
                  <a:srgbClr val="000000"/>
                </a:solidFill>
              </a:rPr>
              <a:t>Các</a:t>
            </a:r>
            <a:r>
              <a:rPr lang="en-US" sz="2000" b="1" dirty="0" smtClean="0">
                <a:solidFill>
                  <a:srgbClr val="000000"/>
                </a:solidFill>
              </a:rPr>
              <a:t> ca </a:t>
            </a:r>
            <a:r>
              <a:rPr lang="en-US" sz="2000" b="1" dirty="0" err="1" smtClean="0">
                <a:solidFill>
                  <a:srgbClr val="000000"/>
                </a:solidFill>
              </a:rPr>
              <a:t>tử</a:t>
            </a:r>
            <a:r>
              <a:rPr lang="en-US" sz="2000" b="1" dirty="0" smtClean="0">
                <a:solidFill>
                  <a:srgbClr val="000000"/>
                </a:solidFill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</a:rPr>
              <a:t>vong</a:t>
            </a:r>
            <a:r>
              <a:rPr lang="en-US" sz="2000" b="1" dirty="0" smtClean="0">
                <a:solidFill>
                  <a:srgbClr val="000000"/>
                </a:solidFill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</a:rPr>
              <a:t>liên</a:t>
            </a:r>
            <a:r>
              <a:rPr lang="en-US" sz="2000" b="1" dirty="0" smtClean="0">
                <a:solidFill>
                  <a:srgbClr val="000000"/>
                </a:solidFill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</a:rPr>
              <a:t>quan</a:t>
            </a:r>
            <a:r>
              <a:rPr lang="en-US" sz="2000" b="1" dirty="0" smtClean="0">
                <a:solidFill>
                  <a:srgbClr val="000000"/>
                </a:solidFill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</a:rPr>
              <a:t>đến</a:t>
            </a:r>
            <a:r>
              <a:rPr lang="en-US" sz="2000" b="1" dirty="0" smtClean="0">
                <a:solidFill>
                  <a:srgbClr val="000000"/>
                </a:solidFill>
              </a:rPr>
              <a:t> TLĐT </a:t>
            </a:r>
            <a:r>
              <a:rPr lang="en-US" sz="2000" b="1" dirty="0" err="1" smtClean="0">
                <a:solidFill>
                  <a:srgbClr val="000000"/>
                </a:solidFill>
              </a:rPr>
              <a:t>tăng</a:t>
            </a:r>
            <a:r>
              <a:rPr lang="en-US" sz="2000" b="1" dirty="0" smtClean="0">
                <a:solidFill>
                  <a:srgbClr val="000000"/>
                </a:solidFill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</a:rPr>
              <a:t>lên</a:t>
            </a:r>
            <a:r>
              <a:rPr lang="en-US" sz="2000" b="1" dirty="0" smtClean="0">
                <a:solidFill>
                  <a:srgbClr val="000000"/>
                </a:solidFill>
              </a:rPr>
              <a:t> 39 ca </a:t>
            </a:r>
            <a:r>
              <a:rPr lang="en-US" sz="2000" b="1" dirty="0" err="1" smtClean="0">
                <a:solidFill>
                  <a:srgbClr val="000000"/>
                </a:solidFill>
              </a:rPr>
              <a:t>và</a:t>
            </a:r>
            <a:r>
              <a:rPr lang="en-US" sz="2000" b="1" dirty="0" smtClean="0">
                <a:solidFill>
                  <a:srgbClr val="000000"/>
                </a:solidFill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</a:rPr>
              <a:t>làm</a:t>
            </a:r>
            <a:r>
              <a:rPr lang="en-US" sz="2000" b="1" dirty="0" smtClean="0">
                <a:solidFill>
                  <a:srgbClr val="000000"/>
                </a:solidFill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</a:rPr>
              <a:t>ảnh</a:t>
            </a:r>
            <a:r>
              <a:rPr lang="en-US" sz="2000" b="1" dirty="0" smtClean="0">
                <a:solidFill>
                  <a:srgbClr val="000000"/>
                </a:solidFill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</a:rPr>
              <a:t>hưởng</a:t>
            </a:r>
            <a:r>
              <a:rPr lang="en-US" sz="2000" b="1" dirty="0" smtClean="0">
                <a:solidFill>
                  <a:srgbClr val="000000"/>
                </a:solidFill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</a:rPr>
              <a:t>sức</a:t>
            </a:r>
            <a:r>
              <a:rPr lang="en-US" sz="2000" b="1" dirty="0" smtClean="0">
                <a:solidFill>
                  <a:srgbClr val="000000"/>
                </a:solidFill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</a:rPr>
              <a:t>khỏe</a:t>
            </a:r>
            <a:r>
              <a:rPr lang="en-US" sz="2000" b="1" dirty="0" smtClean="0">
                <a:solidFill>
                  <a:srgbClr val="000000"/>
                </a:solidFill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</a:rPr>
              <a:t>của</a:t>
            </a:r>
            <a:r>
              <a:rPr lang="en-US" sz="2000" b="1" dirty="0" smtClean="0">
                <a:solidFill>
                  <a:srgbClr val="000000"/>
                </a:solidFill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</a:rPr>
              <a:t>ít</a:t>
            </a:r>
            <a:r>
              <a:rPr lang="en-US" sz="2000" b="1" dirty="0" smtClean="0">
                <a:solidFill>
                  <a:srgbClr val="000000"/>
                </a:solidFill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</a:rPr>
              <a:t>nhất</a:t>
            </a:r>
            <a:r>
              <a:rPr lang="en-US" sz="2000" b="1" dirty="0" smtClean="0">
                <a:solidFill>
                  <a:srgbClr val="000000"/>
                </a:solidFill>
              </a:rPr>
              <a:t> 2,051 </a:t>
            </a:r>
            <a:r>
              <a:rPr lang="en-US" sz="2000" b="1" dirty="0" err="1" smtClean="0">
                <a:solidFill>
                  <a:srgbClr val="000000"/>
                </a:solidFill>
              </a:rPr>
              <a:t>người</a:t>
            </a:r>
            <a:endParaRPr lang="en-US" sz="2000" b="1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1E2DAE4-06CC-D247-919A-CCEE70735CAA}"/>
              </a:ext>
            </a:extLst>
          </p:cNvPr>
          <p:cNvSpPr/>
          <p:nvPr/>
        </p:nvSpPr>
        <p:spPr>
          <a:xfrm>
            <a:off x="179512" y="3501008"/>
            <a:ext cx="2664297" cy="4320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000000"/>
                </a:solidFill>
              </a:rPr>
              <a:t>7</a:t>
            </a:r>
            <a:r>
              <a:rPr lang="en-GB" sz="2400" b="1" dirty="0" smtClean="0">
                <a:solidFill>
                  <a:srgbClr val="000000"/>
                </a:solidFill>
              </a:rPr>
              <a:t> / 11/2019</a:t>
            </a:r>
            <a:endParaRPr lang="en-GB" sz="2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1972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176C1159-D2DD-E745-8E04-08E702DBC2B5}"/>
              </a:ext>
            </a:extLst>
          </p:cNvPr>
          <p:cNvSpPr/>
          <p:nvPr/>
        </p:nvSpPr>
        <p:spPr>
          <a:xfrm>
            <a:off x="457200" y="1301789"/>
            <a:ext cx="5791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www.nzherald.co.nz</a:t>
            </a:r>
            <a:r>
              <a:rPr lang="en-US" sz="1200" dirty="0"/>
              <a:t>/lifestyle/news/</a:t>
            </a:r>
            <a:r>
              <a:rPr lang="en-US" sz="1200" dirty="0" err="1"/>
              <a:t>article.cfm?c_id</a:t>
            </a:r>
            <a:r>
              <a:rPr lang="en-US" sz="1200" dirty="0"/>
              <a:t>=6&amp;objectid=12260847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F5F9B12D-308A-0248-9162-423116EAF04F}"/>
              </a:ext>
            </a:extLst>
          </p:cNvPr>
          <p:cNvGrpSpPr/>
          <p:nvPr/>
        </p:nvGrpSpPr>
        <p:grpSpPr>
          <a:xfrm>
            <a:off x="1404488" y="152401"/>
            <a:ext cx="7560000" cy="1130936"/>
            <a:chOff x="304800" y="152401"/>
            <a:chExt cx="7560000" cy="1130936"/>
          </a:xfrm>
        </p:grpSpPr>
        <p:pic>
          <p:nvPicPr>
            <p:cNvPr id="4" name="Picture 3">
              <a:extLst>
                <a:ext uri="{FF2B5EF4-FFF2-40B4-BE49-F238E27FC236}">
                  <a16:creationId xmlns="" xmlns:a16="http://schemas.microsoft.com/office/drawing/2014/main" id="{DDF94410-1BBC-5F44-B42F-B8F12B467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/>
            <a:srcRect b="64523"/>
            <a:stretch/>
          </p:blipFill>
          <p:spPr>
            <a:xfrm>
              <a:off x="304800" y="152401"/>
              <a:ext cx="6096000" cy="57625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CA736945-5FA6-4143-AE9A-2A18DFD91B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/>
            <a:srcRect l="43750" t="37531" b="31111"/>
            <a:stretch/>
          </p:blipFill>
          <p:spPr>
            <a:xfrm>
              <a:off x="533400" y="748150"/>
              <a:ext cx="3429000" cy="50933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D1B38A88-70E7-A74E-853C-01FC7BFE2F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/>
            <a:srcRect t="68642" r="42500" b="-1"/>
            <a:stretch/>
          </p:blipFill>
          <p:spPr>
            <a:xfrm>
              <a:off x="3808800" y="774000"/>
              <a:ext cx="3505200" cy="50933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BB56F331-7FD8-624A-B423-D0D1A5CAED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/>
            <a:srcRect l="1250" t="37531" r="56250" b="34452"/>
            <a:stretch/>
          </p:blipFill>
          <p:spPr>
            <a:xfrm>
              <a:off x="5274000" y="273600"/>
              <a:ext cx="2590800" cy="455057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E63262AC-1068-4740-99F0-666E0EDE25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b="33333"/>
          <a:stretch/>
        </p:blipFill>
        <p:spPr>
          <a:xfrm>
            <a:off x="7371870" y="1769155"/>
            <a:ext cx="1604788" cy="21053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5B7691B5-CA01-FF40-BC47-088240F76D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r="2286"/>
          <a:stretch/>
        </p:blipFill>
        <p:spPr>
          <a:xfrm>
            <a:off x="304800" y="1756750"/>
            <a:ext cx="6934200" cy="17907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C051B861-F26F-4E4C-90C4-86F1A10A38D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9484" y="3517729"/>
            <a:ext cx="6683728" cy="16626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4CD8329F-97B0-6E4C-9D69-2EE498227AC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5730" y="5180403"/>
            <a:ext cx="7126140" cy="1353631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DA3295E0-1FA2-3C45-87FC-52F713B50E7E}"/>
              </a:ext>
            </a:extLst>
          </p:cNvPr>
          <p:cNvCxnSpPr>
            <a:cxnSpLocks/>
          </p:cNvCxnSpPr>
          <p:nvPr/>
        </p:nvCxnSpPr>
        <p:spPr>
          <a:xfrm>
            <a:off x="1752600" y="3132000"/>
            <a:ext cx="3521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FD5F6782-D59B-1546-83A8-014B920B3464}"/>
              </a:ext>
            </a:extLst>
          </p:cNvPr>
          <p:cNvCxnSpPr>
            <a:cxnSpLocks/>
          </p:cNvCxnSpPr>
          <p:nvPr/>
        </p:nvCxnSpPr>
        <p:spPr>
          <a:xfrm>
            <a:off x="1524000" y="3874545"/>
            <a:ext cx="1447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F21EC0F6-7BE2-3544-ABD0-9C31EA50DF59}"/>
              </a:ext>
            </a:extLst>
          </p:cNvPr>
          <p:cNvCxnSpPr>
            <a:cxnSpLocks/>
          </p:cNvCxnSpPr>
          <p:nvPr/>
        </p:nvCxnSpPr>
        <p:spPr>
          <a:xfrm>
            <a:off x="3048000" y="4495800"/>
            <a:ext cx="2438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87DAB40-3CD1-D44E-8D6D-2A40187D763A}"/>
              </a:ext>
            </a:extLst>
          </p:cNvPr>
          <p:cNvSpPr txBox="1"/>
          <p:nvPr/>
        </p:nvSpPr>
        <p:spPr>
          <a:xfrm>
            <a:off x="156833" y="133301"/>
            <a:ext cx="1366555" cy="36933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t>2019 (US)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94218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D1DCC80-1731-254C-87E2-64ECEEFF1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PH" sz="3200" b="1" dirty="0"/>
              <a:t>Acute eosinophilic pneumonia following heat‐not‐burn cigarette smoking</a:t>
            </a:r>
            <a:endParaRPr lang="en-US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9B876277-363E-9B4F-AD64-A674C015D489}"/>
              </a:ext>
            </a:extLst>
          </p:cNvPr>
          <p:cNvSpPr/>
          <p:nvPr/>
        </p:nvSpPr>
        <p:spPr>
          <a:xfrm>
            <a:off x="304800" y="6126163"/>
            <a:ext cx="8153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0303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Kamada</a:t>
            </a:r>
            <a:r>
              <a:rPr kumimoji="0" lang="en-PH" sz="1200" b="0" i="0" u="none" strike="noStrike" kern="1200" cap="none" spc="0" normalizeH="0" baseline="0" noProof="0" dirty="0">
                <a:ln>
                  <a:noFill/>
                </a:ln>
                <a:solidFill>
                  <a:srgbClr val="30303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T, Yamashita Y, Tomioka H. (2016). Acute eosinophilic pneumonia following heat-not-burn cigarette smoking.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30303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Respirol</a:t>
            </a:r>
            <a:r>
              <a:rPr kumimoji="0" lang="en-PH" sz="1200" b="0" i="1" u="none" strike="noStrike" kern="1200" cap="none" spc="0" normalizeH="0" baseline="0" noProof="0" dirty="0">
                <a:ln>
                  <a:noFill/>
                </a:ln>
                <a:solidFill>
                  <a:srgbClr val="30303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Case Rep</a:t>
            </a:r>
            <a:r>
              <a:rPr kumimoji="0" lang="en-PH" sz="1200" b="0" i="0" u="none" strike="noStrike" kern="1200" cap="none" spc="0" normalizeH="0" baseline="0" noProof="0" dirty="0">
                <a:ln>
                  <a:noFill/>
                </a:ln>
                <a:solidFill>
                  <a:srgbClr val="30303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4(6):e00190. doi:10.1002/rcr2.190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38ADA61-2516-1E4E-AA3C-76A99E6AA7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45027"/>
            <a:ext cx="9144000" cy="25507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DE243A-71EE-5546-B9B3-6B6ABC717A6C}"/>
              </a:ext>
            </a:extLst>
          </p:cNvPr>
          <p:cNvSpPr txBox="1"/>
          <p:nvPr/>
        </p:nvSpPr>
        <p:spPr>
          <a:xfrm>
            <a:off x="381000" y="4791670"/>
            <a:ext cx="815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t>20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t>y.o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t>. male, </a:t>
            </a:r>
            <a:r>
              <a:rPr kumimoji="0" lang="en-P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t>started smoking 20 cigarettes of HC per day 6 months previously and then purchased a second device for smoking HC to increase smoking HC to 40 cigarettes a day 2 weeks before hospitalization. 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87DAB40-3CD1-D44E-8D6D-2A40187D763A}"/>
              </a:ext>
            </a:extLst>
          </p:cNvPr>
          <p:cNvSpPr txBox="1"/>
          <p:nvPr/>
        </p:nvSpPr>
        <p:spPr>
          <a:xfrm>
            <a:off x="156833" y="133301"/>
            <a:ext cx="2366353" cy="52322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t>2016 (Japan)</a:t>
            </a:r>
          </a:p>
        </p:txBody>
      </p:sp>
    </p:spTree>
    <p:extLst>
      <p:ext uri="{BB962C8B-B14F-4D97-AF65-F5344CB8AC3E}">
        <p14:creationId xmlns:p14="http://schemas.microsoft.com/office/powerpoint/2010/main" xmlns="" val="1252997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9462366-2C3B-804D-B106-B7694B8856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6667" t="48954" r="1666" b="2093"/>
          <a:stretch/>
        </p:blipFill>
        <p:spPr>
          <a:xfrm>
            <a:off x="-1" y="76200"/>
            <a:ext cx="8035085" cy="13118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A6B14C5F-9F9A-6F45-ABD4-C124EC7E10C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301" y="1573838"/>
            <a:ext cx="5057286" cy="15779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B987A468-5E14-AC49-A8FB-56FDFD4ACD8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83348" y="2248221"/>
            <a:ext cx="2593675" cy="1482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0DAE124E-2F66-D940-AF8A-A1FA61237F3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89550" y="5013176"/>
            <a:ext cx="2667000" cy="15113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8A2721A5-89A3-4D48-8BF7-1F43BE4DE82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3507" t="10000" r="5521" b="19640"/>
          <a:stretch/>
        </p:blipFill>
        <p:spPr>
          <a:xfrm>
            <a:off x="107504" y="3861048"/>
            <a:ext cx="4874492" cy="2895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2EE49C9E-9366-5844-8CBB-CFB2375DD45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20001" t="44272" r="1666"/>
          <a:stretch/>
        </p:blipFill>
        <p:spPr>
          <a:xfrm>
            <a:off x="5076056" y="3826699"/>
            <a:ext cx="4038600" cy="10296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354ECE4-91AA-1645-BA74-6F1CD1DCDF4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273594" y="701685"/>
            <a:ext cx="2733761" cy="15152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3C4A45BB-C471-D843-9443-86CC2341712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/>
          <a:srcRect r="76667" b="84882"/>
          <a:stretch/>
        </p:blipFill>
        <p:spPr>
          <a:xfrm>
            <a:off x="7508304" y="4581128"/>
            <a:ext cx="1600200" cy="3715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5BB9B86-7CD9-354D-BE5F-1E6DC5F40D45}"/>
              </a:ext>
            </a:extLst>
          </p:cNvPr>
          <p:cNvSpPr txBox="1"/>
          <p:nvPr/>
        </p:nvSpPr>
        <p:spPr>
          <a:xfrm>
            <a:off x="3723768" y="498158"/>
            <a:ext cx="17123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(1</a:t>
            </a:r>
            <a:r>
              <a:rPr lang="en-US" sz="1600" i="1" baseline="30000" dirty="0">
                <a:solidFill>
                  <a:srgbClr val="FF0000"/>
                </a:solidFill>
              </a:rPr>
              <a:t>st</a:t>
            </a:r>
            <a:r>
              <a:rPr lang="en-US" sz="1600" i="1" dirty="0">
                <a:solidFill>
                  <a:srgbClr val="FF0000"/>
                </a:solidFill>
              </a:rPr>
              <a:t> death, 2018)</a:t>
            </a:r>
          </a:p>
        </p:txBody>
      </p:sp>
    </p:spTree>
    <p:extLst>
      <p:ext uri="{BB962C8B-B14F-4D97-AF65-F5344CB8AC3E}">
        <p14:creationId xmlns:p14="http://schemas.microsoft.com/office/powerpoint/2010/main" xmlns="" val="238708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0DAEBA0-D2AB-6D40-B7F1-316F4A00A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548680"/>
            <a:ext cx="8280920" cy="5878091"/>
          </a:xfrm>
        </p:spPr>
        <p:txBody>
          <a:bodyPr>
            <a:normAutofit fontScale="85000" lnSpcReduction="20000"/>
          </a:bodyPr>
          <a:lstStyle/>
          <a:p>
            <a:r>
              <a:rPr lang="en-US" sz="3800" b="1" dirty="0" err="1" smtClean="0"/>
              <a:t>Các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bằng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chứng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rõ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hơn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về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tác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hại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với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sức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khỏe</a:t>
            </a:r>
            <a:r>
              <a:rPr lang="en-US" sz="3800" b="1" dirty="0" smtClean="0"/>
              <a:t> </a:t>
            </a:r>
            <a:endParaRPr lang="en-US" sz="3800" b="1" dirty="0"/>
          </a:p>
          <a:p>
            <a:pPr lvl="1"/>
            <a:r>
              <a:rPr lang="en-US" sz="3300" dirty="0" err="1" smtClean="0"/>
              <a:t>Nghiện</a:t>
            </a:r>
            <a:r>
              <a:rPr lang="en-US" sz="3300" dirty="0" smtClean="0"/>
              <a:t> nicotine (</a:t>
            </a:r>
            <a:r>
              <a:rPr lang="en-US" sz="3300" dirty="0" err="1" smtClean="0"/>
              <a:t>với</a:t>
            </a:r>
            <a:r>
              <a:rPr lang="en-US" sz="3300" dirty="0" smtClean="0"/>
              <a:t> </a:t>
            </a:r>
            <a:r>
              <a:rPr lang="en-US" sz="3300" dirty="0" err="1" smtClean="0"/>
              <a:t>người</a:t>
            </a:r>
            <a:r>
              <a:rPr lang="en-US" sz="3300" dirty="0" smtClean="0"/>
              <a:t> </a:t>
            </a:r>
            <a:r>
              <a:rPr lang="en-US" sz="3300" dirty="0" err="1" smtClean="0"/>
              <a:t>đã</a:t>
            </a:r>
            <a:r>
              <a:rPr lang="en-US" sz="3300" dirty="0" smtClean="0"/>
              <a:t> </a:t>
            </a:r>
            <a:r>
              <a:rPr lang="en-US" sz="3300" dirty="0" err="1" smtClean="0"/>
              <a:t>hút</a:t>
            </a:r>
            <a:r>
              <a:rPr lang="en-US" sz="3300" dirty="0" smtClean="0"/>
              <a:t> </a:t>
            </a:r>
            <a:r>
              <a:rPr lang="en-US" sz="3300" dirty="0" err="1" smtClean="0"/>
              <a:t>thuốc</a:t>
            </a:r>
            <a:r>
              <a:rPr lang="en-US" sz="3300" dirty="0" smtClean="0"/>
              <a:t> </a:t>
            </a:r>
            <a:r>
              <a:rPr lang="en-US" sz="3300" dirty="0" err="1" smtClean="0"/>
              <a:t>và</a:t>
            </a:r>
            <a:r>
              <a:rPr lang="en-US" sz="3300" dirty="0" smtClean="0"/>
              <a:t> </a:t>
            </a:r>
            <a:r>
              <a:rPr lang="en-US" sz="3300" dirty="0" err="1" smtClean="0"/>
              <a:t>chưa</a:t>
            </a:r>
            <a:r>
              <a:rPr lang="en-US" sz="3300" dirty="0" smtClean="0"/>
              <a:t> </a:t>
            </a:r>
            <a:r>
              <a:rPr lang="en-US" sz="3300" dirty="0" err="1" smtClean="0"/>
              <a:t>bao</a:t>
            </a:r>
            <a:r>
              <a:rPr lang="en-US" sz="3300" dirty="0" smtClean="0"/>
              <a:t> </a:t>
            </a:r>
            <a:r>
              <a:rPr lang="en-US" sz="3300" dirty="0" err="1" smtClean="0"/>
              <a:t>giờ</a:t>
            </a:r>
            <a:r>
              <a:rPr lang="en-US" sz="3300" dirty="0" smtClean="0"/>
              <a:t> </a:t>
            </a:r>
            <a:r>
              <a:rPr lang="en-US" sz="3300" dirty="0" err="1" smtClean="0"/>
              <a:t>hút</a:t>
            </a:r>
            <a:r>
              <a:rPr lang="en-US" sz="3300" dirty="0" smtClean="0"/>
              <a:t>)</a:t>
            </a:r>
            <a:endParaRPr lang="en-US" sz="3300" dirty="0"/>
          </a:p>
          <a:p>
            <a:pPr lvl="1"/>
            <a:r>
              <a:rPr lang="en-US" sz="3300" dirty="0" err="1" smtClean="0"/>
              <a:t>Gây</a:t>
            </a:r>
            <a:r>
              <a:rPr lang="en-US" sz="3300" dirty="0" smtClean="0"/>
              <a:t> </a:t>
            </a:r>
            <a:r>
              <a:rPr lang="en-US" sz="3300" dirty="0" err="1" smtClean="0"/>
              <a:t>đột</a:t>
            </a:r>
            <a:r>
              <a:rPr lang="en-US" sz="3300" dirty="0" smtClean="0"/>
              <a:t> </a:t>
            </a:r>
            <a:r>
              <a:rPr lang="en-US" sz="3300" dirty="0" err="1" smtClean="0"/>
              <a:t>quỵ</a:t>
            </a:r>
            <a:r>
              <a:rPr lang="en-US" sz="3300" dirty="0" smtClean="0"/>
              <a:t> </a:t>
            </a:r>
            <a:r>
              <a:rPr lang="en-US" sz="3300" dirty="0" err="1" smtClean="0"/>
              <a:t>và</a:t>
            </a:r>
            <a:r>
              <a:rPr lang="en-US" sz="3300" dirty="0" smtClean="0"/>
              <a:t> </a:t>
            </a:r>
            <a:r>
              <a:rPr lang="en-US" sz="3300" dirty="0" err="1" smtClean="0"/>
              <a:t>bệnh</a:t>
            </a:r>
            <a:r>
              <a:rPr lang="en-US" sz="3300" dirty="0" smtClean="0"/>
              <a:t> </a:t>
            </a:r>
            <a:r>
              <a:rPr lang="en-US" sz="3300" dirty="0" err="1" smtClean="0"/>
              <a:t>tim</a:t>
            </a:r>
            <a:r>
              <a:rPr lang="en-US" sz="3300" dirty="0" smtClean="0"/>
              <a:t> </a:t>
            </a:r>
            <a:r>
              <a:rPr lang="en-US" sz="3300" dirty="0" err="1" smtClean="0"/>
              <a:t>mạch</a:t>
            </a:r>
            <a:r>
              <a:rPr lang="en-US" sz="3300" dirty="0" smtClean="0"/>
              <a:t> </a:t>
            </a:r>
            <a:endParaRPr lang="en-US" sz="3300" dirty="0"/>
          </a:p>
          <a:p>
            <a:pPr lvl="1"/>
            <a:r>
              <a:rPr lang="en-US" sz="3300" dirty="0" smtClean="0"/>
              <a:t>TLĐT </a:t>
            </a:r>
            <a:r>
              <a:rPr lang="en-US" sz="3300" dirty="0" err="1" smtClean="0"/>
              <a:t>có</a:t>
            </a:r>
            <a:r>
              <a:rPr lang="en-US" sz="3300" dirty="0" smtClean="0"/>
              <a:t> </a:t>
            </a:r>
            <a:r>
              <a:rPr lang="en-US" sz="3300" dirty="0" err="1" smtClean="0"/>
              <a:t>liên</a:t>
            </a:r>
            <a:r>
              <a:rPr lang="en-US" sz="3300" dirty="0" smtClean="0"/>
              <a:t> </a:t>
            </a:r>
            <a:r>
              <a:rPr lang="en-US" sz="3300" dirty="0" err="1" smtClean="0"/>
              <a:t>quan</a:t>
            </a:r>
            <a:r>
              <a:rPr lang="en-US" sz="3300" dirty="0" smtClean="0"/>
              <a:t> </a:t>
            </a:r>
            <a:r>
              <a:rPr lang="en-US" sz="3300" dirty="0" err="1" smtClean="0"/>
              <a:t>đến</a:t>
            </a:r>
            <a:r>
              <a:rPr lang="en-US" sz="3300" dirty="0" smtClean="0"/>
              <a:t> </a:t>
            </a:r>
            <a:r>
              <a:rPr lang="en-US" sz="3300" dirty="0" err="1" smtClean="0"/>
              <a:t>tổn</a:t>
            </a:r>
            <a:r>
              <a:rPr lang="en-US" sz="3300" dirty="0" smtClean="0"/>
              <a:t> </a:t>
            </a:r>
            <a:r>
              <a:rPr lang="en-US" sz="3300" dirty="0" err="1" smtClean="0"/>
              <a:t>thương</a:t>
            </a:r>
            <a:r>
              <a:rPr lang="en-US" sz="3300" dirty="0" smtClean="0"/>
              <a:t> </a:t>
            </a:r>
            <a:r>
              <a:rPr lang="en-US" sz="3300" dirty="0" err="1" smtClean="0"/>
              <a:t>phổi</a:t>
            </a:r>
            <a:r>
              <a:rPr lang="en-US" sz="3300" dirty="0" smtClean="0"/>
              <a:t> (</a:t>
            </a:r>
            <a:r>
              <a:rPr lang="en-US" sz="3300" dirty="0"/>
              <a:t>EVALI) / </a:t>
            </a:r>
            <a:r>
              <a:rPr lang="en-US" sz="3300" dirty="0" err="1" smtClean="0"/>
              <a:t>Các</a:t>
            </a:r>
            <a:r>
              <a:rPr lang="en-US" sz="3300" dirty="0" smtClean="0"/>
              <a:t> ca </a:t>
            </a:r>
            <a:r>
              <a:rPr lang="en-US" sz="3300" dirty="0" err="1" smtClean="0"/>
              <a:t>viêm</a:t>
            </a:r>
            <a:r>
              <a:rPr lang="en-US" sz="3300" dirty="0" smtClean="0"/>
              <a:t> </a:t>
            </a:r>
            <a:r>
              <a:rPr lang="en-US" sz="3300" dirty="0" err="1" smtClean="0"/>
              <a:t>phổi</a:t>
            </a:r>
            <a:r>
              <a:rPr lang="en-US" sz="3300" dirty="0" smtClean="0"/>
              <a:t> </a:t>
            </a:r>
            <a:r>
              <a:rPr lang="en-US" sz="3300" dirty="0" err="1" smtClean="0"/>
              <a:t>cấp</a:t>
            </a:r>
            <a:r>
              <a:rPr lang="en-US" sz="3300" dirty="0" smtClean="0"/>
              <a:t> </a:t>
            </a:r>
            <a:r>
              <a:rPr lang="en-US" sz="3300" dirty="0" err="1" smtClean="0"/>
              <a:t>nnguy</a:t>
            </a:r>
            <a:r>
              <a:rPr lang="en-US" sz="3300" dirty="0" smtClean="0"/>
              <a:t> </a:t>
            </a:r>
            <a:r>
              <a:rPr lang="en-US" sz="3300" dirty="0" err="1" smtClean="0"/>
              <a:t>kịch</a:t>
            </a:r>
            <a:r>
              <a:rPr lang="en-US" sz="3300" dirty="0" smtClean="0"/>
              <a:t> (39 ca </a:t>
            </a:r>
            <a:r>
              <a:rPr lang="en-US" sz="3300" dirty="0" err="1" smtClean="0"/>
              <a:t>tử</a:t>
            </a:r>
            <a:r>
              <a:rPr lang="en-US" sz="3300" dirty="0" smtClean="0"/>
              <a:t> </a:t>
            </a:r>
            <a:r>
              <a:rPr lang="en-US" sz="3300" dirty="0" err="1" smtClean="0"/>
              <a:t>vong</a:t>
            </a:r>
            <a:r>
              <a:rPr lang="en-US" sz="3300" dirty="0" smtClean="0"/>
              <a:t>)</a:t>
            </a:r>
            <a:endParaRPr lang="en-US" sz="3300" dirty="0"/>
          </a:p>
          <a:p>
            <a:pPr lvl="1"/>
            <a:r>
              <a:rPr lang="en-US" sz="3300" dirty="0" err="1" smtClean="0"/>
              <a:t>Động</a:t>
            </a:r>
            <a:r>
              <a:rPr lang="en-US" sz="3300" dirty="0" smtClean="0"/>
              <a:t> </a:t>
            </a:r>
            <a:r>
              <a:rPr lang="en-US" sz="3300" dirty="0" err="1" smtClean="0"/>
              <a:t>kinh</a:t>
            </a:r>
            <a:r>
              <a:rPr lang="en-US" sz="3300" dirty="0" smtClean="0"/>
              <a:t> </a:t>
            </a:r>
            <a:endParaRPr lang="en-US" sz="3300" dirty="0"/>
          </a:p>
          <a:p>
            <a:pPr lvl="1"/>
            <a:r>
              <a:rPr lang="en-US" sz="3300" dirty="0" err="1" smtClean="0"/>
              <a:t>Các</a:t>
            </a:r>
            <a:r>
              <a:rPr lang="en-US" sz="3300" dirty="0" smtClean="0"/>
              <a:t> </a:t>
            </a:r>
            <a:r>
              <a:rPr lang="en-US" sz="3300" dirty="0" err="1" smtClean="0"/>
              <a:t>bệnh</a:t>
            </a:r>
            <a:r>
              <a:rPr lang="en-US" sz="3300" dirty="0" smtClean="0"/>
              <a:t> </a:t>
            </a:r>
            <a:r>
              <a:rPr lang="en-US" sz="3300" dirty="0" err="1" smtClean="0"/>
              <a:t>về</a:t>
            </a:r>
            <a:r>
              <a:rPr lang="en-US" sz="3300" dirty="0" smtClean="0"/>
              <a:t> </a:t>
            </a:r>
            <a:r>
              <a:rPr lang="en-US" sz="3300" dirty="0" err="1" smtClean="0"/>
              <a:t>răng</a:t>
            </a:r>
            <a:r>
              <a:rPr lang="en-US" sz="3300" dirty="0" smtClean="0"/>
              <a:t> </a:t>
            </a:r>
            <a:r>
              <a:rPr lang="en-US" sz="3300" dirty="0" err="1" smtClean="0"/>
              <a:t>miệng</a:t>
            </a:r>
            <a:endParaRPr lang="en-US" sz="3300" dirty="0"/>
          </a:p>
          <a:p>
            <a:pPr lvl="1"/>
            <a:r>
              <a:rPr lang="en-US" sz="3300" dirty="0" err="1" smtClean="0"/>
              <a:t>Ngộ</a:t>
            </a:r>
            <a:r>
              <a:rPr lang="en-US" sz="3300" dirty="0" smtClean="0"/>
              <a:t> </a:t>
            </a:r>
            <a:r>
              <a:rPr lang="en-US" sz="3300" dirty="0" err="1" smtClean="0"/>
              <a:t>độc</a:t>
            </a:r>
            <a:r>
              <a:rPr lang="en-US" sz="3300" dirty="0" smtClean="0"/>
              <a:t> (&gt;</a:t>
            </a:r>
            <a:r>
              <a:rPr lang="en-US" sz="3300" dirty="0"/>
              <a:t>2,600 </a:t>
            </a:r>
            <a:r>
              <a:rPr lang="en-US" sz="3300" dirty="0" smtClean="0"/>
              <a:t>ca ở </a:t>
            </a:r>
            <a:r>
              <a:rPr lang="en-US" sz="3300" dirty="0" err="1" smtClean="0"/>
              <a:t>Mỹ</a:t>
            </a:r>
            <a:r>
              <a:rPr lang="en-US" sz="3300" dirty="0" smtClean="0"/>
              <a:t>, EU</a:t>
            </a:r>
            <a:r>
              <a:rPr lang="en-US" sz="3300" dirty="0"/>
              <a:t>, Canada, </a:t>
            </a:r>
            <a:r>
              <a:rPr lang="en-US" sz="3300" dirty="0" smtClean="0"/>
              <a:t>Nam </a:t>
            </a:r>
            <a:r>
              <a:rPr lang="en-US" sz="3300" dirty="0" err="1" smtClean="0"/>
              <a:t>Triều</a:t>
            </a:r>
            <a:r>
              <a:rPr lang="en-US" sz="3300" dirty="0" smtClean="0"/>
              <a:t> </a:t>
            </a:r>
            <a:r>
              <a:rPr lang="en-US" sz="3300" dirty="0" err="1" smtClean="0"/>
              <a:t>Tiên</a:t>
            </a:r>
            <a:r>
              <a:rPr lang="en-US" sz="3300" dirty="0" smtClean="0"/>
              <a:t>, 11 ca </a:t>
            </a:r>
            <a:r>
              <a:rPr lang="en-US" sz="3300" dirty="0" err="1" smtClean="0"/>
              <a:t>tử</a:t>
            </a:r>
            <a:r>
              <a:rPr lang="en-US" sz="3300" dirty="0" smtClean="0"/>
              <a:t> </a:t>
            </a:r>
            <a:r>
              <a:rPr lang="en-US" sz="3300" dirty="0" err="1" smtClean="0"/>
              <a:t>vong</a:t>
            </a:r>
            <a:r>
              <a:rPr lang="en-US" sz="3300" dirty="0" smtClean="0"/>
              <a:t> do </a:t>
            </a:r>
            <a:r>
              <a:rPr lang="en-US" sz="3300" dirty="0" err="1" smtClean="0"/>
              <a:t>vô</a:t>
            </a:r>
            <a:r>
              <a:rPr lang="en-US" sz="3300" dirty="0" smtClean="0"/>
              <a:t> </a:t>
            </a:r>
            <a:r>
              <a:rPr lang="en-US" sz="3300" dirty="0" err="1" smtClean="0"/>
              <a:t>tình</a:t>
            </a:r>
            <a:r>
              <a:rPr lang="en-US" sz="3300" dirty="0" smtClean="0"/>
              <a:t> hay </a:t>
            </a:r>
            <a:r>
              <a:rPr lang="en-US" sz="3300" dirty="0" err="1" smtClean="0"/>
              <a:t>cố</a:t>
            </a:r>
            <a:r>
              <a:rPr lang="en-US" sz="3300" dirty="0" smtClean="0"/>
              <a:t> ý)</a:t>
            </a:r>
            <a:endParaRPr lang="en-US" sz="3300" dirty="0"/>
          </a:p>
          <a:p>
            <a:pPr lvl="1"/>
            <a:r>
              <a:rPr lang="vi-VN" sz="3300" dirty="0" smtClean="0"/>
              <a:t>Vụ nổ / bỏng, chấn thương, gãy xương</a:t>
            </a:r>
            <a:r>
              <a:rPr lang="en-US" sz="3300" dirty="0" smtClean="0"/>
              <a:t> (2 ca </a:t>
            </a:r>
            <a:r>
              <a:rPr lang="en-US" sz="3300" dirty="0" err="1" smtClean="0"/>
              <a:t>tử</a:t>
            </a:r>
            <a:r>
              <a:rPr lang="en-US" sz="3300" dirty="0" smtClean="0"/>
              <a:t> </a:t>
            </a:r>
            <a:r>
              <a:rPr lang="en-US" sz="3300" dirty="0" err="1" smtClean="0"/>
              <a:t>vong</a:t>
            </a:r>
            <a:r>
              <a:rPr lang="en-US" sz="3300" dirty="0" smtClean="0"/>
              <a:t>; </a:t>
            </a:r>
            <a:r>
              <a:rPr lang="en-US" sz="3300" dirty="0"/>
              <a:t>2,035 </a:t>
            </a:r>
            <a:r>
              <a:rPr lang="en-US" sz="3300" dirty="0" smtClean="0"/>
              <a:t>ca (2015-2017</a:t>
            </a:r>
            <a:r>
              <a:rPr lang="en-US" sz="3300" dirty="0"/>
              <a:t>, </a:t>
            </a:r>
            <a:r>
              <a:rPr lang="en-US" sz="3300" dirty="0" smtClean="0"/>
              <a:t>ở </a:t>
            </a:r>
            <a:r>
              <a:rPr lang="en-US" sz="3300" dirty="0" err="1" smtClean="0"/>
              <a:t>Mỹ</a:t>
            </a:r>
            <a:r>
              <a:rPr lang="en-US" sz="3300" dirty="0" smtClean="0"/>
              <a:t>)</a:t>
            </a:r>
            <a:endParaRPr lang="en-US" sz="33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95393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42E97680-5D93-4344-BAF2-31EC187F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188640"/>
            <a:ext cx="8699500" cy="1008112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(3) </a:t>
            </a:r>
            <a:r>
              <a:rPr lang="en-US" sz="3600" b="1" dirty="0" err="1" smtClean="0">
                <a:solidFill>
                  <a:srgbClr val="FF0000"/>
                </a:solidFill>
              </a:rPr>
              <a:t>Thuốc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lá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nước</a:t>
            </a:r>
            <a:r>
              <a:rPr lang="en-US" sz="3600" b="1" dirty="0" smtClean="0">
                <a:solidFill>
                  <a:srgbClr val="FF0000"/>
                </a:solidFill>
              </a:rPr>
              <a:t> (</a:t>
            </a:r>
            <a:r>
              <a:rPr lang="en-US" sz="3600" b="1" dirty="0">
                <a:solidFill>
                  <a:srgbClr val="FF0000"/>
                </a:solidFill>
              </a:rPr>
              <a:t>Shisha </a:t>
            </a:r>
            <a:r>
              <a:rPr lang="en-US" sz="3600" b="1" dirty="0" smtClean="0">
                <a:solidFill>
                  <a:srgbClr val="FF0000"/>
                </a:solidFill>
              </a:rPr>
              <a:t>/Hookah/</a:t>
            </a:r>
            <a:r>
              <a:rPr lang="en-US" sz="3600" b="1" dirty="0" err="1" smtClean="0">
                <a:solidFill>
                  <a:srgbClr val="FF0000"/>
                </a:solidFill>
              </a:rPr>
              <a:t>Narghile</a:t>
            </a:r>
            <a:r>
              <a:rPr lang="en-US" sz="3600" b="1" dirty="0" smtClean="0">
                <a:solidFill>
                  <a:srgbClr val="FF0000"/>
                </a:solidFill>
              </a:rPr>
              <a:t>/bong </a:t>
            </a:r>
            <a:r>
              <a:rPr lang="en-US" sz="3600" b="1" dirty="0" err="1" smtClean="0">
                <a:solidFill>
                  <a:srgbClr val="FF0000"/>
                </a:solidFill>
              </a:rPr>
              <a:t>bóng</a:t>
            </a:r>
            <a:r>
              <a:rPr lang="en-US" sz="3600" b="1" dirty="0" smtClean="0">
                <a:solidFill>
                  <a:srgbClr val="FF0000"/>
                </a:solidFill>
              </a:rPr>
              <a:t> Hubble)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F240EA7-0C50-714A-A5E9-7D41B5AEB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484784"/>
            <a:ext cx="4752528" cy="4752528"/>
          </a:xfrm>
        </p:spPr>
        <p:txBody>
          <a:bodyPr/>
          <a:lstStyle/>
          <a:p>
            <a:r>
              <a:rPr lang="vi-VN" sz="2800" dirty="0" smtClean="0"/>
              <a:t>Hút shisha sử dụng thuốc lá trộn với trái cây hoặc mật đường</a:t>
            </a:r>
            <a:r>
              <a:rPr lang="en-US" sz="2800" dirty="0" smtClean="0"/>
              <a:t> </a:t>
            </a:r>
            <a:r>
              <a:rPr lang="en-US" sz="2800" dirty="0" err="1" smtClean="0"/>
              <a:t>thông</a:t>
            </a:r>
            <a:r>
              <a:rPr lang="en-US" sz="2800" dirty="0" smtClean="0"/>
              <a:t> q</a:t>
            </a:r>
            <a:r>
              <a:rPr lang="vi-VN" sz="2800" dirty="0" smtClean="0"/>
              <a:t>ua bát và vòi hoặc ống </a:t>
            </a:r>
            <a:r>
              <a:rPr lang="en-US" sz="2800" dirty="0" err="1" smtClean="0"/>
              <a:t>hít</a:t>
            </a:r>
            <a:r>
              <a:rPr lang="en-US" sz="2800" dirty="0" smtClean="0"/>
              <a:t> </a:t>
            </a:r>
            <a:r>
              <a:rPr lang="vi-VN" sz="2800" dirty="0" smtClean="0"/>
              <a:t>khói thơm</a:t>
            </a:r>
          </a:p>
          <a:p>
            <a:r>
              <a:rPr lang="vi-VN" sz="2800" dirty="0" smtClean="0"/>
              <a:t>Thuốc lá, hoa, gia vị, trái cây, cần sa, </a:t>
            </a:r>
            <a:r>
              <a:rPr lang="en-US" sz="2800" dirty="0" smtClean="0"/>
              <a:t>hashish </a:t>
            </a:r>
            <a:r>
              <a:rPr lang="vi-VN" sz="2800" dirty="0" smtClean="0"/>
              <a:t>(cần sa)</a:t>
            </a:r>
          </a:p>
          <a:p>
            <a:r>
              <a:rPr lang="vi-VN" sz="2800" dirty="0" smtClean="0"/>
              <a:t>Trung Đông, Châu Phi và Châu Á</a:t>
            </a:r>
            <a:endParaRPr lang="en-US" sz="2800" dirty="0" smtClean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B9D7598-0303-414D-B9B7-7FFE3EE2BA3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1484784"/>
            <a:ext cx="3137611" cy="468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503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>
            <a:extLst>
              <a:ext uri="{FF2B5EF4-FFF2-40B4-BE49-F238E27FC236}">
                <a16:creationId xmlns="" xmlns:a16="http://schemas.microsoft.com/office/drawing/2014/main" id="{A4D57763-61CA-DD4C-8A65-7DB0F0C98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4082"/>
          </a:xfrm>
        </p:spPr>
        <p:txBody>
          <a:bodyPr/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yếu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tố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làm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tăng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người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dùng</a:t>
            </a:r>
            <a:endParaRPr lang="en-US" sz="3600" b="1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="" xmlns:a16="http://schemas.microsoft.com/office/drawing/2014/main" id="{8B5F1490-EBA3-7D4E-BB13-8E59010BA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2880321"/>
          </a:xfrm>
        </p:spPr>
        <p:txBody>
          <a:bodyPr/>
          <a:lstStyle/>
          <a:p>
            <a:r>
              <a:rPr lang="en-PH" sz="2800" dirty="0" err="1" smtClean="0"/>
              <a:t>Giới</a:t>
            </a:r>
            <a:r>
              <a:rPr lang="en-PH" sz="2800" dirty="0" smtClean="0"/>
              <a:t> </a:t>
            </a:r>
            <a:r>
              <a:rPr lang="en-PH" sz="2800" dirty="0" err="1" smtClean="0"/>
              <a:t>thiệu</a:t>
            </a:r>
            <a:r>
              <a:rPr lang="en-PH" sz="2800" dirty="0" smtClean="0"/>
              <a:t> </a:t>
            </a:r>
            <a:r>
              <a:rPr lang="en-PH" sz="2800" dirty="0" err="1" smtClean="0"/>
              <a:t>thuốc</a:t>
            </a:r>
            <a:r>
              <a:rPr lang="en-PH" sz="2800" dirty="0" smtClean="0"/>
              <a:t> </a:t>
            </a:r>
            <a:r>
              <a:rPr lang="en-PH" sz="2800" dirty="0" err="1" smtClean="0"/>
              <a:t>lá</a:t>
            </a:r>
            <a:r>
              <a:rPr lang="en-PH" sz="2800" dirty="0" smtClean="0"/>
              <a:t> </a:t>
            </a:r>
            <a:r>
              <a:rPr lang="en-PH" sz="2800" dirty="0" err="1" smtClean="0"/>
              <a:t>có</a:t>
            </a:r>
            <a:r>
              <a:rPr lang="en-PH" sz="2800" dirty="0" smtClean="0"/>
              <a:t> </a:t>
            </a:r>
            <a:r>
              <a:rPr lang="en-PH" sz="2800" dirty="0" err="1" smtClean="0"/>
              <a:t>mùi</a:t>
            </a:r>
            <a:r>
              <a:rPr lang="en-PH" sz="2800" dirty="0" smtClean="0"/>
              <a:t> </a:t>
            </a:r>
            <a:r>
              <a:rPr lang="en-PH" sz="2800" dirty="0" err="1" smtClean="0"/>
              <a:t>hương</a:t>
            </a:r>
            <a:r>
              <a:rPr lang="en-PH" sz="2800" dirty="0" smtClean="0"/>
              <a:t> </a:t>
            </a:r>
            <a:r>
              <a:rPr lang="en-PH" sz="2800" dirty="0" err="1" smtClean="0"/>
              <a:t>liệu</a:t>
            </a:r>
            <a:endParaRPr lang="en-PH" sz="2800" dirty="0"/>
          </a:p>
          <a:p>
            <a:r>
              <a:rPr lang="en-PH" sz="2800" dirty="0" err="1" smtClean="0"/>
              <a:t>Sự</a:t>
            </a:r>
            <a:r>
              <a:rPr lang="en-PH" sz="2800" dirty="0" smtClean="0"/>
              <a:t> </a:t>
            </a:r>
            <a:r>
              <a:rPr lang="en-PH" sz="2800" dirty="0" err="1" smtClean="0"/>
              <a:t>chấp</a:t>
            </a:r>
            <a:r>
              <a:rPr lang="en-PH" sz="2800" dirty="0" smtClean="0"/>
              <a:t> </a:t>
            </a:r>
            <a:r>
              <a:rPr lang="en-PH" sz="2800" dirty="0" err="1" smtClean="0"/>
              <a:t>nhận</a:t>
            </a:r>
            <a:r>
              <a:rPr lang="en-PH" sz="2800" dirty="0" smtClean="0"/>
              <a:t> </a:t>
            </a:r>
            <a:r>
              <a:rPr lang="en-PH" sz="2800" dirty="0" err="1" smtClean="0"/>
              <a:t>của</a:t>
            </a:r>
            <a:r>
              <a:rPr lang="en-PH" sz="2800" dirty="0" smtClean="0"/>
              <a:t> </a:t>
            </a:r>
            <a:r>
              <a:rPr lang="en-PH" sz="2800" dirty="0" err="1" smtClean="0"/>
              <a:t>xã</a:t>
            </a:r>
            <a:r>
              <a:rPr lang="en-PH" sz="2800" dirty="0" smtClean="0"/>
              <a:t> </a:t>
            </a:r>
            <a:r>
              <a:rPr lang="en-PH" sz="2800" dirty="0" err="1" smtClean="0"/>
              <a:t>hội</a:t>
            </a:r>
            <a:r>
              <a:rPr lang="en-PH" sz="2800" dirty="0" smtClean="0"/>
              <a:t> do </a:t>
            </a:r>
            <a:r>
              <a:rPr lang="en-PH" sz="2800" dirty="0" err="1" smtClean="0"/>
              <a:t>văn</a:t>
            </a:r>
            <a:r>
              <a:rPr lang="en-PH" sz="2800" dirty="0" smtClean="0"/>
              <a:t> </a:t>
            </a:r>
            <a:r>
              <a:rPr lang="en-PH" sz="2800" dirty="0" err="1" smtClean="0"/>
              <a:t>hóa</a:t>
            </a:r>
            <a:r>
              <a:rPr lang="en-PH" sz="2800" dirty="0" smtClean="0"/>
              <a:t> café </a:t>
            </a:r>
            <a:r>
              <a:rPr lang="en-PH" sz="2800" dirty="0" err="1" smtClean="0"/>
              <a:t>và</a:t>
            </a:r>
            <a:r>
              <a:rPr lang="en-PH" sz="2800" dirty="0" smtClean="0"/>
              <a:t> </a:t>
            </a:r>
            <a:r>
              <a:rPr lang="en-PH" sz="2800" dirty="0" err="1" smtClean="0"/>
              <a:t>nhà</a:t>
            </a:r>
            <a:r>
              <a:rPr lang="en-PH" sz="2800" dirty="0" smtClean="0"/>
              <a:t> </a:t>
            </a:r>
            <a:r>
              <a:rPr lang="en-PH" sz="2800" dirty="0" err="1" smtClean="0"/>
              <a:t>hàng</a:t>
            </a:r>
            <a:endParaRPr lang="en-PH" sz="2800" dirty="0"/>
          </a:p>
          <a:p>
            <a:r>
              <a:rPr lang="en-PH" sz="2800" dirty="0" err="1" smtClean="0"/>
              <a:t>Sự</a:t>
            </a:r>
            <a:r>
              <a:rPr lang="en-PH" sz="2800" dirty="0" smtClean="0"/>
              <a:t> </a:t>
            </a:r>
            <a:r>
              <a:rPr lang="en-PH" sz="2800" dirty="0" err="1" smtClean="0"/>
              <a:t>phát</a:t>
            </a:r>
            <a:r>
              <a:rPr lang="en-PH" sz="2800" dirty="0" smtClean="0"/>
              <a:t> </a:t>
            </a:r>
            <a:r>
              <a:rPr lang="en-PH" sz="2800" dirty="0" err="1" smtClean="0"/>
              <a:t>triển</a:t>
            </a:r>
            <a:r>
              <a:rPr lang="en-PH" sz="2800" dirty="0" smtClean="0"/>
              <a:t> </a:t>
            </a:r>
            <a:r>
              <a:rPr lang="en-PH" sz="2800" dirty="0" err="1" smtClean="0"/>
              <a:t>của</a:t>
            </a:r>
            <a:r>
              <a:rPr lang="en-PH" sz="2800" dirty="0" smtClean="0"/>
              <a:t> </a:t>
            </a:r>
            <a:r>
              <a:rPr lang="en-PH" sz="2800" dirty="0" err="1" smtClean="0"/>
              <a:t>truyền</a:t>
            </a:r>
            <a:r>
              <a:rPr lang="en-PH" sz="2800" dirty="0" smtClean="0"/>
              <a:t> </a:t>
            </a:r>
            <a:r>
              <a:rPr lang="en-PH" sz="2800" dirty="0" err="1" smtClean="0"/>
              <a:t>thông</a:t>
            </a:r>
            <a:r>
              <a:rPr lang="en-PH" sz="2800" dirty="0" smtClean="0"/>
              <a:t> </a:t>
            </a:r>
            <a:r>
              <a:rPr lang="en-PH" sz="2800" dirty="0" err="1" smtClean="0"/>
              <a:t>đại</a:t>
            </a:r>
            <a:r>
              <a:rPr lang="en-PH" sz="2800" dirty="0" smtClean="0"/>
              <a:t> </a:t>
            </a:r>
            <a:r>
              <a:rPr lang="en-PH" sz="2800" dirty="0" err="1" smtClean="0"/>
              <a:t>chúng</a:t>
            </a:r>
            <a:r>
              <a:rPr lang="en-PH" sz="2800" dirty="0" smtClean="0"/>
              <a:t> </a:t>
            </a:r>
            <a:r>
              <a:rPr lang="en-PH" sz="2800" dirty="0" err="1" smtClean="0"/>
              <a:t>và</a:t>
            </a:r>
            <a:r>
              <a:rPr lang="en-PH" sz="2800" dirty="0" smtClean="0"/>
              <a:t> </a:t>
            </a:r>
            <a:r>
              <a:rPr lang="en-PH" sz="2800" dirty="0" err="1" smtClean="0"/>
              <a:t>mạng</a:t>
            </a:r>
            <a:r>
              <a:rPr lang="en-PH" sz="2800" dirty="0" smtClean="0"/>
              <a:t> </a:t>
            </a:r>
            <a:r>
              <a:rPr lang="en-PH" sz="2800" dirty="0" err="1" smtClean="0"/>
              <a:t>xã</a:t>
            </a:r>
            <a:r>
              <a:rPr lang="en-PH" sz="2800" dirty="0" smtClean="0"/>
              <a:t> </a:t>
            </a:r>
            <a:r>
              <a:rPr lang="en-PH" sz="2800" dirty="0" err="1" smtClean="0"/>
              <a:t>hội</a:t>
            </a:r>
            <a:endParaRPr lang="en-PH" sz="2800" dirty="0"/>
          </a:p>
          <a:p>
            <a:r>
              <a:rPr lang="en-PH" sz="2800" dirty="0" err="1" smtClean="0"/>
              <a:t>Thiếu</a:t>
            </a:r>
            <a:r>
              <a:rPr lang="en-PH" sz="2800" dirty="0" smtClean="0"/>
              <a:t> </a:t>
            </a:r>
            <a:r>
              <a:rPr lang="en-PH" sz="2800" dirty="0" err="1" smtClean="0"/>
              <a:t>các</a:t>
            </a:r>
            <a:r>
              <a:rPr lang="en-PH" sz="2800" dirty="0" smtClean="0"/>
              <a:t> </a:t>
            </a:r>
            <a:r>
              <a:rPr lang="en-PH" sz="2800" dirty="0" err="1" smtClean="0"/>
              <a:t>quy</a:t>
            </a:r>
            <a:r>
              <a:rPr lang="en-PH" sz="2800" dirty="0" smtClean="0"/>
              <a:t> </a:t>
            </a:r>
            <a:r>
              <a:rPr lang="en-PH" sz="2800" dirty="0" err="1" smtClean="0"/>
              <a:t>định</a:t>
            </a:r>
            <a:r>
              <a:rPr lang="en-PH" sz="2800" dirty="0" smtClean="0"/>
              <a:t> </a:t>
            </a:r>
            <a:r>
              <a:rPr lang="en-PH" sz="2800" dirty="0" err="1" smtClean="0"/>
              <a:t>và</a:t>
            </a:r>
            <a:r>
              <a:rPr lang="en-PH" sz="2800" dirty="0" smtClean="0"/>
              <a:t> </a:t>
            </a:r>
            <a:r>
              <a:rPr lang="en-PH" sz="2800" dirty="0" err="1" smtClean="0"/>
              <a:t>chính</a:t>
            </a:r>
            <a:r>
              <a:rPr lang="en-PH" sz="2800" dirty="0" smtClean="0"/>
              <a:t> </a:t>
            </a:r>
            <a:r>
              <a:rPr lang="en-PH" sz="2800" dirty="0" err="1" smtClean="0"/>
              <a:t>sách</a:t>
            </a:r>
            <a:r>
              <a:rPr lang="en-PH" sz="2800" dirty="0" smtClean="0"/>
              <a:t> </a:t>
            </a:r>
            <a:r>
              <a:rPr lang="en-PH" sz="2800" dirty="0" err="1" smtClean="0"/>
              <a:t>quản</a:t>
            </a:r>
            <a:r>
              <a:rPr lang="en-PH" sz="2800" dirty="0" smtClean="0"/>
              <a:t> </a:t>
            </a:r>
            <a:r>
              <a:rPr lang="en-PH" sz="2800" dirty="0" err="1" smtClean="0"/>
              <a:t>lý</a:t>
            </a:r>
            <a:endParaRPr lang="en-PH" sz="2800" dirty="0"/>
          </a:p>
          <a:p>
            <a:endParaRPr lang="en-US" sz="2800" dirty="0"/>
          </a:p>
        </p:txBody>
      </p:sp>
      <p:grpSp>
        <p:nvGrpSpPr>
          <p:cNvPr id="2" name="Group 1"/>
          <p:cNvGrpSpPr/>
          <p:nvPr/>
        </p:nvGrpSpPr>
        <p:grpSpPr>
          <a:xfrm>
            <a:off x="0" y="4149080"/>
            <a:ext cx="9144000" cy="2304256"/>
            <a:chOff x="0" y="4149080"/>
            <a:chExt cx="9144000" cy="2304256"/>
          </a:xfrm>
        </p:grpSpPr>
        <p:pic>
          <p:nvPicPr>
            <p:cNvPr id="6" name="Picture 5">
              <a:extLst>
                <a:ext uri="{FF2B5EF4-FFF2-40B4-BE49-F238E27FC236}">
                  <a16:creationId xmlns="" xmlns:a16="http://schemas.microsoft.com/office/drawing/2014/main" id="{0B16FE70-8E5B-3F47-8254-E768B08C6C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/>
            <a:srcRect l="4811" t="13146" r="30925" b="3917"/>
            <a:stretch/>
          </p:blipFill>
          <p:spPr>
            <a:xfrm>
              <a:off x="5870661" y="4149080"/>
              <a:ext cx="3273339" cy="230425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D067462C-B32D-154B-9974-1ED852C92E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11760" y="4149080"/>
              <a:ext cx="3756428" cy="230425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82643C6F-767C-DB4F-A3FB-FC37648A36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/>
            <a:srcRect l="1645" t="4139" r="5730"/>
            <a:stretch/>
          </p:blipFill>
          <p:spPr>
            <a:xfrm>
              <a:off x="0" y="4149080"/>
              <a:ext cx="3312368" cy="23042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3787647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EF2D3A-C2CF-9442-85E0-E265BBD9C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634082"/>
          </a:xfrm>
        </p:spPr>
        <p:txBody>
          <a:bodyPr/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ảnh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hưởng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tới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sức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khỏe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của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shisha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60CA743-0B28-D442-8AC4-B1D5130FD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0728"/>
            <a:ext cx="8432800" cy="5616624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Tình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trạng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nghiện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và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các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bệnh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/>
              <a:t>như</a:t>
            </a:r>
            <a:r>
              <a:rPr lang="en-US" sz="2400" dirty="0" smtClean="0"/>
              <a:t> </a:t>
            </a:r>
            <a:r>
              <a:rPr lang="en-US" sz="2400" dirty="0" err="1" smtClean="0"/>
              <a:t>hút</a:t>
            </a:r>
            <a:r>
              <a:rPr lang="en-US" sz="2400" dirty="0" smtClean="0"/>
              <a:t> </a:t>
            </a:r>
            <a:r>
              <a:rPr lang="en-US" sz="2400" dirty="0" err="1" smtClean="0"/>
              <a:t>thuốc</a:t>
            </a:r>
            <a:r>
              <a:rPr lang="en-US" sz="2400" dirty="0" smtClean="0"/>
              <a:t> </a:t>
            </a:r>
            <a:endParaRPr lang="en-US" sz="2400" dirty="0"/>
          </a:p>
          <a:p>
            <a:r>
              <a:rPr lang="en-US" sz="2400" dirty="0" err="1" smtClean="0">
                <a:solidFill>
                  <a:srgbClr val="FF0000"/>
                </a:solidFill>
              </a:rPr>
              <a:t>Không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phải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là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một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giải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pháp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thay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thế</a:t>
            </a:r>
            <a:r>
              <a:rPr lang="en-US" sz="2400" dirty="0" smtClean="0">
                <a:solidFill>
                  <a:srgbClr val="FF0000"/>
                </a:solidFill>
              </a:rPr>
              <a:t> an </a:t>
            </a:r>
            <a:r>
              <a:rPr lang="en-US" sz="2400" dirty="0" err="1" smtClean="0">
                <a:solidFill>
                  <a:srgbClr val="FF0000"/>
                </a:solidFill>
              </a:rPr>
              <a:t>toàn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/>
              <a:t>cho</a:t>
            </a:r>
            <a:r>
              <a:rPr lang="en-US" sz="2400" dirty="0" smtClean="0"/>
              <a:t> </a:t>
            </a:r>
            <a:r>
              <a:rPr lang="en-US" sz="2400" dirty="0" err="1" smtClean="0"/>
              <a:t>thuốc</a:t>
            </a:r>
            <a:r>
              <a:rPr lang="en-US" sz="2400" dirty="0" smtClean="0"/>
              <a:t> </a:t>
            </a:r>
            <a:r>
              <a:rPr lang="en-US" sz="2400" dirty="0" err="1" smtClean="0"/>
              <a:t>lá</a:t>
            </a:r>
            <a:r>
              <a:rPr lang="en-US" sz="2400" dirty="0" smtClean="0"/>
              <a:t> </a:t>
            </a:r>
            <a:r>
              <a:rPr lang="en-US" sz="2400" dirty="0" err="1" smtClean="0"/>
              <a:t>truyền</a:t>
            </a:r>
            <a:r>
              <a:rPr lang="en-US" sz="2400" dirty="0" smtClean="0"/>
              <a:t> </a:t>
            </a:r>
            <a:r>
              <a:rPr lang="en-US" sz="2400" dirty="0" err="1" smtClean="0"/>
              <a:t>thống</a:t>
            </a:r>
            <a:endParaRPr lang="en-US" sz="2400" dirty="0"/>
          </a:p>
          <a:p>
            <a:pPr lvl="1"/>
            <a:r>
              <a:rPr lang="en-PH" sz="2400" dirty="0" smtClean="0"/>
              <a:t>1 </a:t>
            </a:r>
            <a:r>
              <a:rPr lang="en-PH" sz="2400" dirty="0" err="1" smtClean="0"/>
              <a:t>điếu</a:t>
            </a:r>
            <a:r>
              <a:rPr lang="en-PH" sz="2400" dirty="0" smtClean="0"/>
              <a:t> </a:t>
            </a:r>
            <a:r>
              <a:rPr lang="en-PH" sz="2400" dirty="0" err="1" smtClean="0"/>
              <a:t>thuốc</a:t>
            </a:r>
            <a:r>
              <a:rPr lang="en-PH" sz="2400" dirty="0" smtClean="0"/>
              <a:t> </a:t>
            </a:r>
            <a:r>
              <a:rPr lang="en-PH" sz="2400" dirty="0" err="1" smtClean="0"/>
              <a:t>lá</a:t>
            </a:r>
            <a:r>
              <a:rPr lang="en-PH" sz="2400" dirty="0" smtClean="0"/>
              <a:t> so </a:t>
            </a:r>
            <a:r>
              <a:rPr lang="en-PH" sz="2400" dirty="0" err="1" smtClean="0"/>
              <a:t>với</a:t>
            </a:r>
            <a:r>
              <a:rPr lang="en-PH" sz="2400" dirty="0" smtClean="0"/>
              <a:t> 1 </a:t>
            </a:r>
            <a:r>
              <a:rPr lang="en-PH" sz="2400" dirty="0" err="1" smtClean="0"/>
              <a:t>giờ</a:t>
            </a:r>
            <a:r>
              <a:rPr lang="en-PH" sz="2400" dirty="0" smtClean="0"/>
              <a:t> </a:t>
            </a:r>
            <a:r>
              <a:rPr lang="en-PH" sz="2400" dirty="0" err="1" smtClean="0"/>
              <a:t>dùng</a:t>
            </a:r>
            <a:r>
              <a:rPr lang="en-PH" sz="2400" dirty="0" smtClean="0"/>
              <a:t> </a:t>
            </a:r>
            <a:r>
              <a:rPr lang="en-PH" sz="2400" dirty="0" err="1" smtClean="0"/>
              <a:t>shisha</a:t>
            </a:r>
            <a:r>
              <a:rPr lang="en-PH" sz="2400" dirty="0"/>
              <a:t>:</a:t>
            </a:r>
          </a:p>
          <a:p>
            <a:pPr lvl="2"/>
            <a:r>
              <a:rPr lang="en-PH" dirty="0" err="1" smtClean="0"/>
              <a:t>Gấp</a:t>
            </a:r>
            <a:r>
              <a:rPr lang="en-PH" dirty="0" smtClean="0"/>
              <a:t> 10 </a:t>
            </a:r>
            <a:r>
              <a:rPr lang="en-PH" dirty="0" err="1" smtClean="0"/>
              <a:t>lần</a:t>
            </a:r>
            <a:r>
              <a:rPr lang="en-PH" dirty="0" smtClean="0"/>
              <a:t> </a:t>
            </a:r>
            <a:r>
              <a:rPr lang="en-PH" dirty="0" err="1" smtClean="0"/>
              <a:t>số</a:t>
            </a:r>
            <a:r>
              <a:rPr lang="en-PH" dirty="0" smtClean="0"/>
              <a:t> </a:t>
            </a:r>
            <a:r>
              <a:rPr lang="en-PH" dirty="0" err="1" smtClean="0"/>
              <a:t>lượng</a:t>
            </a:r>
            <a:r>
              <a:rPr lang="en-PH" dirty="0" smtClean="0"/>
              <a:t> </a:t>
            </a:r>
            <a:r>
              <a:rPr lang="en-PH" dirty="0" err="1" smtClean="0"/>
              <a:t>hạt</a:t>
            </a:r>
            <a:r>
              <a:rPr lang="en-PH" dirty="0" smtClean="0"/>
              <a:t> </a:t>
            </a:r>
            <a:r>
              <a:rPr lang="en-PH" dirty="0" err="1" smtClean="0"/>
              <a:t>bụi</a:t>
            </a:r>
            <a:r>
              <a:rPr lang="en-PH" dirty="0" smtClean="0"/>
              <a:t> </a:t>
            </a:r>
            <a:r>
              <a:rPr lang="en-PH" dirty="0" err="1" smtClean="0"/>
              <a:t>mịn</a:t>
            </a:r>
            <a:endParaRPr lang="en-PH" dirty="0" smtClean="0"/>
          </a:p>
          <a:p>
            <a:pPr lvl="2"/>
            <a:r>
              <a:rPr lang="en-PH" dirty="0" err="1" smtClean="0"/>
              <a:t>Gấp</a:t>
            </a:r>
            <a:r>
              <a:rPr lang="en-PH" dirty="0" smtClean="0"/>
              <a:t> 27 </a:t>
            </a:r>
            <a:r>
              <a:rPr lang="en-PH" dirty="0" err="1" smtClean="0"/>
              <a:t>lần</a:t>
            </a:r>
            <a:r>
              <a:rPr lang="en-PH" dirty="0" smtClean="0"/>
              <a:t> </a:t>
            </a:r>
            <a:r>
              <a:rPr lang="en-PH" dirty="0" err="1" smtClean="0"/>
              <a:t>số</a:t>
            </a:r>
            <a:r>
              <a:rPr lang="en-PH" dirty="0" smtClean="0"/>
              <a:t> </a:t>
            </a:r>
            <a:r>
              <a:rPr lang="en-PH" dirty="0" err="1" smtClean="0"/>
              <a:t>lượng</a:t>
            </a:r>
            <a:r>
              <a:rPr lang="en-PH" dirty="0" smtClean="0"/>
              <a:t> formaldehyde</a:t>
            </a:r>
            <a:endParaRPr lang="en-PH" dirty="0"/>
          </a:p>
          <a:p>
            <a:pPr lvl="2"/>
            <a:r>
              <a:rPr lang="en-PH" dirty="0" err="1" smtClean="0"/>
              <a:t>Gấp</a:t>
            </a:r>
            <a:r>
              <a:rPr lang="en-PH" dirty="0" smtClean="0"/>
              <a:t> 80 </a:t>
            </a:r>
            <a:r>
              <a:rPr lang="en-PH" dirty="0" err="1" smtClean="0"/>
              <a:t>lần</a:t>
            </a:r>
            <a:r>
              <a:rPr lang="en-PH" dirty="0" smtClean="0"/>
              <a:t> </a:t>
            </a:r>
            <a:r>
              <a:rPr lang="en-PH" dirty="0" err="1" smtClean="0"/>
              <a:t>khối</a:t>
            </a:r>
            <a:r>
              <a:rPr lang="en-PH" dirty="0" smtClean="0"/>
              <a:t> </a:t>
            </a:r>
            <a:r>
              <a:rPr lang="en-PH" dirty="0" err="1" smtClean="0"/>
              <a:t>lượng</a:t>
            </a:r>
            <a:r>
              <a:rPr lang="en-PH" dirty="0" smtClean="0"/>
              <a:t> </a:t>
            </a:r>
            <a:r>
              <a:rPr lang="en-PH" dirty="0" err="1" smtClean="0"/>
              <a:t>chì</a:t>
            </a:r>
            <a:endParaRPr lang="en-PH" dirty="0"/>
          </a:p>
          <a:p>
            <a:pPr lvl="1"/>
            <a:r>
              <a:rPr lang="en-US" sz="2400" dirty="0" err="1" smtClean="0">
                <a:solidFill>
                  <a:srgbClr val="FF0000"/>
                </a:solidFill>
              </a:rPr>
              <a:t>Các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nguy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cơ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sức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khoẻ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khác</a:t>
            </a:r>
            <a:r>
              <a:rPr lang="en-US" sz="2400" dirty="0" smtClean="0">
                <a:solidFill>
                  <a:srgbClr val="FF0000"/>
                </a:solidFill>
              </a:rPr>
              <a:t>:</a:t>
            </a:r>
            <a:endParaRPr lang="en-US" sz="2400" dirty="0"/>
          </a:p>
          <a:p>
            <a:pPr lvl="2"/>
            <a:r>
              <a:rPr lang="vi-VN" dirty="0" smtClean="0"/>
              <a:t>Các trường hợp ngộ độc carbon monoxide</a:t>
            </a:r>
          </a:p>
          <a:p>
            <a:pPr lvl="2"/>
            <a:r>
              <a:rPr lang="vi-VN" dirty="0" smtClean="0"/>
              <a:t>Nguy cơ sức khỏe từ việc đốt than hoặc gỗ</a:t>
            </a:r>
          </a:p>
          <a:p>
            <a:pPr lvl="2"/>
            <a:r>
              <a:rPr lang="vi-VN" dirty="0" smtClean="0"/>
              <a:t>Nguy cơ cao mắc các bệnh truyền nhiễm từ </a:t>
            </a:r>
            <a:r>
              <a:rPr lang="en-US" dirty="0" err="1" smtClean="0"/>
              <a:t>ngậm</a:t>
            </a:r>
            <a:r>
              <a:rPr lang="en-US" dirty="0" smtClean="0"/>
              <a:t> </a:t>
            </a:r>
            <a:r>
              <a:rPr lang="en-US" dirty="0" err="1" smtClean="0"/>
              <a:t>chung</a:t>
            </a:r>
            <a:r>
              <a:rPr lang="en-US" dirty="0" smtClean="0"/>
              <a:t> </a:t>
            </a:r>
            <a:r>
              <a:rPr lang="en-US" dirty="0" err="1" smtClean="0"/>
              <a:t>ống</a:t>
            </a:r>
            <a:r>
              <a:rPr lang="en-US" dirty="0" smtClean="0"/>
              <a:t> </a:t>
            </a:r>
            <a:r>
              <a:rPr lang="en-US" dirty="0" err="1" smtClean="0"/>
              <a:t>hút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46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99500" cy="778098"/>
          </a:xfrm>
        </p:spPr>
        <p:txBody>
          <a:bodyPr/>
          <a:lstStyle/>
          <a:p>
            <a:r>
              <a:rPr lang="en-US" b="1" dirty="0" err="1" smtClean="0"/>
              <a:t>Kết</a:t>
            </a:r>
            <a:r>
              <a:rPr lang="en-US" b="1" dirty="0" smtClean="0"/>
              <a:t> </a:t>
            </a:r>
            <a:r>
              <a:rPr lang="en-US" b="1" dirty="0" err="1" smtClean="0"/>
              <a:t>luận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124744"/>
            <a:ext cx="7848872" cy="5544616"/>
          </a:xfrm>
        </p:spPr>
        <p:txBody>
          <a:bodyPr/>
          <a:lstStyle/>
          <a:p>
            <a:pPr marL="0" indent="0" defTabSz="914400">
              <a:spcBef>
                <a:spcPct val="30000"/>
              </a:spcBef>
              <a:buNone/>
              <a:defRPr/>
            </a:pPr>
            <a:r>
              <a:rPr lang="en-US" sz="2800" b="1" dirty="0" smtClean="0"/>
              <a:t>TLĐT/TLLN/</a:t>
            </a:r>
            <a:r>
              <a:rPr lang="en-US" sz="2800" b="1" dirty="0" err="1" smtClean="0"/>
              <a:t>Shisha</a:t>
            </a:r>
            <a:r>
              <a:rPr lang="en-US" sz="2800" b="1" dirty="0" smtClean="0"/>
              <a:t> </a:t>
            </a:r>
            <a:r>
              <a:rPr lang="en-US" sz="2800" b="1" dirty="0"/>
              <a:t>=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là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các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sản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phẩm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độc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hại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mới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nổi</a:t>
            </a:r>
            <a:endParaRPr lang="en-US" sz="2800" b="1" dirty="0" smtClean="0"/>
          </a:p>
          <a:p>
            <a:pPr defTabSz="914400">
              <a:spcBef>
                <a:spcPct val="30000"/>
              </a:spcBef>
              <a:defRPr/>
            </a:pPr>
            <a:r>
              <a:rPr lang="en-US" sz="2800" dirty="0" err="1" smtClean="0">
                <a:solidFill>
                  <a:srgbClr val="FF0000"/>
                </a:solidFill>
              </a:rPr>
              <a:t>Không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phải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là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các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công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cụ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giảm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hại</a:t>
            </a:r>
            <a:endParaRPr lang="en-US" sz="2800" dirty="0">
              <a:solidFill>
                <a:srgbClr val="FF0000"/>
              </a:solidFill>
            </a:endParaRPr>
          </a:p>
          <a:p>
            <a:pPr defTabSz="914400">
              <a:spcBef>
                <a:spcPct val="30000"/>
              </a:spcBef>
              <a:defRPr/>
            </a:pPr>
            <a:r>
              <a:rPr lang="en-US" sz="2800" dirty="0" err="1" smtClean="0">
                <a:solidFill>
                  <a:srgbClr val="FF0000"/>
                </a:solidFill>
              </a:rPr>
              <a:t>Nó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chỉ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bổ</a:t>
            </a:r>
            <a:r>
              <a:rPr lang="en-US" sz="2800" dirty="0" smtClean="0">
                <a:solidFill>
                  <a:srgbClr val="FF0000"/>
                </a:solidFill>
              </a:rPr>
              <a:t> sung </a:t>
            </a:r>
            <a:r>
              <a:rPr lang="en-US" sz="2800" dirty="0" err="1" smtClean="0">
                <a:solidFill>
                  <a:srgbClr val="FF0000"/>
                </a:solidFill>
              </a:rPr>
              <a:t>thêm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chứ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không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thay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thế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/>
              <a:t>cho</a:t>
            </a:r>
            <a:r>
              <a:rPr lang="en-US" sz="2800" dirty="0" smtClean="0"/>
              <a:t> </a:t>
            </a:r>
            <a:r>
              <a:rPr lang="en-US" sz="2800" dirty="0" err="1" smtClean="0"/>
              <a:t>hút</a:t>
            </a:r>
            <a:r>
              <a:rPr lang="en-US" sz="2800" dirty="0" smtClean="0"/>
              <a:t> </a:t>
            </a:r>
            <a:r>
              <a:rPr lang="en-US" sz="2800" dirty="0" err="1" smtClean="0"/>
              <a:t>thuốc</a:t>
            </a:r>
            <a:r>
              <a:rPr lang="en-US" sz="2800" dirty="0" smtClean="0"/>
              <a:t> – </a:t>
            </a:r>
            <a:r>
              <a:rPr lang="en-US" sz="2800" dirty="0" err="1" smtClean="0"/>
              <a:t>nghiện</a:t>
            </a:r>
            <a:r>
              <a:rPr lang="en-US" sz="2800" dirty="0" smtClean="0"/>
              <a:t> nicotine (</a:t>
            </a:r>
            <a:r>
              <a:rPr lang="en-US" sz="2800" dirty="0" err="1" smtClean="0"/>
              <a:t>duy</a:t>
            </a:r>
            <a:r>
              <a:rPr lang="en-US" sz="2800" dirty="0" smtClean="0"/>
              <a:t> </a:t>
            </a:r>
            <a:r>
              <a:rPr lang="en-US" sz="2800" dirty="0" err="1" smtClean="0"/>
              <a:t>trì</a:t>
            </a:r>
            <a:r>
              <a:rPr lang="en-US" sz="2800" dirty="0" smtClean="0"/>
              <a:t> </a:t>
            </a:r>
            <a:r>
              <a:rPr lang="en-US" sz="2800" dirty="0" err="1" smtClean="0"/>
              <a:t>và</a:t>
            </a:r>
            <a:r>
              <a:rPr lang="en-US" sz="2800" dirty="0" smtClean="0"/>
              <a:t> </a:t>
            </a:r>
            <a:r>
              <a:rPr lang="en-US" sz="2800" dirty="0" err="1" smtClean="0"/>
              <a:t>làm</a:t>
            </a:r>
            <a:r>
              <a:rPr lang="en-US" sz="2800" dirty="0" smtClean="0"/>
              <a:t> </a:t>
            </a:r>
            <a:r>
              <a:rPr lang="en-US" sz="2800" dirty="0" err="1" smtClean="0"/>
              <a:t>người</a:t>
            </a:r>
            <a:r>
              <a:rPr lang="en-US" sz="2800" dirty="0" smtClean="0"/>
              <a:t> </a:t>
            </a:r>
            <a:r>
              <a:rPr lang="en-US" sz="2800" dirty="0" err="1" smtClean="0"/>
              <a:t>dùng</a:t>
            </a:r>
            <a:r>
              <a:rPr lang="en-US" sz="2800" dirty="0" smtClean="0"/>
              <a:t> </a:t>
            </a:r>
            <a:r>
              <a:rPr lang="en-US" sz="2800" dirty="0" err="1" smtClean="0"/>
              <a:t>nghiện</a:t>
            </a:r>
            <a:r>
              <a:rPr lang="en-US" sz="2800" dirty="0" smtClean="0"/>
              <a:t>)</a:t>
            </a:r>
          </a:p>
          <a:p>
            <a:r>
              <a:rPr lang="en-US" sz="2800" dirty="0" err="1" smtClean="0"/>
              <a:t>Được</a:t>
            </a:r>
            <a:r>
              <a:rPr lang="en-US" sz="2800" dirty="0" smtClean="0"/>
              <a:t> </a:t>
            </a:r>
            <a:r>
              <a:rPr lang="en-US" sz="2800" dirty="0" err="1" smtClean="0"/>
              <a:t>thiết</a:t>
            </a:r>
            <a:r>
              <a:rPr lang="en-US" sz="2800" dirty="0" smtClean="0"/>
              <a:t> </a:t>
            </a:r>
            <a:r>
              <a:rPr lang="en-US" sz="2800" dirty="0" err="1" smtClean="0"/>
              <a:t>kế</a:t>
            </a:r>
            <a:r>
              <a:rPr lang="en-US" sz="2800" dirty="0" smtClean="0"/>
              <a:t> </a:t>
            </a:r>
            <a:r>
              <a:rPr lang="en-US" sz="2800" dirty="0" err="1" smtClean="0"/>
              <a:t>để</a:t>
            </a:r>
            <a:r>
              <a:rPr lang="en-US" sz="2800" dirty="0" smtClean="0"/>
              <a:t> </a:t>
            </a:r>
            <a:r>
              <a:rPr lang="en-US" sz="2800" dirty="0" err="1" smtClean="0"/>
              <a:t>đảm</a:t>
            </a:r>
            <a:r>
              <a:rPr lang="en-US" sz="2800" dirty="0" smtClean="0"/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bảo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hiệu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quả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về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thu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hút</a:t>
            </a:r>
            <a:r>
              <a:rPr lang="en-US" sz="2800" dirty="0" smtClean="0">
                <a:solidFill>
                  <a:srgbClr val="FF0000"/>
                </a:solidFill>
              </a:rPr>
              <a:t>  </a:t>
            </a:r>
            <a:r>
              <a:rPr lang="en-US" sz="2800" dirty="0" err="1" smtClean="0">
                <a:solidFill>
                  <a:srgbClr val="FF0000"/>
                </a:solidFill>
              </a:rPr>
              <a:t>nhóm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người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mới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dùng</a:t>
            </a:r>
            <a:r>
              <a:rPr lang="en-US" sz="2800" dirty="0" smtClean="0">
                <a:solidFill>
                  <a:srgbClr val="FF0000"/>
                </a:solidFill>
              </a:rPr>
              <a:t> (</a:t>
            </a:r>
            <a:r>
              <a:rPr lang="en-US" sz="2800" dirty="0" err="1" smtClean="0">
                <a:solidFill>
                  <a:srgbClr val="FF0000"/>
                </a:solidFill>
              </a:rPr>
              <a:t>thanh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niên</a:t>
            </a:r>
            <a:r>
              <a:rPr lang="en-US" sz="2800" dirty="0" smtClean="0">
                <a:solidFill>
                  <a:srgbClr val="FF0000"/>
                </a:solidFill>
              </a:rPr>
              <a:t>) </a:t>
            </a:r>
            <a:r>
              <a:rPr lang="en-US" sz="2800" dirty="0" err="1" smtClean="0">
                <a:solidFill>
                  <a:srgbClr val="FF0000"/>
                </a:solidFill>
              </a:rPr>
              <a:t>và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duy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trì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nhóm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người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đã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dùng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thuốc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lá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2800" dirty="0" err="1" smtClean="0">
                <a:solidFill>
                  <a:srgbClr val="FF0000"/>
                </a:solidFill>
              </a:rPr>
              <a:t>Các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ảnh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hưởng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đến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sức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khỏe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/>
              <a:t>vẫn</a:t>
            </a:r>
            <a:r>
              <a:rPr lang="en-US" sz="2800" dirty="0" smtClean="0"/>
              <a:t> </a:t>
            </a:r>
            <a:r>
              <a:rPr lang="en-US" sz="2800" dirty="0" err="1" smtClean="0"/>
              <a:t>như</a:t>
            </a:r>
            <a:r>
              <a:rPr lang="en-US" sz="2800" dirty="0" smtClean="0"/>
              <a:t> </a:t>
            </a:r>
            <a:r>
              <a:rPr lang="en-US" sz="2800" dirty="0" err="1" smtClean="0"/>
              <a:t>cũ</a:t>
            </a:r>
            <a:r>
              <a:rPr lang="en-US" sz="2800" dirty="0" smtClean="0"/>
              <a:t>  </a:t>
            </a:r>
          </a:p>
          <a:p>
            <a:r>
              <a:rPr lang="en-US" sz="2800" dirty="0" err="1" smtClean="0"/>
              <a:t>Cần</a:t>
            </a:r>
            <a:r>
              <a:rPr lang="en-US" sz="2800" dirty="0" smtClean="0"/>
              <a:t> </a:t>
            </a:r>
            <a:r>
              <a:rPr lang="en-US" sz="2800" dirty="0" err="1" smtClean="0"/>
              <a:t>cấm</a:t>
            </a:r>
            <a:r>
              <a:rPr lang="en-US" sz="2800" dirty="0" smtClean="0"/>
              <a:t> </a:t>
            </a:r>
            <a:r>
              <a:rPr lang="en-US" sz="2800" dirty="0" err="1" smtClean="0"/>
              <a:t>và</a:t>
            </a:r>
            <a:r>
              <a:rPr lang="en-US" sz="2800" dirty="0" smtClean="0"/>
              <a:t> </a:t>
            </a:r>
            <a:r>
              <a:rPr lang="en-US" sz="2800" dirty="0" err="1" smtClean="0"/>
              <a:t>quản</a:t>
            </a:r>
            <a:r>
              <a:rPr lang="en-US" sz="2800" dirty="0" smtClean="0"/>
              <a:t> </a:t>
            </a:r>
            <a:r>
              <a:rPr lang="en-US" sz="2800" dirty="0" err="1" smtClean="0"/>
              <a:t>lý</a:t>
            </a:r>
            <a:r>
              <a:rPr lang="en-US" sz="2800" dirty="0" smtClean="0"/>
              <a:t> </a:t>
            </a:r>
            <a:r>
              <a:rPr lang="en-US" sz="2800" dirty="0" err="1" smtClean="0"/>
              <a:t>chặt</a:t>
            </a: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25629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="" xmlns:a16="http://schemas.microsoft.com/office/drawing/2014/main" id="{A40CCC09-03CD-754F-8D27-2A9470914D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560" y="1844824"/>
            <a:ext cx="8001000" cy="2295872"/>
          </a:xfrm>
        </p:spPr>
        <p:txBody>
          <a:bodyPr/>
          <a:lstStyle/>
          <a:p>
            <a:pPr>
              <a:defRPr/>
            </a:pPr>
            <a:r>
              <a:rPr lang="en-US" b="1" dirty="0" err="1" smtClean="0"/>
              <a:t>Thuốc</a:t>
            </a:r>
            <a:r>
              <a:rPr lang="en-US" b="1" dirty="0" smtClean="0"/>
              <a:t> </a:t>
            </a:r>
            <a:r>
              <a:rPr lang="en-US" b="1" dirty="0" err="1" smtClean="0"/>
              <a:t>lá</a:t>
            </a:r>
            <a:r>
              <a:rPr lang="en-US" b="1" dirty="0" smtClean="0"/>
              <a:t> </a:t>
            </a:r>
            <a:r>
              <a:rPr lang="en-US" b="1" dirty="0" err="1" smtClean="0"/>
              <a:t>điện</a:t>
            </a:r>
            <a:r>
              <a:rPr lang="en-US" b="1" dirty="0" smtClean="0"/>
              <a:t> </a:t>
            </a:r>
            <a:r>
              <a:rPr lang="en-US" b="1" dirty="0" err="1" smtClean="0"/>
              <a:t>tử</a:t>
            </a:r>
            <a:r>
              <a:rPr lang="en-US" b="1" dirty="0" smtClean="0"/>
              <a:t>, </a:t>
            </a:r>
            <a:r>
              <a:rPr lang="en-US" b="1" dirty="0" err="1" smtClean="0"/>
              <a:t>thuốc</a:t>
            </a:r>
            <a:r>
              <a:rPr lang="en-US" b="1" dirty="0" smtClean="0"/>
              <a:t> </a:t>
            </a:r>
            <a:r>
              <a:rPr lang="en-US" b="1" dirty="0" err="1" smtClean="0"/>
              <a:t>lá</a:t>
            </a:r>
            <a:r>
              <a:rPr lang="en-US" b="1" dirty="0" smtClean="0"/>
              <a:t> </a:t>
            </a:r>
            <a:r>
              <a:rPr lang="en-US" b="1" dirty="0" err="1" smtClean="0"/>
              <a:t>làm</a:t>
            </a:r>
            <a:r>
              <a:rPr lang="en-US" b="1" dirty="0" smtClean="0"/>
              <a:t> </a:t>
            </a:r>
            <a:r>
              <a:rPr lang="en-US" b="1" dirty="0" err="1" smtClean="0"/>
              <a:t>nóng</a:t>
            </a:r>
            <a:r>
              <a:rPr lang="en-US" b="1" dirty="0" smtClean="0"/>
              <a:t>, </a:t>
            </a:r>
            <a:r>
              <a:rPr lang="en-US" b="1" dirty="0" err="1" smtClean="0"/>
              <a:t>Shisha</a:t>
            </a:r>
            <a:r>
              <a:rPr lang="en-US" b="1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>
                <a:solidFill>
                  <a:srgbClr val="FF0000"/>
                </a:solidFill>
              </a:rPr>
              <a:t>không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phải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là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giải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pháp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cho</a:t>
            </a:r>
            <a:r>
              <a:rPr lang="en-US" dirty="0" smtClean="0"/>
              <a:t> </a:t>
            </a:r>
            <a:r>
              <a:rPr lang="en-US" dirty="0" err="1" smtClean="0"/>
              <a:t>cai</a:t>
            </a:r>
            <a:r>
              <a:rPr lang="en-US" dirty="0" smtClean="0"/>
              <a:t> </a:t>
            </a:r>
            <a:r>
              <a:rPr lang="en-US" dirty="0" err="1" smtClean="0"/>
              <a:t>nghiện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endParaRPr lang="en-US" b="1" dirty="0">
              <a:ea typeface="MS Pゴシック" charset="0"/>
              <a:cs typeface="MS P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x-none" smtClean="0"/>
              <a:t>seatca.org</a:t>
            </a:r>
            <a:endParaRPr lang="en-US" altLang="x-none"/>
          </a:p>
        </p:txBody>
      </p:sp>
      <p:sp>
        <p:nvSpPr>
          <p:cNvPr id="5" name="Rectangle 2">
            <a:extLst>
              <a:ext uri="{FF2B5EF4-FFF2-40B4-BE49-F238E27FC236}">
                <a16:creationId xmlns="" xmlns:a16="http://schemas.microsoft.com/office/drawing/2014/main" id="{A40CCC09-03CD-754F-8D27-2A9470914D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560" y="2132856"/>
            <a:ext cx="8001000" cy="1863824"/>
          </a:xfrm>
        </p:spPr>
        <p:txBody>
          <a:bodyPr/>
          <a:lstStyle/>
          <a:p>
            <a:pPr>
              <a:defRPr/>
            </a:pPr>
            <a:r>
              <a:rPr lang="en-US" b="1" dirty="0" err="1" smtClean="0">
                <a:ea typeface="MS Pゴシック" charset="0"/>
                <a:cs typeface="MS Pゴシック" charset="0"/>
              </a:rPr>
              <a:t>Xin</a:t>
            </a:r>
            <a:r>
              <a:rPr lang="en-US" b="1" dirty="0" smtClean="0">
                <a:ea typeface="MS Pゴシック" charset="0"/>
                <a:cs typeface="MS Pゴシック" charset="0"/>
              </a:rPr>
              <a:t> </a:t>
            </a:r>
            <a:r>
              <a:rPr lang="en-US" b="1" dirty="0" err="1" smtClean="0">
                <a:ea typeface="MS Pゴシック" charset="0"/>
                <a:cs typeface="MS Pゴシック" charset="0"/>
              </a:rPr>
              <a:t>cảm</a:t>
            </a:r>
            <a:r>
              <a:rPr lang="en-US" b="1" dirty="0" smtClean="0">
                <a:ea typeface="MS Pゴシック" charset="0"/>
                <a:cs typeface="MS Pゴシック" charset="0"/>
              </a:rPr>
              <a:t> </a:t>
            </a:r>
            <a:r>
              <a:rPr lang="en-US" b="1" dirty="0" err="1" smtClean="0">
                <a:ea typeface="MS Pゴシック" charset="0"/>
                <a:cs typeface="MS Pゴシック" charset="0"/>
              </a:rPr>
              <a:t>ơn</a:t>
            </a:r>
            <a:endParaRPr lang="en-US" b="1" dirty="0">
              <a:ea typeface="MS Pゴシック" charset="0"/>
              <a:cs typeface="MS P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7769936"/>
      </p:ext>
    </p:extLst>
  </p:cSld>
  <p:clrMapOvr>
    <a:masterClrMapping/>
  </p:clrMapOvr>
</p:sld>
</file>

<file path=ppt/theme/theme1.xml><?xml version="1.0" encoding="utf-8"?>
<a:theme xmlns:a="http://schemas.openxmlformats.org/drawingml/2006/main" name="SEATCA template_white">
  <a:themeElements>
    <a:clrScheme name="Blue Horizon 1">
      <a:dk1>
        <a:srgbClr val="000000"/>
      </a:dk1>
      <a:lt1>
        <a:srgbClr val="E8EAE9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2F3F2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Blue Horizon">
      <a:majorFont>
        <a:latin typeface="Arial"/>
        <a:ea typeface="MS Pゴシック"/>
        <a:cs typeface="MS Pゴシック"/>
      </a:majorFont>
      <a:minorFont>
        <a:latin typeface="Tahoma"/>
        <a:ea typeface="MS Pゴシック"/>
        <a:cs typeface="MS P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96" charset="-128"/>
            <a:cs typeface="ＭＳ Ｐゴシック" pitchFamily="-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96" charset="-128"/>
            <a:cs typeface="ＭＳ Ｐゴシック" pitchFamily="-96" charset="-128"/>
          </a:defRPr>
        </a:defPPr>
      </a:lstStyle>
    </a:lnDef>
  </a:objectDefaults>
  <a:extraClrSchemeLst>
    <a:extraClrScheme>
      <a:clrScheme name="Blue Horizon 1">
        <a:dk1>
          <a:srgbClr val="000000"/>
        </a:dk1>
        <a:lt1>
          <a:srgbClr val="E8EAE9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2F3F2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Horizon 2">
        <a:dk1>
          <a:srgbClr val="000000"/>
        </a:dk1>
        <a:lt1>
          <a:srgbClr val="E8EAE9"/>
        </a:lt1>
        <a:dk2>
          <a:srgbClr val="000000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F2F3F2"/>
        </a:accent3>
        <a:accent4>
          <a:srgbClr val="000000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Tobacco tax in ASEAN_Cambodia_SEATCA_23 April 2019.ppt" id="{64D42B4F-10C0-B346-A3E6-A2834D6BF472}" vid="{0C947687-DAF9-264B-BFE3-E07FAB1F6982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Tobacco tax in ASEAN_Cambodia_SEATCA_23 April 2019.ppt" id="{64D42B4F-10C0-B346-A3E6-A2834D6BF472}" vid="{21350EC7-FFC8-FD43-A5D1-C87CFB3E754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SEATCA template_white</Template>
  <TotalTime>11296</TotalTime>
  <Words>1664</Words>
  <Application>Microsoft Office PowerPoint</Application>
  <PresentationFormat>On-screen Show (4:3)</PresentationFormat>
  <Paragraphs>211</Paragraphs>
  <Slides>29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SEATCA template_white</vt:lpstr>
      <vt:lpstr>1_Office Theme</vt:lpstr>
      <vt:lpstr>Các sản phẩm thuốc lá thế hệ mới  là gì và ảnh hưởng của các sản phẩm nàytới sức khỏe</vt:lpstr>
      <vt:lpstr>Các sản phẩm thuốc lá thế hệ mới</vt:lpstr>
      <vt:lpstr>(1) Hệ thống cung cấp nicotine điện tử (ENDS)</vt:lpstr>
      <vt:lpstr>ENDS/TLĐT: kiểu dáng thiết bị khác nhau</vt:lpstr>
      <vt:lpstr>Các loại thuốc lá điện tử</vt:lpstr>
      <vt:lpstr>Có những chất gì trong khí dung?</vt:lpstr>
      <vt:lpstr>Có những chất gì trong dung dịch TLĐT?</vt:lpstr>
      <vt:lpstr>Thành phần dung dịch hương liệu điện tử</vt:lpstr>
      <vt:lpstr>Những công ty thuốc lá lớn trên thị trường</vt:lpstr>
      <vt:lpstr>(2) HTP: Thuốc lá làm nóng</vt:lpstr>
      <vt:lpstr>HTP: thuốc lá + thiết bị làm nóng</vt:lpstr>
      <vt:lpstr>Các bằng chứng khoa học hiện có</vt:lpstr>
      <vt:lpstr>Các bằng chứng khoa học hiện có</vt:lpstr>
      <vt:lpstr>Các bằng chứng khoa học hiện có</vt:lpstr>
      <vt:lpstr>Slide 15</vt:lpstr>
      <vt:lpstr>Slide 16</vt:lpstr>
      <vt:lpstr>Những công ty thuốc lá lớn trên thị trường</vt:lpstr>
      <vt:lpstr>Slide 18</vt:lpstr>
      <vt:lpstr>Slide 19</vt:lpstr>
      <vt:lpstr>Slide 20</vt:lpstr>
      <vt:lpstr>Acute eosinophilic pneumonia following heat‐not‐burn cigarette smoking</vt:lpstr>
      <vt:lpstr>Slide 22</vt:lpstr>
      <vt:lpstr>Slide 23</vt:lpstr>
      <vt:lpstr>(3) Thuốc lá nước (Shisha /Hookah/Narghile/bong bóng Hubble)</vt:lpstr>
      <vt:lpstr>Các yếu tố làm tăng người dùng</vt:lpstr>
      <vt:lpstr>Các ảnh hưởng tới sức khỏe của shisha</vt:lpstr>
      <vt:lpstr>Kết luận</vt:lpstr>
      <vt:lpstr>Thuốc lá điện tử, thuốc lá làm nóng, Shisha  không phải là giải pháp cho cai nghiện thuốc lá</vt:lpstr>
      <vt:lpstr>Xin cảm ơn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and myths of new and emerging tobacco products  Electronic Nicotine Delivery System (ENDS / vape)</dc:title>
  <dc:creator>Yul Dorotheo</dc:creator>
  <cp:lastModifiedBy>Admin</cp:lastModifiedBy>
  <cp:revision>320</cp:revision>
  <cp:lastPrinted>2019-11-10T11:47:42Z</cp:lastPrinted>
  <dcterms:created xsi:type="dcterms:W3CDTF">2019-10-25T11:19:18Z</dcterms:created>
  <dcterms:modified xsi:type="dcterms:W3CDTF">2019-11-14T04:20:35Z</dcterms:modified>
</cp:coreProperties>
</file>