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69" r:id="rId14"/>
    <p:sldId id="280" r:id="rId15"/>
    <p:sldId id="281" r:id="rId16"/>
    <p:sldId id="271" r:id="rId17"/>
    <p:sldId id="273" r:id="rId18"/>
    <p:sldId id="272" r:id="rId19"/>
    <p:sldId id="275" r:id="rId20"/>
    <p:sldId id="274" r:id="rId21"/>
    <p:sldId id="282" r:id="rId22"/>
    <p:sldId id="278" r:id="rId23"/>
    <p:sldId id="279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5FBEA-B66E-41B8-B92C-43658F8E439C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97720-51F8-4E06-9E5B-74B0BD733D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baccoscam.ucsf.edu/pdf/ScolloTC.pdf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77540D2-14A6-46F2-B123-CB28514C77C2}" type="slidenum">
              <a:rPr lang="en-US" altLang="en-US" smtClean="0"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>
              <a:cs typeface="Arial" pitchFamily="34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4135"/>
            <a:ext cx="5028986" cy="4114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39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20067" indent="-276949" defTabSz="9139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07796" indent="-221559" defTabSz="9139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50914" indent="-221559" defTabSz="9139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994032" indent="-221559" defTabSz="91393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37150" indent="-221559" defTabSz="9139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880269" indent="-221559" defTabSz="9139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23387" indent="-221559" defTabSz="9139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766505" indent="-221559" defTabSz="9139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F9592C4C-1C75-4430-921E-34BFC965C2E9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1559" indent="-221559">
              <a:buFontTx/>
              <a:buAutoNum type="arabicPeriod"/>
            </a:pPr>
            <a:r>
              <a:rPr lang="en-US" altLang="zh-CN" dirty="0" smtClean="0"/>
              <a:t>A comprehensive review of all available studies on the economic impact of smoke-free workplace laws---</a:t>
            </a:r>
            <a:r>
              <a:rPr lang="en-US" altLang="zh-CN" dirty="0" err="1" smtClean="0"/>
              <a:t>Scollo</a:t>
            </a:r>
            <a:r>
              <a:rPr lang="en-US" altLang="zh-CN" dirty="0" smtClean="0"/>
              <a:t> M, </a:t>
            </a:r>
            <a:r>
              <a:rPr lang="en-US" altLang="zh-CN" dirty="0" err="1" smtClean="0"/>
              <a:t>Lal</a:t>
            </a:r>
            <a:r>
              <a:rPr lang="en-US" altLang="zh-CN" dirty="0" smtClean="0"/>
              <a:t> A, et al. Review of the quality of studies on the economic effects of smoke-free policies on the hospitality industry. Tobacco Control. 2003;12:13-20. Available from: </a:t>
            </a:r>
            <a:r>
              <a:rPr lang="en-US" altLang="zh-CN" dirty="0" smtClean="0">
                <a:hlinkClick r:id="rId3"/>
              </a:rPr>
              <a:t>http://www.tobaccoscam.ucsf.edu/pdf/ScolloTC.pdf</a:t>
            </a:r>
            <a:r>
              <a:rPr lang="en-US" altLang="zh-CN" dirty="0" smtClean="0"/>
              <a:t>. </a:t>
            </a:r>
          </a:p>
          <a:p>
            <a:pPr marL="221559" indent="-221559">
              <a:buFontTx/>
              <a:buAutoNum type="arabicPeriod"/>
            </a:pPr>
            <a:r>
              <a:rPr lang="en-US" altLang="en-US" dirty="0" err="1" smtClean="0"/>
              <a:t>Smokefree</a:t>
            </a:r>
            <a:r>
              <a:rPr lang="en-US" altLang="en-US" dirty="0" smtClean="0"/>
              <a:t> ACTION (2007). As the smoke clears: the myths and reality of </a:t>
            </a:r>
            <a:r>
              <a:rPr lang="en-US" altLang="en-US" dirty="0" err="1" smtClean="0"/>
              <a:t>Smokefree</a:t>
            </a:r>
            <a:r>
              <a:rPr lang="en-US" altLang="en-US" dirty="0" smtClean="0"/>
              <a:t> England. Available online at: http://www.smokefreeaction.org.uk, Accessed 5 November 2007.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52FCB0-AC30-4C4D-8761-E3C59A004AD7}" type="slidenum">
              <a:rPr lang="en-US" altLang="en-US" smtClean="0"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en-US" smtClean="0">
              <a:cs typeface="Arial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4135"/>
            <a:ext cx="5028986" cy="4114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096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096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F63B259-9DCC-486B-AD07-27F5043DA70F}" type="slidenum">
              <a:rPr lang="en-US" altLang="en-US" smtClean="0">
                <a:cs typeface="Arial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en-US" smtClean="0"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508" y="4344135"/>
            <a:ext cx="5028986" cy="41148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5334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Văn phòng Tổ chức Y tế Thế giới tại Việt Nam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37183D9-64DE-48F1-8B39-AC55C526D3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061080283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Văn phòng Tổ chức Y tế Thế giới tại Việt Nam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ED890-A5A7-4100-8886-3752D6A9D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576011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GB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Văn phòng Tổ chức Y tế Thế giới tại Việt Nam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69A87-E6B2-4847-93B6-70089F386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33264756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789859C-AB1A-4C24-9E21-F36CF87C5384}" type="datetimeFigureOut">
              <a:rPr lang="en-US" smtClean="0"/>
              <a:pPr/>
              <a:t>2/25/2016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AF84B7-031A-4366-8533-B1E46BCC018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000" dirty="0" err="1" smtClean="0"/>
              <a:t>Lợi</a:t>
            </a:r>
            <a:r>
              <a:rPr lang="en-US" sz="5000" dirty="0" smtClean="0"/>
              <a:t> </a:t>
            </a:r>
            <a:r>
              <a:rPr lang="en-US" sz="5000" dirty="0" err="1" smtClean="0"/>
              <a:t>ích</a:t>
            </a:r>
            <a:r>
              <a:rPr lang="en-US" sz="5000" dirty="0" smtClean="0"/>
              <a:t> </a:t>
            </a:r>
            <a:r>
              <a:rPr lang="en-US" sz="5000" dirty="0" err="1" smtClean="0"/>
              <a:t>của</a:t>
            </a:r>
            <a:r>
              <a:rPr lang="en-US" sz="5000" dirty="0" smtClean="0"/>
              <a:t> </a:t>
            </a:r>
            <a:r>
              <a:rPr lang="en-US" sz="5000" dirty="0" err="1" smtClean="0"/>
              <a:t>việc</a:t>
            </a:r>
            <a:r>
              <a:rPr lang="en-US" sz="5000" dirty="0" smtClean="0"/>
              <a:t> </a:t>
            </a:r>
            <a:r>
              <a:rPr lang="en-US" sz="5000" dirty="0" err="1" smtClean="0"/>
              <a:t>xây</a:t>
            </a:r>
            <a:r>
              <a:rPr lang="en-US" sz="5000" dirty="0" smtClean="0"/>
              <a:t> </a:t>
            </a:r>
            <a:r>
              <a:rPr lang="en-US" sz="5000" dirty="0" err="1" smtClean="0"/>
              <a:t>dựng</a:t>
            </a:r>
            <a:r>
              <a:rPr lang="en-US" sz="5000" dirty="0" smtClean="0"/>
              <a:t> </a:t>
            </a:r>
            <a:r>
              <a:rPr lang="en-US" sz="5000" dirty="0" err="1" smtClean="0"/>
              <a:t>môi</a:t>
            </a:r>
            <a:r>
              <a:rPr lang="en-US" sz="5000" dirty="0" smtClean="0"/>
              <a:t> </a:t>
            </a:r>
            <a:r>
              <a:rPr lang="en-US" sz="5000" dirty="0" err="1" smtClean="0"/>
              <a:t>trường</a:t>
            </a:r>
            <a:r>
              <a:rPr lang="en-US" sz="5000" dirty="0" smtClean="0"/>
              <a:t> </a:t>
            </a:r>
            <a:r>
              <a:rPr lang="en-US" sz="5000" dirty="0" err="1" smtClean="0"/>
              <a:t>không</a:t>
            </a:r>
            <a:r>
              <a:rPr lang="en-US" sz="5000" dirty="0" smtClean="0"/>
              <a:t> </a:t>
            </a:r>
            <a:r>
              <a:rPr lang="en-US" sz="5000" dirty="0" err="1" smtClean="0"/>
              <a:t>khói</a:t>
            </a:r>
            <a:r>
              <a:rPr lang="en-US" sz="5000" dirty="0" smtClean="0"/>
              <a:t> </a:t>
            </a:r>
            <a:r>
              <a:rPr lang="en-US" sz="5000" dirty="0" err="1" smtClean="0"/>
              <a:t>thuốc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733800"/>
            <a:ext cx="7854696" cy="1247336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Quỹ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Phòng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chống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tác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hại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của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thuốc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lá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Nội</a:t>
            </a:r>
            <a:r>
              <a:rPr lang="en-US" dirty="0" smtClean="0"/>
              <a:t> dung </a:t>
            </a:r>
            <a:r>
              <a:rPr lang="en-US" dirty="0" err="1" smtClean="0"/>
              <a:t>trình</a:t>
            </a:r>
            <a:r>
              <a:rPr lang="en-US" dirty="0" smtClean="0"/>
              <a:t> </a:t>
            </a:r>
            <a:r>
              <a:rPr lang="en-US" dirty="0" err="1" smtClean="0"/>
              <a:t>bày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Lợi</a:t>
            </a:r>
            <a:r>
              <a:rPr lang="en-US" dirty="0" smtClean="0"/>
              <a:t> </a:t>
            </a:r>
            <a:r>
              <a:rPr lang="en-US" dirty="0" err="1" smtClean="0"/>
              <a:t>ích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Xây</a:t>
            </a:r>
            <a:r>
              <a:rPr lang="en-US" dirty="0" smtClean="0"/>
              <a:t> </a:t>
            </a:r>
            <a:r>
              <a:rPr lang="en-US" dirty="0" err="1" smtClean="0"/>
              <a:t>dựng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4400" dirty="0" err="1" smtClean="0"/>
              <a:t>Thành</a:t>
            </a:r>
            <a:r>
              <a:rPr lang="en-US" sz="4400" dirty="0" smtClean="0"/>
              <a:t> </a:t>
            </a:r>
            <a:r>
              <a:rPr lang="en-US" sz="4400" dirty="0" err="1" smtClean="0"/>
              <a:t>phần</a:t>
            </a:r>
            <a:r>
              <a:rPr lang="en-US" sz="4400" dirty="0" smtClean="0"/>
              <a:t> </a:t>
            </a:r>
            <a:r>
              <a:rPr lang="en-US" sz="4400" dirty="0" err="1" smtClean="0"/>
              <a:t>của</a:t>
            </a:r>
            <a:r>
              <a:rPr lang="en-US" sz="4400" dirty="0" smtClean="0"/>
              <a:t> </a:t>
            </a:r>
            <a:r>
              <a:rPr lang="en-US" sz="4400" dirty="0" err="1" smtClean="0"/>
              <a:t>khói</a:t>
            </a:r>
            <a:r>
              <a:rPr lang="en-US" sz="4400" dirty="0" smtClean="0"/>
              <a:t> </a:t>
            </a:r>
            <a:r>
              <a:rPr lang="en-US" sz="4400" dirty="0" err="1" smtClean="0"/>
              <a:t>thuốc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3962400" cy="4389120"/>
          </a:xfrm>
        </p:spPr>
        <p:txBody>
          <a:bodyPr/>
          <a:lstStyle/>
          <a:p>
            <a:r>
              <a:rPr lang="en-US" dirty="0" smtClean="0"/>
              <a:t>7000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r>
              <a:rPr lang="en-US" dirty="0" smtClean="0"/>
              <a:t>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</a:p>
          <a:p>
            <a:r>
              <a:rPr lang="en-US" dirty="0" smtClean="0"/>
              <a:t>69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  <a:r>
              <a:rPr lang="en-US" dirty="0" err="1" smtClean="0"/>
              <a:t>gây</a:t>
            </a:r>
            <a:r>
              <a:rPr lang="en-US" dirty="0" smtClean="0"/>
              <a:t> </a:t>
            </a:r>
            <a:r>
              <a:rPr lang="en-US" dirty="0" err="1" smtClean="0"/>
              <a:t>ung</a:t>
            </a:r>
            <a:r>
              <a:rPr lang="en-US" dirty="0" smtClean="0"/>
              <a:t> </a:t>
            </a:r>
            <a:r>
              <a:rPr lang="en-US" dirty="0" err="1" smtClean="0"/>
              <a:t>thư</a:t>
            </a:r>
            <a:endParaRPr lang="en-US" dirty="0" smtClean="0"/>
          </a:p>
          <a:p>
            <a:r>
              <a:rPr lang="en-US" dirty="0" smtClean="0"/>
              <a:t>Nicotine</a:t>
            </a:r>
          </a:p>
          <a:p>
            <a:r>
              <a:rPr lang="en-US" dirty="0" err="1" smtClean="0"/>
              <a:t>Nhựa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(Tar)</a:t>
            </a:r>
          </a:p>
          <a:p>
            <a:r>
              <a:rPr lang="en-US" dirty="0" err="1" smtClean="0"/>
              <a:t>Các</a:t>
            </a:r>
            <a:r>
              <a:rPr lang="en-US" dirty="0" smtClean="0"/>
              <a:t>-bon-</a:t>
            </a:r>
            <a:r>
              <a:rPr lang="en-US" dirty="0" err="1" smtClean="0"/>
              <a:t>mô</a:t>
            </a:r>
            <a:r>
              <a:rPr lang="en-US" dirty="0" smtClean="0"/>
              <a:t>-</a:t>
            </a:r>
            <a:r>
              <a:rPr lang="en-US" dirty="0" err="1" smtClean="0"/>
              <a:t>nô</a:t>
            </a:r>
            <a:r>
              <a:rPr lang="en-US" dirty="0" smtClean="0"/>
              <a:t>-</a:t>
            </a:r>
            <a:r>
              <a:rPr lang="en-US" dirty="0" err="1" smtClean="0"/>
              <a:t>xít</a:t>
            </a:r>
            <a:endParaRPr lang="en-US" dirty="0" smtClean="0"/>
          </a:p>
          <a:p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chất</a:t>
            </a:r>
            <a:r>
              <a:rPr lang="en-US" dirty="0" smtClean="0"/>
              <a:t> </a:t>
            </a:r>
            <a:r>
              <a:rPr lang="en-US" dirty="0" err="1" smtClean="0"/>
              <a:t>phụ</a:t>
            </a:r>
            <a:r>
              <a:rPr lang="en-US" dirty="0" smtClean="0"/>
              <a:t> </a:t>
            </a:r>
            <a:r>
              <a:rPr lang="en-US" dirty="0" err="1" smtClean="0"/>
              <a:t>gia</a:t>
            </a:r>
            <a:endParaRPr lang="en-US" dirty="0" smtClean="0"/>
          </a:p>
          <a:p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mức</a:t>
            </a:r>
            <a:r>
              <a:rPr lang="en-US" dirty="0" smtClean="0"/>
              <a:t> </a:t>
            </a:r>
            <a:r>
              <a:rPr lang="en-US" dirty="0" err="1" smtClean="0"/>
              <a:t>độ</a:t>
            </a:r>
            <a:r>
              <a:rPr lang="en-US" dirty="0" smtClean="0"/>
              <a:t> an </a:t>
            </a:r>
            <a:r>
              <a:rPr lang="en-US" dirty="0" err="1" smtClean="0"/>
              <a:t>toàn</a:t>
            </a:r>
            <a:r>
              <a:rPr lang="en-US" dirty="0" smtClean="0"/>
              <a:t> </a:t>
            </a:r>
            <a:r>
              <a:rPr lang="en-US" dirty="0" err="1" smtClean="0"/>
              <a:t>đối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 smtClean="0"/>
              <a:t>xúc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7201" y="824714"/>
            <a:ext cx="4419600" cy="521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105400" y="6172200"/>
            <a:ext cx="3276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Nguồn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Báo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cáo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WHO 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phòng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chống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nạn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dịch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thuốc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00" i="1" dirty="0" err="1" smtClean="0">
                <a:latin typeface="Times New Roman" pitchFamily="18" charset="0"/>
                <a:cs typeface="Times New Roman" pitchFamily="18" charset="0"/>
              </a:rPr>
              <a:t>lá</a:t>
            </a:r>
            <a:r>
              <a:rPr lang="en-US" sz="1100" i="1" dirty="0" smtClean="0">
                <a:latin typeface="Times New Roman" pitchFamily="18" charset="0"/>
                <a:cs typeface="Times New Roman" pitchFamily="18" charset="0"/>
              </a:rPr>
              <a:t> 2009</a:t>
            </a:r>
            <a:endParaRPr lang="en-US" sz="11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72200" y="2133600"/>
            <a:ext cx="353943" cy="3505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100" b="1" dirty="0" err="1" smtClean="0"/>
              <a:t>Những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hóa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chất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độc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hại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người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hút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thuốc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hít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vào</a:t>
            </a:r>
            <a:r>
              <a:rPr lang="en-US" sz="1100" b="1" dirty="0" smtClean="0"/>
              <a:t> </a:t>
            </a:r>
            <a:endParaRPr lang="en-US" sz="11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smtClean="0">
                <a:solidFill>
                  <a:schemeClr val="bg1"/>
                </a:solidFill>
              </a:rPr>
              <a:t>Văn phòng Tổ chức Y tế Thế giới tại Việt Nam</a:t>
            </a: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497887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smtClean="0"/>
              <a:t>Bệnh do hút thuốc thụ động</a:t>
            </a:r>
          </a:p>
        </p:txBody>
      </p:sp>
      <p:pic>
        <p:nvPicPr>
          <p:cNvPr id="1843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6477000" cy="5553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Tỷ</a:t>
            </a:r>
            <a:r>
              <a:rPr lang="en-US" dirty="0" smtClean="0"/>
              <a:t> </a:t>
            </a:r>
            <a:r>
              <a:rPr lang="en-US" dirty="0" err="1" smtClean="0"/>
              <a:t>lệ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 smtClean="0"/>
              <a:t>xúc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cao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Trên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, 44% </a:t>
            </a:r>
            <a:r>
              <a:rPr lang="en-US" dirty="0" err="1" smtClean="0"/>
              <a:t>học</a:t>
            </a:r>
            <a:r>
              <a:rPr lang="en-US" dirty="0" smtClean="0"/>
              <a:t> </a:t>
            </a:r>
            <a:r>
              <a:rPr lang="en-US" dirty="0" err="1" smtClean="0"/>
              <a:t>sinh</a:t>
            </a:r>
            <a:r>
              <a:rPr lang="en-US" dirty="0" smtClean="0"/>
              <a:t> 13-15 </a:t>
            </a:r>
            <a:r>
              <a:rPr lang="en-US" dirty="0" err="1" smtClean="0"/>
              <a:t>tuổi</a:t>
            </a:r>
            <a:r>
              <a:rPr lang="en-US" dirty="0" smtClean="0"/>
              <a:t> </a:t>
            </a:r>
            <a:r>
              <a:rPr lang="en-US" dirty="0" err="1" smtClean="0"/>
              <a:t>hút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thụ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tại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, </a:t>
            </a:r>
            <a:r>
              <a:rPr lang="en-US" dirty="0" err="1" smtClean="0"/>
              <a:t>và</a:t>
            </a:r>
            <a:r>
              <a:rPr lang="en-US" dirty="0" smtClean="0"/>
              <a:t> 56% </a:t>
            </a:r>
            <a:r>
              <a:rPr lang="en-US" dirty="0" err="1" smtClean="0"/>
              <a:t>hút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thụ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ở </a:t>
            </a:r>
            <a:r>
              <a:rPr lang="en-US" dirty="0" err="1" smtClean="0"/>
              <a:t>nơi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cộng</a:t>
            </a:r>
            <a:r>
              <a:rPr lang="en-US" dirty="0" smtClean="0"/>
              <a:t> (</a:t>
            </a:r>
            <a:r>
              <a:rPr lang="en-US" i="1" dirty="0" err="1" smtClean="0"/>
              <a:t>số</a:t>
            </a:r>
            <a:r>
              <a:rPr lang="en-US" i="1" dirty="0" smtClean="0"/>
              <a:t> </a:t>
            </a:r>
            <a:r>
              <a:rPr lang="en-US" i="1" dirty="0" err="1" smtClean="0"/>
              <a:t>liệu</a:t>
            </a:r>
            <a:r>
              <a:rPr lang="en-US" i="1" dirty="0" smtClean="0"/>
              <a:t> </a:t>
            </a:r>
            <a:r>
              <a:rPr lang="en-US" i="1" dirty="0" err="1" smtClean="0"/>
              <a:t>của</a:t>
            </a:r>
            <a:r>
              <a:rPr lang="en-US" i="1" dirty="0" smtClean="0"/>
              <a:t> 132 </a:t>
            </a:r>
            <a:r>
              <a:rPr lang="en-US" i="1" dirty="0" err="1" smtClean="0"/>
              <a:t>quốc</a:t>
            </a:r>
            <a:r>
              <a:rPr lang="en-US" i="1" dirty="0" smtClean="0"/>
              <a:t> </a:t>
            </a:r>
            <a:r>
              <a:rPr lang="en-US" i="1" dirty="0" err="1" smtClean="0"/>
              <a:t>gia</a:t>
            </a:r>
            <a:r>
              <a:rPr lang="en-US" dirty="0" smtClean="0"/>
              <a:t>) </a:t>
            </a:r>
          </a:p>
          <a:p>
            <a:pPr>
              <a:lnSpc>
                <a:spcPct val="90000"/>
              </a:lnSpc>
            </a:pPr>
            <a:r>
              <a:rPr lang="en-GB" altLang="ko-KR" dirty="0" err="1" smtClean="0">
                <a:ea typeface="Gulim" pitchFamily="34" charset="-127"/>
              </a:rPr>
              <a:t>Việt</a:t>
            </a:r>
            <a:r>
              <a:rPr lang="en-GB" altLang="ko-KR" dirty="0" smtClean="0">
                <a:ea typeface="Gulim" pitchFamily="34" charset="-127"/>
              </a:rPr>
              <a:t> Nam, </a:t>
            </a:r>
            <a:r>
              <a:rPr lang="en-GB" altLang="ko-KR" dirty="0" err="1" smtClean="0">
                <a:ea typeface="Gulim" pitchFamily="34" charset="-127"/>
              </a:rPr>
              <a:t>tỷ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lệ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phơi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nhiễm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khói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thuốc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thụ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động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tại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nơi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làm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việc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trong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nhà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là</a:t>
            </a:r>
            <a:r>
              <a:rPr lang="en-GB" altLang="ko-KR" dirty="0" smtClean="0">
                <a:ea typeface="Gulim" pitchFamily="34" charset="-127"/>
              </a:rPr>
              <a:t> 49,0%, </a:t>
            </a:r>
            <a:r>
              <a:rPr lang="en-GB" altLang="ko-KR" dirty="0" err="1" smtClean="0">
                <a:ea typeface="Gulim" pitchFamily="34" charset="-127"/>
              </a:rPr>
              <a:t>tỷ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lệ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hút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thuốc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thụ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động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tại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nhà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là</a:t>
            </a:r>
            <a:r>
              <a:rPr lang="en-GB" altLang="ko-KR" dirty="0" smtClean="0">
                <a:ea typeface="Gulim" pitchFamily="34" charset="-127"/>
              </a:rPr>
              <a:t> 67,6% (</a:t>
            </a:r>
            <a:r>
              <a:rPr lang="en-GB" altLang="ko-KR" i="1" dirty="0" err="1" smtClean="0">
                <a:ea typeface="Gulim" pitchFamily="34" charset="-127"/>
              </a:rPr>
              <a:t>Điều</a:t>
            </a:r>
            <a:r>
              <a:rPr lang="en-GB" altLang="ko-KR" i="1" dirty="0" smtClean="0">
                <a:ea typeface="Gulim" pitchFamily="34" charset="-127"/>
              </a:rPr>
              <a:t> </a:t>
            </a:r>
            <a:r>
              <a:rPr lang="en-GB" altLang="ko-KR" i="1" dirty="0" err="1" smtClean="0">
                <a:ea typeface="Gulim" pitchFamily="34" charset="-127"/>
              </a:rPr>
              <a:t>tra</a:t>
            </a:r>
            <a:r>
              <a:rPr lang="en-GB" altLang="ko-KR" i="1" dirty="0" smtClean="0">
                <a:ea typeface="Gulim" pitchFamily="34" charset="-127"/>
              </a:rPr>
              <a:t> </a:t>
            </a:r>
            <a:r>
              <a:rPr lang="en-GB" altLang="ko-KR" i="1" dirty="0" err="1" smtClean="0">
                <a:ea typeface="Gulim" pitchFamily="34" charset="-127"/>
              </a:rPr>
              <a:t>hút</a:t>
            </a:r>
            <a:r>
              <a:rPr lang="en-GB" altLang="ko-KR" i="1" dirty="0" smtClean="0">
                <a:ea typeface="Gulim" pitchFamily="34" charset="-127"/>
              </a:rPr>
              <a:t> </a:t>
            </a:r>
            <a:r>
              <a:rPr lang="en-GB" altLang="ko-KR" i="1" dirty="0" err="1" smtClean="0">
                <a:ea typeface="Gulim" pitchFamily="34" charset="-127"/>
              </a:rPr>
              <a:t>thuốc</a:t>
            </a:r>
            <a:r>
              <a:rPr lang="en-GB" altLang="ko-KR" i="1" dirty="0" smtClean="0">
                <a:ea typeface="Gulim" pitchFamily="34" charset="-127"/>
              </a:rPr>
              <a:t> ở </a:t>
            </a:r>
            <a:r>
              <a:rPr lang="en-GB" altLang="ko-KR" i="1" dirty="0" err="1" smtClean="0">
                <a:ea typeface="Gulim" pitchFamily="34" charset="-127"/>
              </a:rPr>
              <a:t>người</a:t>
            </a:r>
            <a:r>
              <a:rPr lang="en-GB" altLang="ko-KR" i="1" dirty="0" smtClean="0">
                <a:ea typeface="Gulim" pitchFamily="34" charset="-127"/>
              </a:rPr>
              <a:t> </a:t>
            </a:r>
            <a:r>
              <a:rPr lang="en-GB" altLang="ko-KR" i="1" dirty="0" err="1" smtClean="0">
                <a:ea typeface="Gulim" pitchFamily="34" charset="-127"/>
              </a:rPr>
              <a:t>trưởng</a:t>
            </a:r>
            <a:r>
              <a:rPr lang="en-GB" altLang="ko-KR" i="1" dirty="0" smtClean="0">
                <a:ea typeface="Gulim" pitchFamily="34" charset="-127"/>
              </a:rPr>
              <a:t> thành-2010</a:t>
            </a:r>
            <a:r>
              <a:rPr lang="en-GB" altLang="ko-KR" dirty="0" smtClean="0">
                <a:ea typeface="Gulim" pitchFamily="34" charset="-127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GB" altLang="ko-KR" dirty="0" err="1" smtClean="0">
                <a:ea typeface="Gulim" pitchFamily="34" charset="-127"/>
              </a:rPr>
              <a:t>Mỗi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năm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có</a:t>
            </a:r>
            <a:r>
              <a:rPr lang="en-GB" altLang="ko-KR" dirty="0" smtClean="0">
                <a:ea typeface="Gulim" pitchFamily="34" charset="-127"/>
              </a:rPr>
              <a:t> 600.000 ca </a:t>
            </a:r>
            <a:r>
              <a:rPr lang="en-GB" altLang="ko-KR" dirty="0" err="1" smtClean="0">
                <a:ea typeface="Gulim" pitchFamily="34" charset="-127"/>
              </a:rPr>
              <a:t>tử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vong</a:t>
            </a:r>
            <a:r>
              <a:rPr lang="en-GB" altLang="ko-KR" dirty="0" smtClean="0">
                <a:ea typeface="Gulim" pitchFamily="34" charset="-127"/>
              </a:rPr>
              <a:t> do </a:t>
            </a:r>
            <a:r>
              <a:rPr lang="en-GB" altLang="ko-KR" dirty="0" err="1" smtClean="0">
                <a:ea typeface="Gulim" pitchFamily="34" charset="-127"/>
              </a:rPr>
              <a:t>hút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thuốc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thụ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động</a:t>
            </a:r>
            <a:r>
              <a:rPr lang="en-GB" altLang="ko-KR" dirty="0" smtClean="0">
                <a:ea typeface="Gulim" pitchFamily="34" charset="-127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altLang="ko-KR" dirty="0" smtClean="0">
                <a:ea typeface="Gulim" pitchFamily="34" charset="-127"/>
              </a:rPr>
              <a:t>64% </a:t>
            </a:r>
            <a:r>
              <a:rPr lang="en-GB" altLang="ko-KR" dirty="0" err="1" smtClean="0">
                <a:ea typeface="Gulim" pitchFamily="34" charset="-127"/>
              </a:rPr>
              <a:t>số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tử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vong</a:t>
            </a:r>
            <a:r>
              <a:rPr lang="en-GB" altLang="ko-KR" dirty="0" smtClean="0">
                <a:ea typeface="Gulim" pitchFamily="34" charset="-127"/>
              </a:rPr>
              <a:t> do </a:t>
            </a:r>
            <a:r>
              <a:rPr lang="en-GB" altLang="ko-KR" dirty="0" err="1" smtClean="0">
                <a:ea typeface="Gulim" pitchFamily="34" charset="-127"/>
              </a:rPr>
              <a:t>hút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thuốc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thụ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động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là</a:t>
            </a:r>
            <a:r>
              <a:rPr lang="en-GB" altLang="ko-KR" dirty="0" smtClean="0">
                <a:ea typeface="Gulim" pitchFamily="34" charset="-127"/>
              </a:rPr>
              <a:t> </a:t>
            </a:r>
            <a:r>
              <a:rPr lang="en-GB" altLang="ko-KR" dirty="0" err="1" smtClean="0">
                <a:ea typeface="Gulim" pitchFamily="34" charset="-127"/>
              </a:rPr>
              <a:t>nữ</a:t>
            </a:r>
            <a:endParaRPr lang="en-US" alt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Các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văn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bản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quốc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trong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nước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bảo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người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dân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khỏi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khói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thuốc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lá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Hiến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luật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quyền</a:t>
            </a:r>
            <a:r>
              <a:rPr lang="en-US" dirty="0" smtClean="0"/>
              <a:t> con </a:t>
            </a:r>
            <a:r>
              <a:rPr lang="en-US" dirty="0" err="1" smtClean="0"/>
              <a:t>người</a:t>
            </a:r>
            <a:endParaRPr lang="en-US" dirty="0" smtClean="0"/>
          </a:p>
          <a:p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ước</a:t>
            </a:r>
            <a:r>
              <a:rPr lang="en-US" dirty="0" smtClean="0"/>
              <a:t> </a:t>
            </a:r>
            <a:r>
              <a:rPr lang="en-US" dirty="0" err="1" smtClean="0"/>
              <a:t>khung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Kiểm</a:t>
            </a:r>
            <a:r>
              <a:rPr lang="en-US" dirty="0" smtClean="0"/>
              <a:t> </a:t>
            </a:r>
            <a:r>
              <a:rPr lang="en-US" dirty="0" err="1" smtClean="0"/>
              <a:t>soát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r>
              <a:rPr lang="en-US" dirty="0" smtClean="0"/>
              <a:t> – </a:t>
            </a:r>
            <a:r>
              <a:rPr lang="en-US" dirty="0" err="1" smtClean="0"/>
              <a:t>Điều</a:t>
            </a:r>
            <a:r>
              <a:rPr lang="en-US" dirty="0" smtClean="0"/>
              <a:t> 8- 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vệ</a:t>
            </a:r>
            <a:r>
              <a:rPr lang="en-US" dirty="0" smtClean="0"/>
              <a:t> </a:t>
            </a:r>
            <a:r>
              <a:rPr lang="en-US" dirty="0" err="1" smtClean="0"/>
              <a:t>khỏi</a:t>
            </a:r>
            <a:r>
              <a:rPr lang="en-US" dirty="0" smtClean="0"/>
              <a:t> </a:t>
            </a:r>
            <a:r>
              <a:rPr lang="en-US" dirty="0" err="1" smtClean="0"/>
              <a:t>phơi</a:t>
            </a:r>
            <a:r>
              <a:rPr lang="en-US" dirty="0" smtClean="0"/>
              <a:t> </a:t>
            </a:r>
            <a:r>
              <a:rPr lang="en-US" dirty="0" err="1" smtClean="0"/>
              <a:t>nhiễm</a:t>
            </a:r>
            <a:r>
              <a:rPr lang="en-US" dirty="0" smtClean="0"/>
              <a:t> 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dirty="0" err="1" smtClean="0"/>
              <a:t>Hướng</a:t>
            </a:r>
            <a:r>
              <a:rPr lang="en-US" dirty="0" smtClean="0"/>
              <a:t> </a:t>
            </a:r>
            <a:r>
              <a:rPr lang="en-US" dirty="0" err="1" smtClean="0"/>
              <a:t>dẫn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điều</a:t>
            </a:r>
            <a:r>
              <a:rPr lang="en-US" dirty="0" smtClean="0"/>
              <a:t> 8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ước</a:t>
            </a:r>
            <a:r>
              <a:rPr lang="en-US" dirty="0" smtClean="0"/>
              <a:t> </a:t>
            </a:r>
            <a:r>
              <a:rPr lang="en-US" dirty="0" err="1" smtClean="0"/>
              <a:t>khung</a:t>
            </a:r>
            <a:endParaRPr lang="en-US" dirty="0" smtClean="0"/>
          </a:p>
          <a:p>
            <a:r>
              <a:rPr lang="en-US" dirty="0" err="1" smtClean="0"/>
              <a:t>Gói</a:t>
            </a:r>
            <a:r>
              <a:rPr lang="en-US" dirty="0" smtClean="0"/>
              <a:t> </a:t>
            </a:r>
            <a:r>
              <a:rPr lang="en-US" dirty="0" err="1" smtClean="0"/>
              <a:t>biện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MPOWER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Tổ</a:t>
            </a:r>
            <a:r>
              <a:rPr lang="en-US" dirty="0" smtClean="0"/>
              <a:t> </a:t>
            </a:r>
            <a:r>
              <a:rPr lang="en-US" dirty="0" err="1" smtClean="0"/>
              <a:t>chức</a:t>
            </a:r>
            <a:r>
              <a:rPr lang="en-US" dirty="0" smtClean="0"/>
              <a:t> Y </a:t>
            </a:r>
            <a:r>
              <a:rPr lang="en-US" dirty="0" err="1" smtClean="0"/>
              <a:t>tế</a:t>
            </a:r>
            <a:r>
              <a:rPr lang="en-US" dirty="0" smtClean="0"/>
              <a:t> </a:t>
            </a:r>
            <a:r>
              <a:rPr lang="en-US" dirty="0" err="1" smtClean="0"/>
              <a:t>thế</a:t>
            </a:r>
            <a:r>
              <a:rPr lang="en-US" dirty="0" smtClean="0"/>
              <a:t> </a:t>
            </a:r>
            <a:r>
              <a:rPr lang="en-US" dirty="0" err="1" smtClean="0"/>
              <a:t>giới</a:t>
            </a:r>
            <a:endParaRPr lang="en-US" dirty="0" smtClean="0"/>
          </a:p>
          <a:p>
            <a:r>
              <a:rPr lang="en-US" dirty="0" err="1" smtClean="0"/>
              <a:t>Luật</a:t>
            </a:r>
            <a:r>
              <a:rPr lang="en-US" dirty="0" smtClean="0"/>
              <a:t> </a:t>
            </a:r>
            <a:r>
              <a:rPr lang="en-US" dirty="0" err="1" smtClean="0"/>
              <a:t>Phòng</a:t>
            </a:r>
            <a:r>
              <a:rPr lang="en-US" dirty="0" smtClean="0"/>
              <a:t> </a:t>
            </a:r>
            <a:r>
              <a:rPr lang="en-US" dirty="0" err="1" smtClean="0"/>
              <a:t>chống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hại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(2013)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71550" y="0"/>
            <a:ext cx="7608888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b="1"/>
              <a:t>Hướng dẫn điều 8 FCTC: </a:t>
            </a:r>
            <a:br>
              <a:rPr lang="en-US" altLang="en-US" sz="4000" b="1"/>
            </a:br>
            <a:r>
              <a:rPr lang="en-US" altLang="en-US" sz="4000" b="1"/>
              <a:t>các nguyên tắc thực thi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268412"/>
            <a:ext cx="8604250" cy="4968899"/>
          </a:xfrm>
        </p:spPr>
        <p:txBody>
          <a:bodyPr>
            <a:normAutofit fontScale="92500"/>
          </a:bodyPr>
          <a:lstStyle/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Điều</a:t>
            </a:r>
            <a:r>
              <a:rPr lang="en-US" altLang="en-US" sz="2600" dirty="0"/>
              <a:t> 8 </a:t>
            </a:r>
            <a:r>
              <a:rPr lang="en-US" altLang="en-US" sz="2600" dirty="0" err="1"/>
              <a:t>hướng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dẫn</a:t>
            </a:r>
            <a:r>
              <a:rPr lang="en-US" altLang="en-US" sz="2600" dirty="0"/>
              <a:t> FCTC </a:t>
            </a:r>
            <a:r>
              <a:rPr lang="en-US" altLang="en-US" sz="2600" dirty="0" err="1"/>
              <a:t>yêu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cầu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thực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môi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trường</a:t>
            </a:r>
            <a:r>
              <a:rPr lang="en-US" altLang="en-US" sz="2600" dirty="0"/>
              <a:t> 100% </a:t>
            </a:r>
            <a:r>
              <a:rPr lang="en-US" altLang="en-US" sz="2600" dirty="0" err="1"/>
              <a:t>không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khói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thuốc</a:t>
            </a:r>
            <a:r>
              <a:rPr lang="en-US" altLang="en-US" sz="2600" dirty="0"/>
              <a:t>. </a:t>
            </a:r>
            <a:r>
              <a:rPr lang="en-US" altLang="en-US" sz="2600" dirty="0" err="1"/>
              <a:t>Vì</a:t>
            </a:r>
            <a:r>
              <a:rPr lang="en-US" altLang="en-US" sz="2600" dirty="0"/>
              <a:t> </a:t>
            </a:r>
            <a:r>
              <a:rPr lang="en-US" altLang="en-US" sz="2600" dirty="0" err="1"/>
              <a:t>không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có</a:t>
            </a:r>
            <a:r>
              <a:rPr lang="en-US" altLang="en-US" sz="2600" dirty="0"/>
              <a:t> </a:t>
            </a:r>
            <a:r>
              <a:rPr lang="en-US" altLang="en-US" sz="2600" dirty="0" err="1"/>
              <a:t>một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mức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phơi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nhiễm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nào</a:t>
            </a:r>
            <a:r>
              <a:rPr lang="en-US" altLang="en-US" sz="2600" dirty="0"/>
              <a:t> </a:t>
            </a:r>
            <a:r>
              <a:rPr lang="en-US" altLang="en-US" sz="2600" dirty="0" err="1"/>
              <a:t>là</a:t>
            </a:r>
            <a:r>
              <a:rPr lang="en-US" altLang="en-US" sz="2600" dirty="0"/>
              <a:t> an </a:t>
            </a:r>
            <a:r>
              <a:rPr lang="en-US" altLang="en-US" sz="2600" dirty="0" err="1"/>
              <a:t>toàn</a:t>
            </a:r>
            <a:r>
              <a:rPr lang="en-US" altLang="en-US" sz="2600" dirty="0"/>
              <a:t>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Thực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tại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toàn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diện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tại</a:t>
            </a:r>
            <a:r>
              <a:rPr lang="en-US" altLang="en-US" sz="2600" dirty="0"/>
              <a:t>: a) </a:t>
            </a:r>
            <a:r>
              <a:rPr lang="en-US" altLang="en-US" sz="2600" dirty="0" err="1"/>
              <a:t>n</a:t>
            </a:r>
            <a:r>
              <a:rPr lang="en-US" altLang="en-US" sz="2800" dirty="0" err="1"/>
              <a:t>ơi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làm</a:t>
            </a:r>
            <a:r>
              <a:rPr lang="en-US" altLang="en-US" sz="2800" dirty="0"/>
              <a:t> </a:t>
            </a:r>
            <a:r>
              <a:rPr lang="en-US" altLang="en-US" sz="2800" dirty="0" err="1"/>
              <a:t>việc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trong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nhà</a:t>
            </a:r>
            <a:r>
              <a:rPr lang="en-US" altLang="en-US" sz="2800" dirty="0"/>
              <a:t>, b) </a:t>
            </a:r>
            <a:r>
              <a:rPr lang="en-US" altLang="en-US" sz="2800" dirty="0" err="1"/>
              <a:t>nơi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công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cộng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trong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nhà</a:t>
            </a:r>
            <a:r>
              <a:rPr lang="en-US" altLang="en-US" sz="2800" dirty="0"/>
              <a:t>, c) </a:t>
            </a:r>
            <a:r>
              <a:rPr lang="en-US" altLang="en-US" sz="2800" dirty="0" err="1"/>
              <a:t>trên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các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phương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tiện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giao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thông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công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cộng</a:t>
            </a:r>
            <a:r>
              <a:rPr lang="en-US" altLang="en-US" sz="2800" dirty="0"/>
              <a:t>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Cần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có</a:t>
            </a:r>
            <a:r>
              <a:rPr lang="en-US" altLang="en-US" sz="2600" dirty="0"/>
              <a:t> </a:t>
            </a:r>
            <a:r>
              <a:rPr lang="en-US" altLang="en-US" sz="2600" dirty="0" err="1"/>
              <a:t>quy</a:t>
            </a:r>
            <a:r>
              <a:rPr lang="en-US" altLang="en-US" sz="2600" dirty="0"/>
              <a:t> </a:t>
            </a:r>
            <a:r>
              <a:rPr lang="en-US" altLang="en-US" sz="2600" dirty="0" err="1"/>
              <a:t>định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bắt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buộc</a:t>
            </a:r>
            <a:r>
              <a:rPr lang="en-US" altLang="en-US" sz="2600" dirty="0"/>
              <a:t>. </a:t>
            </a:r>
            <a:r>
              <a:rPr lang="en-US" altLang="en-US" sz="2600" dirty="0" err="1"/>
              <a:t>Để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tự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nguyện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sẽ</a:t>
            </a:r>
            <a:r>
              <a:rPr lang="en-US" altLang="en-US" sz="2600" dirty="0"/>
              <a:t> </a:t>
            </a:r>
            <a:r>
              <a:rPr lang="en-US" altLang="en-US" sz="2600" dirty="0" err="1"/>
              <a:t>không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hiệu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quả</a:t>
            </a:r>
            <a:endParaRPr lang="en-US" altLang="en-US" sz="2600" dirty="0"/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Các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tổ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chức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xã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hội</a:t>
            </a:r>
            <a:r>
              <a:rPr lang="en-US" altLang="en-US" sz="2600" dirty="0"/>
              <a:t>, </a:t>
            </a:r>
            <a:r>
              <a:rPr lang="en-US" altLang="en-US" sz="2600" dirty="0" err="1"/>
              <a:t>tổ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chức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quần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chúng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đóng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vai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trò</a:t>
            </a:r>
            <a:r>
              <a:rPr lang="en-US" altLang="en-US" sz="2600" dirty="0"/>
              <a:t> </a:t>
            </a:r>
            <a:r>
              <a:rPr lang="en-US" altLang="en-US" sz="2600" dirty="0" err="1"/>
              <a:t>quan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trọng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trong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việc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hỗ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trợ</a:t>
            </a:r>
            <a:r>
              <a:rPr lang="en-US" altLang="en-US" sz="2600" dirty="0"/>
              <a:t> </a:t>
            </a:r>
            <a:r>
              <a:rPr lang="en-US" altLang="en-US" sz="2600" dirty="0" err="1"/>
              <a:t>và</a:t>
            </a:r>
            <a:r>
              <a:rPr lang="en-US" altLang="en-US" sz="2600" dirty="0"/>
              <a:t> </a:t>
            </a:r>
            <a:r>
              <a:rPr lang="en-US" altLang="en-US" sz="2600" dirty="0" err="1"/>
              <a:t>giám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sát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thực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thi</a:t>
            </a:r>
            <a:r>
              <a:rPr lang="en-US" altLang="en-US" sz="2600" dirty="0"/>
              <a:t>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Cần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có</a:t>
            </a:r>
            <a:r>
              <a:rPr lang="en-US" altLang="en-US" sz="2600" dirty="0"/>
              <a:t> </a:t>
            </a:r>
            <a:r>
              <a:rPr lang="en-US" altLang="en-US" sz="2600" dirty="0" err="1"/>
              <a:t>kế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hoạch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phù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hợp</a:t>
            </a:r>
            <a:r>
              <a:rPr lang="en-US" altLang="en-US" sz="2600" dirty="0"/>
              <a:t> </a:t>
            </a:r>
            <a:r>
              <a:rPr lang="en-US" altLang="en-US" sz="2600" dirty="0" err="1"/>
              <a:t>và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nguồn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lực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thiết</a:t>
            </a:r>
            <a:r>
              <a:rPr lang="en-US" altLang="en-US" sz="2600" dirty="0"/>
              <a:t>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altLang="en-US" sz="2600" dirty="0" err="1"/>
              <a:t>Cần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có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sự</a:t>
            </a:r>
            <a:r>
              <a:rPr lang="en-US" altLang="en-US" sz="2600" dirty="0"/>
              <a:t> </a:t>
            </a:r>
            <a:r>
              <a:rPr lang="en-US" altLang="en-US" sz="2600" dirty="0" err="1"/>
              <a:t>giám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sát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đánh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giá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thực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hiện</a:t>
            </a:r>
            <a:r>
              <a:rPr lang="en-US" altLang="en-US" sz="2600" dirty="0"/>
              <a:t>.</a:t>
            </a:r>
          </a:p>
          <a:p>
            <a:pPr marL="571500" indent="-5715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altLang="en-US" sz="2600" dirty="0" err="1"/>
              <a:t>Cần</a:t>
            </a:r>
            <a:r>
              <a:rPr lang="en-GB" altLang="en-US" sz="2600" dirty="0"/>
              <a:t> </a:t>
            </a:r>
            <a:r>
              <a:rPr lang="en-GB" altLang="en-US" sz="2600" dirty="0" err="1"/>
              <a:t>mở</a:t>
            </a:r>
            <a:r>
              <a:rPr lang="en-GB" altLang="en-US" sz="2600" dirty="0"/>
              <a:t> </a:t>
            </a:r>
            <a:r>
              <a:rPr lang="en-GB" altLang="en-US" sz="2600" dirty="0" err="1"/>
              <a:t>rộng</a:t>
            </a:r>
            <a:r>
              <a:rPr lang="en-GB" altLang="en-US" sz="2600" dirty="0"/>
              <a:t> </a:t>
            </a:r>
            <a:r>
              <a:rPr lang="en-GB" altLang="en-US" sz="2600" dirty="0" err="1"/>
              <a:t>phạm</a:t>
            </a:r>
            <a:r>
              <a:rPr lang="en-GB" altLang="en-US" sz="2600" dirty="0"/>
              <a:t> vi </a:t>
            </a:r>
            <a:r>
              <a:rPr lang="en-GB" altLang="en-US" sz="2600" dirty="0" err="1"/>
              <a:t>thực</a:t>
            </a:r>
            <a:r>
              <a:rPr lang="en-GB" altLang="en-US" sz="2600" dirty="0"/>
              <a:t> </a:t>
            </a:r>
            <a:r>
              <a:rPr lang="en-GB" altLang="en-US" sz="2600" dirty="0" err="1"/>
              <a:t>thi</a:t>
            </a:r>
            <a:r>
              <a:rPr lang="en-GB" altLang="en-US" sz="2600" dirty="0"/>
              <a:t>, </a:t>
            </a:r>
            <a:r>
              <a:rPr lang="en-GB" altLang="en-US" sz="2600" dirty="0" err="1"/>
              <a:t>điều</a:t>
            </a:r>
            <a:r>
              <a:rPr lang="en-GB" altLang="en-US" sz="2600" dirty="0"/>
              <a:t> </a:t>
            </a:r>
            <a:r>
              <a:rPr lang="en-GB" altLang="en-US" sz="2600" dirty="0" err="1"/>
              <a:t>chỉnh</a:t>
            </a:r>
            <a:r>
              <a:rPr lang="en-GB" altLang="en-US" sz="2600" dirty="0"/>
              <a:t> </a:t>
            </a:r>
            <a:r>
              <a:rPr lang="en-GB" altLang="en-US" sz="2600" dirty="0" err="1"/>
              <a:t>khi</a:t>
            </a:r>
            <a:r>
              <a:rPr lang="en-GB" altLang="en-US" sz="2600" dirty="0"/>
              <a:t> </a:t>
            </a:r>
            <a:r>
              <a:rPr lang="en-GB" altLang="en-US" sz="2600" dirty="0" err="1"/>
              <a:t>cần</a:t>
            </a:r>
            <a:r>
              <a:rPr lang="en-GB" altLang="en-US" sz="2600" dirty="0"/>
              <a:t> </a:t>
            </a:r>
            <a:r>
              <a:rPr lang="en-GB" altLang="en-US" sz="2600" dirty="0" err="1"/>
              <a:t>thiết</a:t>
            </a:r>
            <a:r>
              <a:rPr lang="en-GB" altLang="en-US" sz="2600" dirty="0"/>
              <a:t>.</a:t>
            </a:r>
            <a:endParaRPr lang="en-US" altLang="en-US" sz="2600" dirty="0"/>
          </a:p>
        </p:txBody>
      </p:sp>
    </p:spTree>
    <p:extLst>
      <p:ext uri="{BB962C8B-B14F-4D97-AF65-F5344CB8AC3E}">
        <p14:creationId xmlns="" xmlns:p14="http://schemas.microsoft.com/office/powerpoint/2010/main" val="3098227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8208962" cy="1527175"/>
          </a:xfrm>
        </p:spPr>
        <p:txBody>
          <a:bodyPr/>
          <a:lstStyle/>
          <a:p>
            <a:r>
              <a:rPr lang="en-US" altLang="en-US" sz="4000" b="1"/>
              <a:t>Một số khuyến cáo khác của WHO về thực thi không khói thuốc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844675"/>
            <a:ext cx="4392613" cy="3740150"/>
          </a:xfrm>
        </p:spPr>
        <p:txBody>
          <a:bodyPr>
            <a:normAutofit fontScale="92500" lnSpcReduction="10000"/>
          </a:bodyPr>
          <a:lstStyle/>
          <a:p>
            <a:pPr marL="533400" indent="-533400">
              <a:buFontTx/>
              <a:buAutoNum type="arabicPeriod"/>
            </a:pPr>
            <a:r>
              <a:rPr lang="en-US" altLang="en-US" sz="2600" dirty="0" err="1"/>
              <a:t>Cần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có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chiến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dịch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truyền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thông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để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nâng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cao</a:t>
            </a:r>
            <a:r>
              <a:rPr lang="en-US" altLang="en-US" sz="2600" dirty="0"/>
              <a:t> </a:t>
            </a:r>
            <a:r>
              <a:rPr lang="en-US" altLang="en-US" sz="2600" dirty="0" err="1"/>
              <a:t>nhận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thức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và</a:t>
            </a:r>
            <a:r>
              <a:rPr lang="en-US" altLang="en-US" sz="2600" dirty="0"/>
              <a:t> </a:t>
            </a:r>
            <a:r>
              <a:rPr lang="en-US" altLang="en-US" sz="2600" dirty="0" err="1"/>
              <a:t>mức</a:t>
            </a:r>
            <a:r>
              <a:rPr lang="en-US" altLang="en-US" sz="2600" dirty="0"/>
              <a:t> </a:t>
            </a:r>
            <a:r>
              <a:rPr lang="en-US" altLang="en-US" sz="2600" dirty="0" err="1"/>
              <a:t>độ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tuân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thủ</a:t>
            </a:r>
            <a:r>
              <a:rPr lang="en-US" altLang="en-US" sz="2600" dirty="0"/>
              <a:t> </a:t>
            </a:r>
            <a:r>
              <a:rPr lang="en-US" altLang="en-US" sz="2600" dirty="0" err="1"/>
              <a:t>luật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của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công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chúng</a:t>
            </a:r>
            <a:r>
              <a:rPr lang="en-US" altLang="en-US" sz="2600" dirty="0"/>
              <a:t> </a:t>
            </a:r>
          </a:p>
          <a:p>
            <a:pPr marL="533400" indent="-533400">
              <a:buFontTx/>
              <a:buAutoNum type="arabicPeriod"/>
            </a:pPr>
            <a:r>
              <a:rPr lang="en-US" altLang="en-US" sz="2600" dirty="0" err="1"/>
              <a:t>Luôn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luôn</a:t>
            </a:r>
            <a:r>
              <a:rPr lang="en-US" altLang="en-US" sz="2600" dirty="0"/>
              <a:t> </a:t>
            </a:r>
            <a:r>
              <a:rPr lang="en-US" altLang="en-US" sz="2600" dirty="0" err="1"/>
              <a:t>sử</a:t>
            </a:r>
            <a:r>
              <a:rPr lang="en-US" altLang="en-US" sz="2600" dirty="0"/>
              <a:t> </a:t>
            </a:r>
            <a:r>
              <a:rPr lang="en-US" altLang="en-US" sz="2600" dirty="0" err="1"/>
              <a:t>dụng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biểu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tượng</a:t>
            </a:r>
            <a:r>
              <a:rPr lang="en-US" altLang="en-US" sz="2600" dirty="0"/>
              <a:t> </a:t>
            </a:r>
            <a:r>
              <a:rPr lang="en-US" altLang="en-US" sz="2600" dirty="0" err="1"/>
              <a:t>cấm</a:t>
            </a:r>
            <a:r>
              <a:rPr lang="en-US" altLang="en-US" sz="2600" dirty="0"/>
              <a:t> </a:t>
            </a:r>
            <a:r>
              <a:rPr lang="en-US" altLang="en-US" sz="2600" dirty="0" err="1"/>
              <a:t>hút</a:t>
            </a:r>
            <a:r>
              <a:rPr lang="en-US" altLang="en-US" sz="2600" dirty="0"/>
              <a:t> </a:t>
            </a:r>
            <a:r>
              <a:rPr lang="en-US" altLang="en-US" sz="2600" dirty="0" err="1"/>
              <a:t>thuốc</a:t>
            </a:r>
            <a:r>
              <a:rPr lang="en-US" altLang="en-US" sz="2600" dirty="0"/>
              <a:t> </a:t>
            </a:r>
          </a:p>
          <a:p>
            <a:pPr marL="914400" lvl="1" indent="-457200"/>
            <a:r>
              <a:rPr lang="en-US" altLang="en-US" sz="2400" dirty="0" err="1"/>
              <a:t>Sử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dụng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thêm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các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từ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ngữ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phù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hợp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nếu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cần</a:t>
            </a:r>
            <a:endParaRPr lang="en-US" altLang="en-US" sz="2400" dirty="0"/>
          </a:p>
          <a:p>
            <a:pPr marL="914400" lvl="1" indent="-457200"/>
            <a:r>
              <a:rPr lang="en-US" altLang="en-US" sz="2400" dirty="0" err="1"/>
              <a:t>Cần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có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biển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báo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lớn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đặt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nơi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dễ</a:t>
            </a:r>
            <a:r>
              <a:rPr lang="en-US" altLang="en-US" sz="2400" dirty="0"/>
              <a:t> </a:t>
            </a:r>
            <a:r>
              <a:rPr lang="en-US" altLang="en-US" sz="2400" dirty="0" err="1"/>
              <a:t>quan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sát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tại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cơ</a:t>
            </a:r>
            <a:r>
              <a:rPr lang="en-US" altLang="en-US" sz="2400" dirty="0"/>
              <a:t> </a:t>
            </a:r>
            <a:r>
              <a:rPr lang="en-US" altLang="en-US" sz="2400" dirty="0" err="1"/>
              <a:t>quan</a:t>
            </a:r>
            <a:endParaRPr lang="en-US" altLang="en-US" sz="2400" dirty="0"/>
          </a:p>
          <a:p>
            <a:pPr marL="533400" indent="-533400"/>
            <a:endParaRPr lang="en-US" altLang="en-US" sz="2600" dirty="0"/>
          </a:p>
        </p:txBody>
      </p:sp>
      <p:pic>
        <p:nvPicPr>
          <p:cNvPr id="148484" name="Picture 4" descr="no-smoking-stand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844675"/>
            <a:ext cx="2300287" cy="23002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485" name="Picture 5" descr="mica- bien cam hut thuoc nen do - final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4221163"/>
            <a:ext cx="3810000" cy="207645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35837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b="1"/>
              <a:t>Hướng dẫn điều 8: Các giải pháp kỹ thuật không có tác dụng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89163"/>
            <a:ext cx="7772400" cy="390683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altLang="en-US" sz="2600"/>
              <a:t>Hệ thống lọc không khí thông thường chỉ có thể loại bỏ những hạt bụi lớn chứ không thể loại bỏ được hạt bụi nhỏ hoặc khí trong khói thuốc.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altLang="en-US" sz="2600"/>
              <a:t>Các hệ thống thông gió và điều hòa không khí có thể đưa khói thuốc thụ động từ một khu vực tới mọi nơi trong tòa nhà.</a:t>
            </a:r>
          </a:p>
          <a:p>
            <a:pPr>
              <a:lnSpc>
                <a:spcPct val="80000"/>
              </a:lnSpc>
              <a:spcBef>
                <a:spcPct val="60000"/>
              </a:spcBef>
            </a:pPr>
            <a:r>
              <a:rPr lang="en-US" altLang="en-US" sz="2600"/>
              <a:t>Việc chia khu vực dành riêng cho hút thuốc mà không có thông khí riêng biệt là hoàn toàn không có tác dụng. </a:t>
            </a:r>
          </a:p>
        </p:txBody>
      </p:sp>
    </p:spTree>
    <p:extLst>
      <p:ext uri="{BB962C8B-B14F-4D97-AF65-F5344CB8AC3E}">
        <p14:creationId xmlns="" xmlns:p14="http://schemas.microsoft.com/office/powerpoint/2010/main" val="1393374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 descr="peeing se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38188"/>
            <a:ext cx="8812088" cy="42910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5" name="Text Box 3"/>
          <p:cNvSpPr txBox="1">
            <a:spLocks noChangeArrowheads="1"/>
          </p:cNvSpPr>
          <p:nvPr/>
        </p:nvSpPr>
        <p:spPr bwMode="auto">
          <a:xfrm>
            <a:off x="1981200" y="2209800"/>
            <a:ext cx="842963" cy="703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600" b="1">
                <a:latin typeface="Arial" pitchFamily="34" charset="0"/>
              </a:rPr>
              <a:t>Duoc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en-US" sz="1600" b="1">
                <a:latin typeface="Arial" pitchFamily="34" charset="0"/>
              </a:rPr>
              <a:t>tieu</a:t>
            </a:r>
            <a:endParaRPr lang="en-US" altLang="en-US" sz="1200"/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6096000" y="2133600"/>
            <a:ext cx="1016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en-US" sz="1600" b="1">
                <a:latin typeface="Arial" pitchFamily="34" charset="0"/>
              </a:rPr>
              <a:t>Khong duoc tieu</a:t>
            </a:r>
            <a:endParaRPr lang="en-US" altLang="en-US" sz="1600"/>
          </a:p>
        </p:txBody>
      </p:sp>
      <p:sp>
        <p:nvSpPr>
          <p:cNvPr id="110597" name="Line 5"/>
          <p:cNvSpPr>
            <a:spLocks noChangeShapeType="1"/>
          </p:cNvSpPr>
          <p:nvPr/>
        </p:nvSpPr>
        <p:spPr bwMode="auto">
          <a:xfrm>
            <a:off x="4438650" y="1557338"/>
            <a:ext cx="0" cy="2519362"/>
          </a:xfrm>
          <a:prstGeom prst="line">
            <a:avLst/>
          </a:prstGeom>
          <a:noFill/>
          <a:ln w="76200">
            <a:solidFill>
              <a:srgbClr val="00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1905000" y="304800"/>
            <a:ext cx="5448300" cy="433388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2179638" y="5445125"/>
            <a:ext cx="4586287" cy="647700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0" name="Text Box 8"/>
          <p:cNvSpPr txBox="1">
            <a:spLocks noChangeArrowheads="1"/>
          </p:cNvSpPr>
          <p:nvPr/>
        </p:nvSpPr>
        <p:spPr bwMode="auto">
          <a:xfrm>
            <a:off x="457200" y="76200"/>
            <a:ext cx="8382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solidFill>
                  <a:schemeClr val="tx2"/>
                </a:solidFill>
              </a:rPr>
              <a:t>Nếu không cấm hoàn toàn: không có tác dụng</a:t>
            </a:r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228600" y="5105400"/>
            <a:ext cx="86106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2400" b="1" i="1" dirty="0"/>
              <a:t>“</a:t>
            </a:r>
            <a:r>
              <a:rPr lang="en-US" altLang="en-US" sz="2400" b="1" i="1" dirty="0" err="1"/>
              <a:t>Cách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duy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nhất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để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bảo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vệ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người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không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hút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thuốc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khỏi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phơi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nhiễm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với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hút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thuốc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thụ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động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là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thực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môi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trường</a:t>
            </a:r>
            <a:r>
              <a:rPr lang="en-US" altLang="en-US" sz="2400" b="1" i="1" dirty="0"/>
              <a:t> 100% </a:t>
            </a:r>
            <a:r>
              <a:rPr lang="en-US" altLang="en-US" sz="2400" b="1" i="1" dirty="0" err="1"/>
              <a:t>không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khói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thuốc</a:t>
            </a:r>
            <a:r>
              <a:rPr lang="en-US" altLang="en-US" sz="2400" b="1" i="1" dirty="0"/>
              <a:t> ở </a:t>
            </a:r>
            <a:r>
              <a:rPr lang="en-US" altLang="en-US" sz="2400" b="1" i="1" dirty="0" err="1"/>
              <a:t>nơi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làm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việc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và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nơi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công</a:t>
            </a:r>
            <a:r>
              <a:rPr lang="en-US" altLang="en-US" sz="2400" b="1" i="1" dirty="0"/>
              <a:t> </a:t>
            </a:r>
            <a:r>
              <a:rPr lang="en-US" altLang="en-US" sz="2400" b="1" i="1" dirty="0" err="1"/>
              <a:t>cộng</a:t>
            </a:r>
            <a:r>
              <a:rPr lang="en-US" altLang="en-US" sz="2400" b="1" i="1" dirty="0"/>
              <a:t>” </a:t>
            </a:r>
            <a:endParaRPr lang="en-US" altLang="en-US" sz="2400" b="1" i="1" dirty="0" smtClean="0"/>
          </a:p>
          <a:p>
            <a:r>
              <a:rPr lang="en-US" altLang="en-US" sz="2400" b="1" i="1" dirty="0" smtClean="0"/>
              <a:t>WHO 2007</a:t>
            </a:r>
            <a:endParaRPr lang="en-US" altLang="en-US" sz="2400" b="1" i="1" dirty="0"/>
          </a:p>
        </p:txBody>
      </p:sp>
    </p:spTree>
    <p:extLst>
      <p:ext uri="{BB962C8B-B14F-4D97-AF65-F5344CB8AC3E}">
        <p14:creationId xmlns="" xmlns:p14="http://schemas.microsoft.com/office/powerpoint/2010/main" val="37129877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5" decel="100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385" decel="100000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385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385" fill="hold"/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85" decel="100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385" decel="100000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385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385" fill="hold"/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70" decel="100000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770" decel="100000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3" dur="77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382000" cy="838200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MPOWER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gói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công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cụ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hỗ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trợ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thực</a:t>
            </a:r>
            <a:r>
              <a:rPr lang="en-GB" sz="40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40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600200"/>
            <a:ext cx="4953000" cy="47244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M</a:t>
            </a:r>
            <a:r>
              <a:rPr lang="en-US" dirty="0" smtClean="0"/>
              <a:t>onitor- </a:t>
            </a:r>
            <a:r>
              <a:rPr lang="en-US" dirty="0" err="1" smtClean="0"/>
              <a:t>Giám</a:t>
            </a:r>
            <a:r>
              <a:rPr lang="en-US" dirty="0" smtClean="0"/>
              <a:t> </a:t>
            </a:r>
            <a:r>
              <a:rPr lang="en-US" dirty="0" err="1" smtClean="0"/>
              <a:t>sát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sử</a:t>
            </a:r>
            <a:r>
              <a:rPr lang="en-US" dirty="0" smtClean="0"/>
              <a:t> </a:t>
            </a:r>
            <a:r>
              <a:rPr lang="en-US" dirty="0" err="1" smtClean="0"/>
              <a:t>dụng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chính</a:t>
            </a:r>
            <a:r>
              <a:rPr lang="en-US" dirty="0" smtClean="0"/>
              <a:t> </a:t>
            </a:r>
            <a:r>
              <a:rPr lang="en-US" dirty="0" err="1" smtClean="0"/>
              <a:t>sách</a:t>
            </a:r>
            <a:r>
              <a:rPr lang="en-US" dirty="0" smtClean="0"/>
              <a:t> </a:t>
            </a:r>
            <a:r>
              <a:rPr lang="en-US" dirty="0" err="1" smtClean="0"/>
              <a:t>ngăn</a:t>
            </a:r>
            <a:r>
              <a:rPr lang="en-US" dirty="0" smtClean="0"/>
              <a:t> </a:t>
            </a:r>
            <a:r>
              <a:rPr lang="en-US" dirty="0" err="1" smtClean="0"/>
              <a:t>chặn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b="1" dirty="0" smtClean="0"/>
              <a:t>P</a:t>
            </a:r>
            <a:r>
              <a:rPr lang="en-US" dirty="0" smtClean="0"/>
              <a:t>rotect-</a:t>
            </a:r>
            <a:r>
              <a:rPr lang="en-US" dirty="0" err="1" smtClean="0"/>
              <a:t>Bảo</a:t>
            </a:r>
            <a:r>
              <a:rPr lang="en-US" dirty="0" smtClean="0"/>
              <a:t> </a:t>
            </a:r>
            <a:r>
              <a:rPr lang="en-US" dirty="0" err="1" smtClean="0"/>
              <a:t>vệ</a:t>
            </a:r>
            <a:r>
              <a:rPr lang="en-US" dirty="0" smtClean="0"/>
              <a:t>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dân</a:t>
            </a:r>
            <a:r>
              <a:rPr lang="en-US" dirty="0" smtClean="0"/>
              <a:t> </a:t>
            </a:r>
            <a:r>
              <a:rPr lang="en-US" dirty="0" err="1" smtClean="0"/>
              <a:t>khỏi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b="1" dirty="0" smtClean="0"/>
              <a:t>O</a:t>
            </a:r>
            <a:r>
              <a:rPr lang="en-US" dirty="0" smtClean="0"/>
              <a:t>ffer- </a:t>
            </a:r>
            <a:r>
              <a:rPr lang="en-US" dirty="0" err="1" smtClean="0"/>
              <a:t>Cung</a:t>
            </a:r>
            <a:r>
              <a:rPr lang="en-US" dirty="0" smtClean="0"/>
              <a:t> </a:t>
            </a:r>
            <a:r>
              <a:rPr lang="en-US" dirty="0" err="1" smtClean="0"/>
              <a:t>cấp</a:t>
            </a:r>
            <a:r>
              <a:rPr lang="en-US" dirty="0" smtClean="0"/>
              <a:t> </a:t>
            </a:r>
            <a:r>
              <a:rPr lang="en-US" dirty="0" err="1" smtClean="0"/>
              <a:t>hỗ</a:t>
            </a:r>
            <a:r>
              <a:rPr lang="en-US" dirty="0" smtClean="0"/>
              <a:t> </a:t>
            </a:r>
            <a:r>
              <a:rPr lang="en-US" dirty="0" err="1" smtClean="0"/>
              <a:t>trợ</a:t>
            </a:r>
            <a:r>
              <a:rPr lang="en-US" dirty="0" smtClean="0"/>
              <a:t> </a:t>
            </a:r>
            <a:r>
              <a:rPr lang="en-US" dirty="0" err="1" smtClean="0"/>
              <a:t>cho</a:t>
            </a:r>
            <a:r>
              <a:rPr lang="en-US" dirty="0" smtClean="0"/>
              <a:t> </a:t>
            </a:r>
            <a:r>
              <a:rPr lang="en-US" dirty="0" err="1" smtClean="0"/>
              <a:t>người</a:t>
            </a:r>
            <a:r>
              <a:rPr lang="en-US" dirty="0" smtClean="0"/>
              <a:t> </a:t>
            </a:r>
            <a:r>
              <a:rPr lang="en-US" dirty="0" err="1" smtClean="0"/>
              <a:t>nghiện</a:t>
            </a:r>
            <a:r>
              <a:rPr lang="en-US" dirty="0" smtClean="0"/>
              <a:t> </a:t>
            </a:r>
            <a:r>
              <a:rPr lang="en-US" dirty="0" err="1" smtClean="0"/>
              <a:t>bỏ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b="1" dirty="0" smtClean="0"/>
              <a:t>W</a:t>
            </a:r>
            <a:r>
              <a:rPr lang="en-US" dirty="0" smtClean="0"/>
              <a:t>arn-</a:t>
            </a:r>
            <a:r>
              <a:rPr lang="en-US" dirty="0" err="1" smtClean="0"/>
              <a:t>Cảnh</a:t>
            </a:r>
            <a:r>
              <a:rPr lang="en-US" dirty="0" smtClean="0"/>
              <a:t> </a:t>
            </a:r>
            <a:r>
              <a:rPr lang="en-US" dirty="0" err="1" smtClean="0"/>
              <a:t>báo</a:t>
            </a:r>
            <a:r>
              <a:rPr lang="en-US" dirty="0" smtClean="0"/>
              <a:t> </a:t>
            </a:r>
            <a:r>
              <a:rPr lang="en-US" dirty="0" err="1" smtClean="0"/>
              <a:t>sự</a:t>
            </a:r>
            <a:r>
              <a:rPr lang="en-US" dirty="0" smtClean="0"/>
              <a:t> </a:t>
            </a:r>
            <a:r>
              <a:rPr lang="en-US" dirty="0" err="1" smtClean="0"/>
              <a:t>nguy</a:t>
            </a:r>
            <a:r>
              <a:rPr lang="en-US" dirty="0" smtClean="0"/>
              <a:t> </a:t>
            </a:r>
            <a:r>
              <a:rPr lang="en-US" dirty="0" err="1" smtClean="0"/>
              <a:t>hiểm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b="1" dirty="0" smtClean="0"/>
              <a:t>E</a:t>
            </a:r>
            <a:r>
              <a:rPr lang="en-US" dirty="0" smtClean="0"/>
              <a:t>nforce –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cường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biện</a:t>
            </a:r>
            <a:r>
              <a:rPr lang="en-US" dirty="0" smtClean="0"/>
              <a:t> </a:t>
            </a:r>
            <a:r>
              <a:rPr lang="en-US" dirty="0" err="1" smtClean="0"/>
              <a:t>pháp</a:t>
            </a:r>
            <a:r>
              <a:rPr lang="en-US" dirty="0" smtClean="0"/>
              <a:t> </a:t>
            </a:r>
            <a:r>
              <a:rPr lang="en-US" dirty="0" err="1" smtClean="0"/>
              <a:t>ngăn</a:t>
            </a:r>
            <a:r>
              <a:rPr lang="en-US" dirty="0" smtClean="0"/>
              <a:t> </a:t>
            </a:r>
            <a:r>
              <a:rPr lang="en-US" dirty="0" err="1" smtClean="0"/>
              <a:t>chặn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hình</a:t>
            </a:r>
            <a:r>
              <a:rPr lang="en-US" dirty="0" smtClean="0"/>
              <a:t> </a:t>
            </a:r>
            <a:r>
              <a:rPr lang="en-US" dirty="0" err="1" smtClean="0"/>
              <a:t>thức</a:t>
            </a:r>
            <a:r>
              <a:rPr lang="en-US" dirty="0" smtClean="0"/>
              <a:t> </a:t>
            </a:r>
            <a:r>
              <a:rPr lang="en-US" dirty="0" err="1" smtClean="0"/>
              <a:t>quảng</a:t>
            </a:r>
            <a:r>
              <a:rPr lang="en-US" dirty="0" smtClean="0"/>
              <a:t> </a:t>
            </a:r>
            <a:r>
              <a:rPr lang="en-US" dirty="0" err="1" smtClean="0"/>
              <a:t>cáo</a:t>
            </a:r>
            <a:r>
              <a:rPr lang="en-US" dirty="0" smtClean="0"/>
              <a:t>, </a:t>
            </a:r>
            <a:r>
              <a:rPr lang="en-US" dirty="0" err="1" smtClean="0"/>
              <a:t>khuyến</a:t>
            </a:r>
            <a:r>
              <a:rPr lang="en-US" dirty="0" smtClean="0"/>
              <a:t> </a:t>
            </a:r>
            <a:r>
              <a:rPr lang="en-US" dirty="0" err="1" smtClean="0"/>
              <a:t>mại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tài</a:t>
            </a:r>
            <a:r>
              <a:rPr lang="en-US" dirty="0" smtClean="0"/>
              <a:t> </a:t>
            </a:r>
            <a:r>
              <a:rPr lang="en-US" dirty="0" err="1" smtClean="0"/>
              <a:t>trợ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r>
              <a:rPr lang="en-US" b="1" dirty="0" smtClean="0"/>
              <a:t>R</a:t>
            </a:r>
            <a:r>
              <a:rPr lang="en-US" dirty="0" smtClean="0"/>
              <a:t>aise-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khoản</a:t>
            </a:r>
            <a:r>
              <a:rPr lang="en-US" dirty="0" smtClean="0"/>
              <a:t> </a:t>
            </a:r>
            <a:r>
              <a:rPr lang="en-US" dirty="0" err="1" smtClean="0"/>
              <a:t>thuế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creen Shot 2014-09-19 at 1.26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52600"/>
            <a:ext cx="3124200" cy="4339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-285750"/>
            <a:ext cx="882015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 err="1" smtClean="0"/>
              <a:t>Lợi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ích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Môi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trường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không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khói</a:t>
            </a:r>
            <a:r>
              <a:rPr lang="en-US" altLang="en-US" sz="4000" b="1" dirty="0" smtClean="0"/>
              <a:t> </a:t>
            </a:r>
            <a:r>
              <a:rPr lang="en-US" altLang="en-US" sz="4000" b="1" dirty="0" err="1" smtClean="0"/>
              <a:t>thuốc</a:t>
            </a:r>
            <a:endParaRPr lang="en-US" altLang="en-US" sz="4000" b="1" dirty="0" smtClean="0"/>
          </a:p>
        </p:txBody>
      </p:sp>
      <p:pic>
        <p:nvPicPr>
          <p:cNvPr id="22532" name="Picture 3" descr="GTC_lec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990600"/>
            <a:ext cx="4772025" cy="538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4"/>
          <p:cNvSpPr>
            <a:spLocks noChangeArrowheads="1"/>
          </p:cNvSpPr>
          <p:nvPr/>
        </p:nvSpPr>
        <p:spPr bwMode="auto">
          <a:xfrm>
            <a:off x="406400" y="6049963"/>
            <a:ext cx="1917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9" tIns="45715" rIns="91429" bIns="45715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Trebuchet MS" pitchFamily="34" charset="0"/>
                <a:ea typeface="MS PGothic" pitchFamily="34" charset="-128"/>
              </a:rPr>
              <a:t>Source: Navas, A. (2007).</a:t>
            </a:r>
          </a:p>
        </p:txBody>
      </p:sp>
      <p:sp>
        <p:nvSpPr>
          <p:cNvPr id="22534" name="Rectangle 5"/>
          <p:cNvSpPr>
            <a:spLocks noChangeArrowheads="1"/>
          </p:cNvSpPr>
          <p:nvPr/>
        </p:nvSpPr>
        <p:spPr bwMode="auto">
          <a:xfrm>
            <a:off x="2362200" y="3276600"/>
            <a:ext cx="1223962" cy="720725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35" name="Text Box 6"/>
          <p:cNvSpPr txBox="1">
            <a:spLocks noChangeArrowheads="1"/>
          </p:cNvSpPr>
          <p:nvPr/>
        </p:nvSpPr>
        <p:spPr bwMode="auto">
          <a:xfrm>
            <a:off x="2286000" y="3276600"/>
            <a:ext cx="14398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/>
              <a:t>Môi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trường</a:t>
            </a:r>
            <a:r>
              <a:rPr lang="en-US" altLang="en-US" sz="1800" dirty="0"/>
              <a:t> KKT</a:t>
            </a:r>
          </a:p>
        </p:txBody>
      </p:sp>
      <p:sp>
        <p:nvSpPr>
          <p:cNvPr id="22536" name="Rectangle 7"/>
          <p:cNvSpPr>
            <a:spLocks noChangeArrowheads="1"/>
          </p:cNvSpPr>
          <p:nvPr/>
        </p:nvSpPr>
        <p:spPr bwMode="auto">
          <a:xfrm>
            <a:off x="3962400" y="4724400"/>
            <a:ext cx="1295400" cy="9445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37" name="Text Box 8"/>
          <p:cNvSpPr txBox="1">
            <a:spLocks noChangeArrowheads="1"/>
          </p:cNvSpPr>
          <p:nvPr/>
        </p:nvSpPr>
        <p:spPr bwMode="auto">
          <a:xfrm>
            <a:off x="3995738" y="4643438"/>
            <a:ext cx="122396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/>
              <a:t>Tăng</a:t>
            </a:r>
            <a:r>
              <a:rPr lang="en-US" altLang="en-US" sz="1600" dirty="0"/>
              <a:t> </a:t>
            </a:r>
            <a:r>
              <a:rPr lang="en-US" altLang="en-US" sz="1600" dirty="0" err="1"/>
              <a:t>bỏ</a:t>
            </a:r>
            <a:r>
              <a:rPr lang="en-US" altLang="en-US" sz="1600" dirty="0"/>
              <a:t> </a:t>
            </a:r>
            <a:r>
              <a:rPr lang="en-US" altLang="en-US" sz="1600" dirty="0" err="1"/>
              <a:t>thuốc</a:t>
            </a:r>
            <a:r>
              <a:rPr lang="en-US" altLang="en-US" sz="1600" dirty="0"/>
              <a:t>- </a:t>
            </a:r>
            <a:r>
              <a:rPr lang="en-US" altLang="en-US" sz="1600" dirty="0" err="1"/>
              <a:t>giảm</a:t>
            </a:r>
            <a:r>
              <a:rPr lang="en-US" altLang="en-US" sz="1600" dirty="0"/>
              <a:t> </a:t>
            </a:r>
            <a:r>
              <a:rPr lang="en-US" altLang="en-US" sz="1600" dirty="0" err="1"/>
              <a:t>tiêu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thụ</a:t>
            </a:r>
            <a:endParaRPr lang="en-US" altLang="en-US" sz="1600" dirty="0"/>
          </a:p>
        </p:txBody>
      </p:sp>
      <p:sp>
        <p:nvSpPr>
          <p:cNvPr id="22538" name="Rectangle 9"/>
          <p:cNvSpPr>
            <a:spLocks noChangeArrowheads="1"/>
          </p:cNvSpPr>
          <p:nvPr/>
        </p:nvSpPr>
        <p:spPr bwMode="auto">
          <a:xfrm>
            <a:off x="3962400" y="1600200"/>
            <a:ext cx="1295400" cy="8683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39" name="Text Box 10"/>
          <p:cNvSpPr txBox="1">
            <a:spLocks noChangeArrowheads="1"/>
          </p:cNvSpPr>
          <p:nvPr/>
        </p:nvSpPr>
        <p:spPr bwMode="auto">
          <a:xfrm>
            <a:off x="4067175" y="1500188"/>
            <a:ext cx="10096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/>
              <a:t>Bảo</a:t>
            </a:r>
            <a:r>
              <a:rPr lang="en-US" altLang="en-US" sz="1600" dirty="0"/>
              <a:t> </a:t>
            </a:r>
            <a:r>
              <a:rPr lang="en-US" altLang="en-US" sz="1600" dirty="0" err="1"/>
              <a:t>vệ</a:t>
            </a:r>
            <a:r>
              <a:rPr lang="en-US" altLang="en-US" sz="1600" dirty="0"/>
              <a:t> </a:t>
            </a:r>
            <a:r>
              <a:rPr lang="en-US" altLang="en-US" sz="1600" dirty="0" err="1"/>
              <a:t>người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không</a:t>
            </a:r>
            <a:r>
              <a:rPr lang="en-US" altLang="en-US" sz="1600" dirty="0"/>
              <a:t> </a:t>
            </a:r>
            <a:r>
              <a:rPr lang="en-US" altLang="en-US" sz="1600" dirty="0" err="1"/>
              <a:t>hút</a:t>
            </a:r>
            <a:endParaRPr lang="en-US" altLang="en-US" sz="1600" dirty="0"/>
          </a:p>
        </p:txBody>
      </p:sp>
      <p:sp>
        <p:nvSpPr>
          <p:cNvPr id="22540" name="Rectangle 11"/>
          <p:cNvSpPr>
            <a:spLocks noChangeArrowheads="1"/>
          </p:cNvSpPr>
          <p:nvPr/>
        </p:nvSpPr>
        <p:spPr bwMode="auto">
          <a:xfrm>
            <a:off x="5486400" y="3200400"/>
            <a:ext cx="1295400" cy="792163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41" name="Text Box 12"/>
          <p:cNvSpPr txBox="1">
            <a:spLocks noChangeArrowheads="1"/>
          </p:cNvSpPr>
          <p:nvPr/>
        </p:nvSpPr>
        <p:spPr bwMode="auto">
          <a:xfrm>
            <a:off x="5562600" y="3276600"/>
            <a:ext cx="1368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err="1"/>
              <a:t>Giảm</a:t>
            </a:r>
            <a:r>
              <a:rPr lang="en-US" altLang="en-US" sz="1800" dirty="0"/>
              <a:t> </a:t>
            </a:r>
            <a:r>
              <a:rPr lang="en-US" altLang="en-US" sz="1800" dirty="0" err="1"/>
              <a:t>bệnh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tật</a:t>
            </a:r>
            <a:r>
              <a:rPr lang="en-US" altLang="en-US" sz="1800" dirty="0"/>
              <a:t> </a:t>
            </a:r>
            <a:r>
              <a:rPr lang="en-US" altLang="en-US" sz="1800" dirty="0" err="1"/>
              <a:t>tử</a:t>
            </a:r>
            <a:r>
              <a:rPr lang="en-US" altLang="en-US" sz="1800" dirty="0"/>
              <a:t> </a:t>
            </a:r>
            <a:r>
              <a:rPr lang="en-US" altLang="en-US" sz="1800" dirty="0" err="1"/>
              <a:t>vong</a:t>
            </a:r>
            <a:endParaRPr lang="en-US" altLang="en-US" sz="1800" dirty="0"/>
          </a:p>
        </p:txBody>
      </p:sp>
      <p:sp>
        <p:nvSpPr>
          <p:cNvPr id="22542" name="Rectangle 13"/>
          <p:cNvSpPr>
            <a:spLocks noChangeArrowheads="1"/>
          </p:cNvSpPr>
          <p:nvPr/>
        </p:nvSpPr>
        <p:spPr bwMode="auto">
          <a:xfrm>
            <a:off x="3810000" y="1066800"/>
            <a:ext cx="1584325" cy="360362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solidFill>
                <a:schemeClr val="bg1"/>
              </a:solidFill>
            </a:endParaRPr>
          </a:p>
        </p:txBody>
      </p:sp>
      <p:sp>
        <p:nvSpPr>
          <p:cNvPr id="22543" name="Rectangle 14"/>
          <p:cNvSpPr>
            <a:spLocks noChangeArrowheads="1"/>
          </p:cNvSpPr>
          <p:nvPr/>
        </p:nvSpPr>
        <p:spPr bwMode="auto">
          <a:xfrm>
            <a:off x="3657600" y="6172200"/>
            <a:ext cx="1727200" cy="2159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44" name="Text Box 15"/>
          <p:cNvSpPr txBox="1">
            <a:spLocks noChangeArrowheads="1"/>
          </p:cNvSpPr>
          <p:nvPr/>
        </p:nvSpPr>
        <p:spPr bwMode="auto">
          <a:xfrm>
            <a:off x="3733800" y="990600"/>
            <a:ext cx="18716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Arial" pitchFamily="34" charset="0"/>
              </a:rPr>
              <a:t>Lợi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ích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trực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tiếp</a:t>
            </a:r>
            <a:endParaRPr lang="en-US" altLang="en-US" sz="1600" dirty="0">
              <a:latin typeface="Arial" pitchFamily="34" charset="0"/>
            </a:endParaRPr>
          </a:p>
        </p:txBody>
      </p:sp>
      <p:sp>
        <p:nvSpPr>
          <p:cNvPr id="22545" name="Text Box 16"/>
          <p:cNvSpPr txBox="1">
            <a:spLocks noChangeArrowheads="1"/>
          </p:cNvSpPr>
          <p:nvPr/>
        </p:nvSpPr>
        <p:spPr bwMode="auto">
          <a:xfrm>
            <a:off x="3708400" y="6308725"/>
            <a:ext cx="16557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800"/>
          </a:p>
        </p:txBody>
      </p:sp>
      <p:sp>
        <p:nvSpPr>
          <p:cNvPr id="22546" name="Text Box 17"/>
          <p:cNvSpPr txBox="1">
            <a:spLocks noChangeArrowheads="1"/>
          </p:cNvSpPr>
          <p:nvPr/>
        </p:nvSpPr>
        <p:spPr bwMode="auto">
          <a:xfrm>
            <a:off x="3733800" y="6096000"/>
            <a:ext cx="16557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 err="1">
                <a:latin typeface="Arial" pitchFamily="34" charset="0"/>
              </a:rPr>
              <a:t>Lợi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ích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gián</a:t>
            </a:r>
            <a:r>
              <a:rPr lang="en-US" altLang="en-US" sz="1600" dirty="0">
                <a:latin typeface="Arial" pitchFamily="34" charset="0"/>
              </a:rPr>
              <a:t> </a:t>
            </a:r>
            <a:r>
              <a:rPr lang="en-US" altLang="en-US" sz="1600" dirty="0" err="1">
                <a:latin typeface="Arial" pitchFamily="34" charset="0"/>
              </a:rPr>
              <a:t>tiếp</a:t>
            </a:r>
            <a:endParaRPr lang="en-US" altLang="en-US" sz="1600" dirty="0">
              <a:latin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Lợi</a:t>
            </a:r>
            <a:r>
              <a:rPr lang="en-US" b="1" dirty="0" smtClean="0"/>
              <a:t> </a:t>
            </a:r>
            <a:r>
              <a:rPr lang="en-US" b="1" dirty="0" err="1" smtClean="0"/>
              <a:t>ích</a:t>
            </a:r>
            <a:r>
              <a:rPr lang="en-US" b="1" dirty="0" smtClean="0"/>
              <a:t> </a:t>
            </a:r>
            <a:r>
              <a:rPr lang="en-US" b="1" dirty="0" err="1" smtClean="0"/>
              <a:t>về</a:t>
            </a:r>
            <a:r>
              <a:rPr lang="en-US" b="1" dirty="0" smtClean="0"/>
              <a:t> </a:t>
            </a:r>
            <a:r>
              <a:rPr lang="en-US" b="1" dirty="0" err="1" smtClean="0"/>
              <a:t>sức</a:t>
            </a:r>
            <a:r>
              <a:rPr lang="en-US" b="1" dirty="0" smtClean="0"/>
              <a:t> </a:t>
            </a:r>
            <a:r>
              <a:rPr lang="en-US" b="1" dirty="0" err="1" smtClean="0"/>
              <a:t>khỏe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39624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KKT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ít</a:t>
            </a:r>
            <a:r>
              <a:rPr lang="en-US" dirty="0" smtClean="0"/>
              <a:t> </a:t>
            </a:r>
            <a:r>
              <a:rPr lang="en-US" dirty="0" err="1" smtClean="0"/>
              <a:t>triệu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về</a:t>
            </a:r>
            <a:r>
              <a:rPr lang="en-US" dirty="0" smtClean="0"/>
              <a:t> </a:t>
            </a:r>
            <a:r>
              <a:rPr lang="en-US" dirty="0" err="1" smtClean="0"/>
              <a:t>hô</a:t>
            </a:r>
            <a:r>
              <a:rPr lang="en-US" dirty="0" smtClean="0"/>
              <a:t> </a:t>
            </a:r>
            <a:r>
              <a:rPr lang="en-US" dirty="0" err="1" smtClean="0"/>
              <a:t>hấp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giảm</a:t>
            </a:r>
            <a:r>
              <a:rPr lang="en-US" dirty="0" smtClean="0"/>
              <a:t> </a:t>
            </a:r>
            <a:r>
              <a:rPr lang="en-US" dirty="0" err="1" smtClean="0"/>
              <a:t>lượng</a:t>
            </a:r>
            <a:r>
              <a:rPr lang="en-US" dirty="0" smtClean="0"/>
              <a:t> carbon monoxide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cơ</a:t>
            </a:r>
            <a:r>
              <a:rPr lang="en-US" dirty="0" smtClean="0"/>
              <a:t> </a:t>
            </a:r>
            <a:r>
              <a:rPr lang="en-US" dirty="0" err="1" smtClean="0"/>
              <a:t>thể</a:t>
            </a:r>
            <a:endParaRPr lang="en-US" dirty="0" smtClean="0"/>
          </a:p>
          <a:p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KKT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cơn</a:t>
            </a:r>
            <a:r>
              <a:rPr lang="en-US" dirty="0" smtClean="0"/>
              <a:t> </a:t>
            </a:r>
            <a:r>
              <a:rPr lang="en-US" dirty="0" err="1" smtClean="0"/>
              <a:t>đau</a:t>
            </a:r>
            <a:r>
              <a:rPr lang="en-US" dirty="0" smtClean="0"/>
              <a:t> </a:t>
            </a:r>
            <a:r>
              <a:rPr lang="en-US" dirty="0" err="1" smtClean="0"/>
              <a:t>tim</a:t>
            </a:r>
            <a:r>
              <a:rPr lang="en-US" dirty="0" smtClean="0"/>
              <a:t> </a:t>
            </a:r>
            <a:r>
              <a:rPr lang="en-US" dirty="0" err="1" smtClean="0"/>
              <a:t>ít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endParaRPr lang="en-US" dirty="0" smtClean="0"/>
          </a:p>
          <a:p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</a:t>
            </a:r>
            <a:r>
              <a:rPr lang="en-US" dirty="0" err="1" smtClean="0"/>
              <a:t>làm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KKT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việc</a:t>
            </a:r>
            <a:r>
              <a:rPr lang="en-US" dirty="0" smtClean="0"/>
              <a:t> </a:t>
            </a:r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ngôi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KKT,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giảm</a:t>
            </a:r>
            <a:r>
              <a:rPr lang="en-US" dirty="0" smtClean="0"/>
              <a:t> </a:t>
            </a:r>
            <a:r>
              <a:rPr lang="en-US" dirty="0" err="1" smtClean="0"/>
              <a:t>phơi</a:t>
            </a:r>
            <a:r>
              <a:rPr lang="en-US" dirty="0" smtClean="0"/>
              <a:t> </a:t>
            </a:r>
            <a:r>
              <a:rPr lang="en-US" dirty="0" err="1" smtClean="0"/>
              <a:t>nhiễm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ở </a:t>
            </a:r>
            <a:r>
              <a:rPr lang="en-US" dirty="0" err="1" smtClean="0"/>
              <a:t>trẻ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Ngôi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KKT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liên</a:t>
            </a:r>
            <a:r>
              <a:rPr lang="en-US" dirty="0" smtClean="0"/>
              <a:t> </a:t>
            </a:r>
            <a:r>
              <a:rPr lang="en-US" dirty="0" err="1" smtClean="0"/>
              <a:t>quan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tỉ</a:t>
            </a:r>
            <a:r>
              <a:rPr lang="en-US" dirty="0" smtClean="0"/>
              <a:t> </a:t>
            </a:r>
            <a:r>
              <a:rPr lang="en-US" dirty="0" err="1" smtClean="0"/>
              <a:t>lệ</a:t>
            </a:r>
            <a:r>
              <a:rPr lang="en-US" dirty="0" smtClean="0"/>
              <a:t> </a:t>
            </a:r>
            <a:r>
              <a:rPr lang="en-US" dirty="0" err="1" smtClean="0"/>
              <a:t>hút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ở </a:t>
            </a:r>
            <a:r>
              <a:rPr lang="en-US" dirty="0" err="1" smtClean="0"/>
              <a:t>thanh</a:t>
            </a:r>
            <a:r>
              <a:rPr lang="en-US" dirty="0" smtClean="0"/>
              <a:t> </a:t>
            </a:r>
            <a:r>
              <a:rPr lang="en-US" dirty="0" err="1" smtClean="0"/>
              <a:t>thiếu</a:t>
            </a:r>
            <a:r>
              <a:rPr lang="en-US" dirty="0" smtClean="0"/>
              <a:t> </a:t>
            </a:r>
            <a:r>
              <a:rPr lang="en-US" dirty="0" err="1" smtClean="0"/>
              <a:t>niên</a:t>
            </a:r>
            <a:r>
              <a:rPr lang="en-US" dirty="0" smtClean="0"/>
              <a:t> </a:t>
            </a:r>
            <a:r>
              <a:rPr lang="en-US" dirty="0" err="1" smtClean="0"/>
              <a:t>giảm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981200"/>
            <a:ext cx="457725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724400" y="6096000"/>
            <a:ext cx="4419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Nguồn</a:t>
            </a:r>
            <a:r>
              <a:rPr lang="en-US" sz="800" dirty="0" smtClean="0"/>
              <a:t>: </a:t>
            </a:r>
            <a:r>
              <a:rPr lang="en-US" sz="800" dirty="0" err="1" smtClean="0"/>
              <a:t>Menzies</a:t>
            </a:r>
            <a:r>
              <a:rPr lang="en-US" sz="800" dirty="0" smtClean="0"/>
              <a:t> D et al. </a:t>
            </a:r>
            <a:r>
              <a:rPr lang="en-US" sz="800" dirty="0" err="1" smtClean="0"/>
              <a:t>Triệu</a:t>
            </a:r>
            <a:r>
              <a:rPr lang="en-US" sz="800" dirty="0" smtClean="0"/>
              <a:t> </a:t>
            </a:r>
            <a:r>
              <a:rPr lang="en-US" sz="800" dirty="0" err="1" smtClean="0"/>
              <a:t>chứng</a:t>
            </a:r>
            <a:r>
              <a:rPr lang="en-US" sz="800" dirty="0" smtClean="0"/>
              <a:t> </a:t>
            </a:r>
            <a:r>
              <a:rPr lang="en-US" sz="800" dirty="0" err="1" smtClean="0"/>
              <a:t>hô</a:t>
            </a:r>
            <a:r>
              <a:rPr lang="en-US" sz="800" dirty="0" smtClean="0"/>
              <a:t> </a:t>
            </a:r>
            <a:r>
              <a:rPr lang="en-US" sz="800" dirty="0" err="1" smtClean="0"/>
              <a:t>hấp</a:t>
            </a:r>
            <a:r>
              <a:rPr lang="en-US" sz="800" dirty="0" smtClean="0"/>
              <a:t>, </a:t>
            </a:r>
            <a:r>
              <a:rPr lang="en-US" sz="800" dirty="0" err="1" smtClean="0"/>
              <a:t>viêm</a:t>
            </a:r>
            <a:r>
              <a:rPr lang="en-US" sz="800" dirty="0" smtClean="0"/>
              <a:t> </a:t>
            </a:r>
            <a:r>
              <a:rPr lang="en-US" sz="800" dirty="0" err="1" smtClean="0"/>
              <a:t>phổi</a:t>
            </a:r>
            <a:r>
              <a:rPr lang="en-US" sz="800" dirty="0" smtClean="0"/>
              <a:t> ở  </a:t>
            </a:r>
            <a:r>
              <a:rPr lang="en-US" sz="800" dirty="0" err="1" smtClean="0"/>
              <a:t>nhân</a:t>
            </a:r>
            <a:r>
              <a:rPr lang="en-US" sz="800" dirty="0" smtClean="0"/>
              <a:t> </a:t>
            </a:r>
            <a:r>
              <a:rPr lang="en-US" sz="800" dirty="0" err="1" smtClean="0"/>
              <a:t>viên</a:t>
            </a:r>
            <a:r>
              <a:rPr lang="en-US" sz="800" dirty="0" smtClean="0"/>
              <a:t> </a:t>
            </a:r>
            <a:r>
              <a:rPr lang="en-US" sz="800" dirty="0" err="1" smtClean="0"/>
              <a:t>quán</a:t>
            </a:r>
            <a:r>
              <a:rPr lang="en-US" sz="800" dirty="0" smtClean="0"/>
              <a:t> bar </a:t>
            </a:r>
            <a:r>
              <a:rPr lang="en-US" sz="800" dirty="0" err="1" smtClean="0"/>
              <a:t>trước</a:t>
            </a:r>
            <a:r>
              <a:rPr lang="en-US" sz="800" dirty="0" smtClean="0"/>
              <a:t> </a:t>
            </a:r>
            <a:r>
              <a:rPr lang="en-US" sz="800" dirty="0" err="1" smtClean="0"/>
              <a:t>và</a:t>
            </a:r>
            <a:r>
              <a:rPr lang="en-US" sz="800" dirty="0" smtClean="0"/>
              <a:t> </a:t>
            </a:r>
            <a:r>
              <a:rPr lang="en-US" sz="800" dirty="0" err="1" smtClean="0"/>
              <a:t>sau</a:t>
            </a:r>
            <a:r>
              <a:rPr lang="en-US" sz="800" dirty="0" smtClean="0"/>
              <a:t> </a:t>
            </a:r>
            <a:r>
              <a:rPr lang="en-US" sz="800" dirty="0" err="1" smtClean="0"/>
              <a:t>khi</a:t>
            </a:r>
            <a:r>
              <a:rPr lang="en-US" sz="800" dirty="0" smtClean="0"/>
              <a:t> </a:t>
            </a:r>
            <a:r>
              <a:rPr lang="en-US" sz="800" dirty="0" err="1" smtClean="0"/>
              <a:t>có</a:t>
            </a:r>
            <a:r>
              <a:rPr lang="en-US" sz="800" dirty="0" smtClean="0"/>
              <a:t> </a:t>
            </a:r>
            <a:r>
              <a:rPr lang="en-US" sz="800" dirty="0" err="1" smtClean="0"/>
              <a:t>luật</a:t>
            </a:r>
            <a:r>
              <a:rPr lang="en-US" sz="800" dirty="0" smtClean="0"/>
              <a:t> </a:t>
            </a:r>
            <a:r>
              <a:rPr lang="en-US" sz="800" dirty="0" err="1" smtClean="0"/>
              <a:t>cấm</a:t>
            </a:r>
            <a:r>
              <a:rPr lang="en-US" sz="800" dirty="0" smtClean="0"/>
              <a:t> </a:t>
            </a:r>
            <a:r>
              <a:rPr lang="en-US" sz="800" dirty="0" err="1" smtClean="0"/>
              <a:t>hút</a:t>
            </a:r>
            <a:r>
              <a:rPr lang="en-US" sz="800" dirty="0" smtClean="0"/>
              <a:t> </a:t>
            </a:r>
            <a:r>
              <a:rPr lang="en-US" sz="800" dirty="0" err="1" smtClean="0"/>
              <a:t>thuốc</a:t>
            </a:r>
            <a:r>
              <a:rPr lang="en-US" sz="800" dirty="0" smtClean="0"/>
              <a:t> ở </a:t>
            </a:r>
            <a:r>
              <a:rPr lang="en-US" sz="800" dirty="0" err="1" smtClean="0"/>
              <a:t>những</a:t>
            </a:r>
            <a:r>
              <a:rPr lang="en-US" sz="800" dirty="0" smtClean="0"/>
              <a:t> </a:t>
            </a:r>
            <a:r>
              <a:rPr lang="en-US" sz="800" dirty="0" err="1" smtClean="0"/>
              <a:t>nưi</a:t>
            </a:r>
            <a:r>
              <a:rPr lang="en-US" sz="800" dirty="0" smtClean="0"/>
              <a:t> </a:t>
            </a:r>
            <a:r>
              <a:rPr lang="en-US" sz="800" dirty="0" err="1" smtClean="0"/>
              <a:t>công</a:t>
            </a:r>
            <a:r>
              <a:rPr lang="en-US" sz="800" dirty="0" smtClean="0"/>
              <a:t> </a:t>
            </a:r>
            <a:r>
              <a:rPr lang="en-US" sz="800" dirty="0" err="1" smtClean="0"/>
              <a:t>cộng</a:t>
            </a:r>
            <a:r>
              <a:rPr lang="en-US" sz="800" dirty="0" smtClean="0"/>
              <a:t>.</a:t>
            </a:r>
          </a:p>
          <a:p>
            <a:r>
              <a:rPr lang="en-US" sz="800" i="1" dirty="0" smtClean="0"/>
              <a:t>Journal of the American Medical Association </a:t>
            </a:r>
            <a:r>
              <a:rPr lang="en-US" sz="800" dirty="0" smtClean="0"/>
              <a:t>, 2006, 296:1742–1748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95800" y="1219200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Triệu</a:t>
            </a:r>
            <a:r>
              <a:rPr lang="en-US" dirty="0" smtClean="0"/>
              <a:t> </a:t>
            </a:r>
            <a:r>
              <a:rPr lang="en-US" dirty="0" err="1" smtClean="0"/>
              <a:t>chứng</a:t>
            </a:r>
            <a:r>
              <a:rPr lang="en-US" dirty="0" smtClean="0"/>
              <a:t> </a:t>
            </a:r>
            <a:r>
              <a:rPr lang="en-US" dirty="0" err="1" smtClean="0"/>
              <a:t>hô</a:t>
            </a:r>
            <a:r>
              <a:rPr lang="en-US" dirty="0" smtClean="0"/>
              <a:t> </a:t>
            </a:r>
            <a:r>
              <a:rPr lang="en-US" dirty="0" err="1" smtClean="0"/>
              <a:t>hấp</a:t>
            </a:r>
            <a:r>
              <a:rPr lang="en-US" dirty="0" smtClean="0"/>
              <a:t> ở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viên</a:t>
            </a:r>
            <a:r>
              <a:rPr lang="en-US" dirty="0" smtClean="0"/>
              <a:t> </a:t>
            </a:r>
            <a:r>
              <a:rPr lang="en-US" dirty="0" err="1" smtClean="0"/>
              <a:t>quán</a:t>
            </a:r>
            <a:r>
              <a:rPr lang="en-US" dirty="0" smtClean="0"/>
              <a:t> bar </a:t>
            </a:r>
            <a:r>
              <a:rPr lang="en-US" dirty="0" err="1" smtClean="0"/>
              <a:t>trước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khi</a:t>
            </a:r>
            <a:r>
              <a:rPr lang="en-US" dirty="0" smtClean="0"/>
              <a:t>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luật</a:t>
            </a:r>
            <a:r>
              <a:rPr lang="en-US" dirty="0" smtClean="0"/>
              <a:t> </a:t>
            </a:r>
            <a:r>
              <a:rPr lang="en-US" dirty="0" err="1" smtClean="0"/>
              <a:t>quy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KKT </a:t>
            </a:r>
            <a:r>
              <a:rPr lang="en-US" dirty="0" err="1" smtClean="0"/>
              <a:t>hoàn</a:t>
            </a:r>
            <a:r>
              <a:rPr lang="en-US" dirty="0" smtClean="0"/>
              <a:t> </a:t>
            </a:r>
            <a:r>
              <a:rPr lang="en-US" dirty="0" err="1" smtClean="0"/>
              <a:t>toàn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62484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Nguồn</a:t>
            </a:r>
            <a:r>
              <a:rPr lang="en-US" sz="1200" dirty="0" smtClean="0"/>
              <a:t>: </a:t>
            </a:r>
            <a:r>
              <a:rPr lang="en-US" sz="1200" dirty="0" err="1" smtClean="0"/>
              <a:t>Báo</a:t>
            </a:r>
            <a:r>
              <a:rPr lang="en-US" sz="1200" dirty="0" smtClean="0"/>
              <a:t> </a:t>
            </a:r>
            <a:r>
              <a:rPr lang="en-US" sz="1200" dirty="0" err="1" smtClean="0"/>
              <a:t>cáo</a:t>
            </a:r>
            <a:r>
              <a:rPr lang="en-US" sz="1200" dirty="0" smtClean="0"/>
              <a:t> </a:t>
            </a:r>
            <a:r>
              <a:rPr lang="en-US" sz="1200" dirty="0" err="1" smtClean="0"/>
              <a:t>của</a:t>
            </a:r>
            <a:r>
              <a:rPr lang="en-US" sz="1200" dirty="0" smtClean="0"/>
              <a:t> WHO </a:t>
            </a:r>
            <a:r>
              <a:rPr lang="en-US" sz="1200" dirty="0" err="1" smtClean="0"/>
              <a:t>về</a:t>
            </a:r>
            <a:r>
              <a:rPr lang="en-US" sz="1200" dirty="0" smtClean="0"/>
              <a:t> </a:t>
            </a:r>
            <a:r>
              <a:rPr lang="en-US" sz="1200" dirty="0" err="1" smtClean="0"/>
              <a:t>nạn</a:t>
            </a:r>
            <a:r>
              <a:rPr lang="en-US" sz="1200" dirty="0" smtClean="0"/>
              <a:t> </a:t>
            </a:r>
            <a:r>
              <a:rPr lang="en-US" sz="1200" dirty="0" err="1" smtClean="0"/>
              <a:t>dịch</a:t>
            </a:r>
            <a:r>
              <a:rPr lang="en-US" sz="1200" dirty="0" smtClean="0"/>
              <a:t> </a:t>
            </a:r>
            <a:r>
              <a:rPr lang="en-US" sz="1200" dirty="0" err="1" smtClean="0"/>
              <a:t>thuốc</a:t>
            </a:r>
            <a:r>
              <a:rPr lang="en-US" sz="1200" dirty="0" smtClean="0"/>
              <a:t> </a:t>
            </a:r>
            <a:r>
              <a:rPr lang="en-US" sz="1200" dirty="0" err="1" smtClean="0"/>
              <a:t>lá</a:t>
            </a:r>
            <a:r>
              <a:rPr lang="en-US" sz="1200" dirty="0" smtClean="0"/>
              <a:t> 2009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 txBox="1">
            <a:spLocks/>
          </p:cNvSpPr>
          <p:nvPr/>
        </p:nvSpPr>
        <p:spPr bwMode="auto">
          <a:xfrm>
            <a:off x="695325" y="2133600"/>
            <a:ext cx="7915275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159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sz="2800"/>
              <a:t>11 nghiên cứu đã đăng tải 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sz="2800"/>
              <a:t>Các nghiên cứu tiến hành tại Châu Âu, Mỹ, Canada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sz="2800"/>
              <a:t>Giảm trung bình 17% số ca nhồi máu cơ tim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altLang="en-US" sz="2800"/>
              <a:t>Ước tính toàn nước Mỹ tránh được 195,000 ca nhồi máu cơ tim mỗi năm nhờ quy định môi trường không khói thuốc</a:t>
            </a:r>
          </a:p>
        </p:txBody>
      </p:sp>
      <p:sp>
        <p:nvSpPr>
          <p:cNvPr id="26627" name="Subtitle 2"/>
          <p:cNvSpPr txBox="1">
            <a:spLocks/>
          </p:cNvSpPr>
          <p:nvPr/>
        </p:nvSpPr>
        <p:spPr bwMode="auto">
          <a:xfrm>
            <a:off x="1466850" y="5767388"/>
            <a:ext cx="68865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/>
              <a:t>Eric L. Johnson, M.D. A/Professor University of North Dakota</a:t>
            </a:r>
          </a:p>
        </p:txBody>
      </p:sp>
      <p:sp>
        <p:nvSpPr>
          <p:cNvPr id="26628" name="TextBox 22"/>
          <p:cNvSpPr txBox="1">
            <a:spLocks noChangeArrowheads="1"/>
          </p:cNvSpPr>
          <p:nvPr/>
        </p:nvSpPr>
        <p:spPr bwMode="auto">
          <a:xfrm>
            <a:off x="900113" y="119063"/>
            <a:ext cx="77438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tx2"/>
                </a:solidFill>
              </a:rPr>
              <a:t>Trực tiếp: Môi trường không khói thuốc giảm số ca nhồi máu cơ tim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71475" y="1619250"/>
          <a:ext cx="8534400" cy="4179888"/>
        </p:xfrm>
        <a:graphic>
          <a:graphicData uri="http://schemas.openxmlformats.org/drawingml/2006/table">
            <a:tbl>
              <a:tblPr/>
              <a:tblGrid>
                <a:gridCol w="2842264"/>
                <a:gridCol w="2846068"/>
                <a:gridCol w="2846068"/>
              </a:tblGrid>
              <a:tr h="13508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ành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phố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Dân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Thay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đổi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về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Số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ca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hập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viện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vì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nhồi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máu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cơ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tim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6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Helena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68,140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−40%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73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Pueblo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698,229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−41%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6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Indiana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239,332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−50%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6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Ohio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29,636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−20%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9564"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Saskatoon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202,340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       −13%</a:t>
                      </a:r>
                    </a:p>
                  </a:txBody>
                  <a:tcPr marL="44425" marR="44425" marT="44433" marB="4443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69" name="Subtitle 2"/>
          <p:cNvSpPr txBox="1">
            <a:spLocks/>
          </p:cNvSpPr>
          <p:nvPr/>
        </p:nvSpPr>
        <p:spPr bwMode="auto">
          <a:xfrm>
            <a:off x="395288" y="6134100"/>
            <a:ext cx="82089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altLang="en-US" sz="2000"/>
              <a:t>Nguồn Eric L. Johnson, M.D. A/Professor University of North Dakota 2012</a:t>
            </a:r>
          </a:p>
        </p:txBody>
      </p:sp>
      <p:sp>
        <p:nvSpPr>
          <p:cNvPr id="27670" name="Title 7"/>
          <p:cNvSpPr>
            <a:spLocks noGrp="1"/>
          </p:cNvSpPr>
          <p:nvPr>
            <p:ph type="title"/>
          </p:nvPr>
        </p:nvSpPr>
        <p:spPr>
          <a:xfrm>
            <a:off x="685800" y="28575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smtClean="0"/>
              <a:t>Trực tiếp: Môi trường không khói thuốc giảm số ca nhồi máu cơ tim</a:t>
            </a:r>
            <a:endParaRPr lang="en-US" altLang="en-US" sz="40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Lợi</a:t>
            </a:r>
            <a:r>
              <a:rPr lang="en-US" b="1" dirty="0" smtClean="0"/>
              <a:t> </a:t>
            </a:r>
            <a:r>
              <a:rPr lang="en-US" b="1" dirty="0" err="1" smtClean="0"/>
              <a:t>ích</a:t>
            </a:r>
            <a:r>
              <a:rPr lang="en-US" b="1" dirty="0" smtClean="0"/>
              <a:t> </a:t>
            </a:r>
            <a:r>
              <a:rPr lang="en-US" b="1" dirty="0" err="1" smtClean="0"/>
              <a:t>về</a:t>
            </a:r>
            <a:r>
              <a:rPr lang="en-US" b="1" dirty="0" smtClean="0"/>
              <a:t> </a:t>
            </a:r>
            <a:r>
              <a:rPr lang="en-US" b="1" dirty="0" err="1" smtClean="0"/>
              <a:t>kinh</a:t>
            </a:r>
            <a:r>
              <a:rPr lang="en-US" b="1" dirty="0" smtClean="0"/>
              <a:t> </a:t>
            </a:r>
            <a:r>
              <a:rPr lang="en-US" b="1" dirty="0" err="1" smtClean="0"/>
              <a:t>tế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Tăng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năng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suất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lao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động</a:t>
            </a:r>
            <a:r>
              <a:rPr lang="en-US" altLang="en-US" sz="3600" dirty="0" smtClean="0"/>
              <a:t> </a:t>
            </a:r>
          </a:p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Giảm</a:t>
            </a:r>
            <a:r>
              <a:rPr lang="en-US" altLang="en-US" sz="3600" dirty="0" smtClean="0"/>
              <a:t> chi </a:t>
            </a:r>
            <a:r>
              <a:rPr lang="en-US" altLang="en-US" sz="3600" dirty="0" err="1" smtClean="0"/>
              <a:t>phí</a:t>
            </a:r>
            <a:r>
              <a:rPr lang="en-US" altLang="en-US" sz="3600" dirty="0" smtClean="0"/>
              <a:t> y </a:t>
            </a:r>
            <a:r>
              <a:rPr lang="en-US" altLang="en-US" sz="3600" dirty="0" err="1" smtClean="0"/>
              <a:t>tế</a:t>
            </a:r>
            <a:endParaRPr lang="en-US" altLang="en-US" sz="3600" dirty="0" smtClean="0"/>
          </a:p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Giảm</a:t>
            </a:r>
            <a:r>
              <a:rPr lang="en-US" altLang="en-US" sz="3600" dirty="0" smtClean="0"/>
              <a:t> chi </a:t>
            </a:r>
            <a:r>
              <a:rPr lang="en-US" altLang="en-US" sz="3600" dirty="0" err="1" smtClean="0"/>
              <a:t>phí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bảo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hiểm</a:t>
            </a:r>
            <a:endParaRPr lang="en-US" altLang="en-US" sz="3600" dirty="0" smtClean="0"/>
          </a:p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Giảm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cháy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nổ</a:t>
            </a:r>
            <a:endParaRPr lang="en-US" altLang="en-US" sz="3600" dirty="0" smtClean="0"/>
          </a:p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Giảm</a:t>
            </a:r>
            <a:r>
              <a:rPr lang="en-US" altLang="en-US" sz="3600" dirty="0" smtClean="0"/>
              <a:t> chi </a:t>
            </a:r>
            <a:r>
              <a:rPr lang="en-US" altLang="en-US" sz="3600" dirty="0" err="1" smtClean="0"/>
              <a:t>phí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bảo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trì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nhà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xưởng</a:t>
            </a:r>
            <a:endParaRPr lang="en-US" altLang="en-US" sz="3600" dirty="0" smtClean="0"/>
          </a:p>
          <a:p>
            <a:pPr marL="514350" indent="-514350">
              <a:spcBef>
                <a:spcPts val="1800"/>
              </a:spcBef>
              <a:buFont typeface="Times New Roman" pitchFamily="18" charset="0"/>
              <a:buAutoNum type="arabicPeriod"/>
            </a:pPr>
            <a:r>
              <a:rPr lang="en-US" altLang="en-US" sz="3600" dirty="0" err="1" smtClean="0"/>
              <a:t>Hình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ảnh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cơ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quan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được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cải</a:t>
            </a:r>
            <a:r>
              <a:rPr lang="en-US" altLang="en-US" sz="3600" dirty="0" smtClean="0"/>
              <a:t> </a:t>
            </a:r>
            <a:r>
              <a:rPr lang="en-US" altLang="en-US" sz="3600" dirty="0" err="1" smtClean="0"/>
              <a:t>thiện</a:t>
            </a:r>
            <a:endParaRPr lang="en-US" altLang="en-US" sz="3600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381000"/>
            <a:ext cx="8362950" cy="762000"/>
          </a:xfrm>
        </p:spPr>
        <p:txBody>
          <a:bodyPr>
            <a:normAutofit fontScale="90000"/>
          </a:bodyPr>
          <a:lstStyle/>
          <a:p>
            <a:r>
              <a:rPr lang="en-US" sz="3200" b="1" dirty="0" err="1" smtClean="0"/>
              <a:t>Môi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trường</a:t>
            </a:r>
            <a:r>
              <a:rPr lang="en-US" sz="3200" b="1" dirty="0" smtClean="0"/>
              <a:t> KKT </a:t>
            </a:r>
            <a:r>
              <a:rPr lang="en-US" sz="3200" b="1" dirty="0" err="1" smtClean="0"/>
              <a:t>không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ảnh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hướng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đến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công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nghiệp</a:t>
            </a:r>
            <a:r>
              <a:rPr lang="en-US" sz="3200" b="1" dirty="0" smtClean="0"/>
              <a:t> </a:t>
            </a:r>
            <a:br>
              <a:rPr lang="en-US" sz="3200" b="1" dirty="0" smtClean="0"/>
            </a:br>
            <a:r>
              <a:rPr lang="en-US" sz="3200" b="1" dirty="0" smtClean="0"/>
              <a:t>du </a:t>
            </a:r>
            <a:r>
              <a:rPr lang="en-US" sz="3200" b="1" dirty="0" err="1" smtClean="0"/>
              <a:t>lịch</a:t>
            </a:r>
            <a:endParaRPr lang="en-US" altLang="en-US" sz="3200" b="1" dirty="0" smtClean="0"/>
          </a:p>
        </p:txBody>
      </p:sp>
      <p:pic>
        <p:nvPicPr>
          <p:cNvPr id="1638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3" y="3009900"/>
            <a:ext cx="8516937" cy="331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613" y="1276350"/>
            <a:ext cx="8494712" cy="5180013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altLang="zh-CN" sz="2600" dirty="0" err="1" smtClean="0">
                <a:ea typeface="SimSun" pitchFamily="2" charset="-122"/>
              </a:rPr>
              <a:t>Tất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cả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những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nghiên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cứu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đều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báo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cáo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rằng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không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có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tác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động</a:t>
            </a:r>
            <a:r>
              <a:rPr lang="en-US" altLang="zh-CN" sz="2600" dirty="0" smtClean="0">
                <a:ea typeface="SimSun" pitchFamily="2" charset="-122"/>
              </a:rPr>
              <a:t> hay </a:t>
            </a:r>
            <a:r>
              <a:rPr lang="en-US" altLang="zh-CN" sz="2600" dirty="0" err="1" smtClean="0">
                <a:ea typeface="SimSun" pitchFamily="2" charset="-122"/>
              </a:rPr>
              <a:t>ảnh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hưởng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của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Luật</a:t>
            </a:r>
            <a:r>
              <a:rPr lang="en-US" altLang="zh-CN" sz="2600" dirty="0" smtClean="0">
                <a:ea typeface="SimSun" pitchFamily="2" charset="-122"/>
              </a:rPr>
              <a:t> PCTH </a:t>
            </a:r>
            <a:r>
              <a:rPr lang="en-US" altLang="zh-CN" sz="2600" dirty="0" err="1" smtClean="0">
                <a:ea typeface="SimSun" pitchFamily="2" charset="-122"/>
              </a:rPr>
              <a:t>thuốc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lá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đến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doanh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thu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bán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hàng</a:t>
            </a:r>
            <a:r>
              <a:rPr lang="en-US" altLang="zh-CN" sz="2600" dirty="0" smtClean="0">
                <a:ea typeface="SimSun" pitchFamily="2" charset="-122"/>
              </a:rPr>
              <a:t> hay </a:t>
            </a:r>
            <a:r>
              <a:rPr lang="en-US" altLang="zh-CN" sz="2600" dirty="0" err="1" smtClean="0">
                <a:ea typeface="SimSun" pitchFamily="2" charset="-122"/>
              </a:rPr>
              <a:t>việc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làm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tại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nhà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hàng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và</a:t>
            </a:r>
            <a:r>
              <a:rPr lang="en-US" altLang="zh-CN" sz="2600" dirty="0" smtClean="0">
                <a:ea typeface="SimSun" pitchFamily="2" charset="-122"/>
              </a:rPr>
              <a:t> </a:t>
            </a:r>
            <a:r>
              <a:rPr lang="en-US" altLang="zh-CN" sz="2600" dirty="0" err="1" smtClean="0">
                <a:ea typeface="SimSun" pitchFamily="2" charset="-122"/>
              </a:rPr>
              <a:t>quán</a:t>
            </a:r>
            <a:r>
              <a:rPr lang="en-US" altLang="zh-CN" sz="2600" dirty="0" smtClean="0">
                <a:ea typeface="SimSun" pitchFamily="2" charset="-122"/>
              </a:rPr>
              <a:t> bar.</a:t>
            </a:r>
            <a:r>
              <a:rPr lang="en-US" altLang="en-US" sz="2600" baseline="30000" dirty="0" smtClean="0"/>
              <a:t>1</a:t>
            </a:r>
          </a:p>
          <a:p>
            <a:pPr eaLnBrk="1" hangingPunct="1">
              <a:lnSpc>
                <a:spcPct val="80000"/>
              </a:lnSpc>
              <a:spcAft>
                <a:spcPct val="25000"/>
              </a:spcAft>
            </a:pPr>
            <a:r>
              <a:rPr lang="en-US" altLang="en-US" sz="2600" dirty="0" err="1" smtClean="0"/>
              <a:t>Một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điều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tra</a:t>
            </a:r>
            <a:r>
              <a:rPr lang="en-US" altLang="en-US" sz="2600" dirty="0" smtClean="0"/>
              <a:t> ở </a:t>
            </a:r>
            <a:r>
              <a:rPr lang="en-US" altLang="en-US" sz="2600" dirty="0" err="1" smtClean="0"/>
              <a:t>Anh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đã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chỉ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ra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rằng</a:t>
            </a:r>
            <a:r>
              <a:rPr lang="en-US" altLang="en-US" sz="2600" dirty="0" smtClean="0"/>
              <a:t> 20% </a:t>
            </a:r>
            <a:r>
              <a:rPr lang="en-US" altLang="en-US" sz="2600" dirty="0" err="1" smtClean="0"/>
              <a:t>người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không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hút</a:t>
            </a:r>
            <a:r>
              <a:rPr lang="en-US" altLang="en-US" sz="2600" dirty="0" smtClean="0"/>
              <a:t> </a:t>
            </a:r>
            <a:r>
              <a:rPr lang="en-US" altLang="en-US" sz="2600" dirty="0" err="1" smtClean="0"/>
              <a:t>thuốc</a:t>
            </a:r>
            <a:r>
              <a:rPr lang="en-US" altLang="en-US" sz="2600" dirty="0" smtClean="0"/>
              <a:t> </a:t>
            </a:r>
            <a:r>
              <a:rPr lang="en-US" altLang="en-US" dirty="0" err="1" smtClean="0"/>
              <a:t>thường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xuyên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đến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quán</a:t>
            </a:r>
            <a:r>
              <a:rPr lang="en-US" altLang="en-US" dirty="0" smtClean="0"/>
              <a:t> bar </a:t>
            </a:r>
            <a:r>
              <a:rPr lang="en-US" altLang="en-US" dirty="0" err="1" smtClean="0"/>
              <a:t>hơn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vì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nơi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đó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cấm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hút</a:t>
            </a:r>
            <a:r>
              <a:rPr lang="en-US" altLang="en-US" dirty="0" smtClean="0"/>
              <a:t> thuốc</a:t>
            </a:r>
            <a:r>
              <a:rPr lang="en-US" altLang="en-US" sz="2600" dirty="0" smtClean="0"/>
              <a:t>.</a:t>
            </a:r>
            <a:r>
              <a:rPr lang="en-US" altLang="en-US" sz="2600" baseline="30000" dirty="0" smtClean="0"/>
              <a:t>2</a:t>
            </a:r>
          </a:p>
        </p:txBody>
      </p:sp>
      <p:sp>
        <p:nvSpPr>
          <p:cNvPr id="16389" name="Text Box 7"/>
          <p:cNvSpPr txBox="1">
            <a:spLocks noChangeArrowheads="1"/>
          </p:cNvSpPr>
          <p:nvPr/>
        </p:nvSpPr>
        <p:spPr bwMode="auto">
          <a:xfrm>
            <a:off x="476250" y="6283325"/>
            <a:ext cx="2736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rgbClr val="003399"/>
                </a:solidFill>
              </a:rPr>
              <a:t>*2006 Tobacco Atlas, 2</a:t>
            </a:r>
            <a:r>
              <a:rPr lang="en-US" altLang="en-US" sz="1400" baseline="30000">
                <a:solidFill>
                  <a:srgbClr val="003399"/>
                </a:solidFill>
              </a:rPr>
              <a:t>nd</a:t>
            </a:r>
            <a:r>
              <a:rPr lang="en-US" altLang="en-US" sz="1400">
                <a:solidFill>
                  <a:srgbClr val="003399"/>
                </a:solidFill>
              </a:rPr>
              <a:t> Edition</a:t>
            </a:r>
          </a:p>
        </p:txBody>
      </p:sp>
      <p:sp>
        <p:nvSpPr>
          <p:cNvPr id="16390" name="Text Box 8"/>
          <p:cNvSpPr txBox="1">
            <a:spLocks noChangeArrowheads="1"/>
          </p:cNvSpPr>
          <p:nvPr/>
        </p:nvSpPr>
        <p:spPr bwMode="auto">
          <a:xfrm>
            <a:off x="527050" y="4059238"/>
            <a:ext cx="2403475" cy="37623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accent2"/>
                </a:solidFill>
              </a:rPr>
              <a:t>California 1992-2004</a:t>
            </a:r>
          </a:p>
        </p:txBody>
      </p:sp>
    </p:spTree>
    <p:extLst>
      <p:ext uri="{BB962C8B-B14F-4D97-AF65-F5344CB8AC3E}">
        <p14:creationId xmlns="" xmlns:p14="http://schemas.microsoft.com/office/powerpoint/2010/main" val="374078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85344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/>
              <a:t>Môi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trường</a:t>
            </a:r>
            <a:r>
              <a:rPr lang="en-US" sz="4000" b="1" dirty="0" smtClean="0"/>
              <a:t> KKT </a:t>
            </a:r>
            <a:r>
              <a:rPr lang="en-US" sz="4000" b="1" dirty="0" err="1" smtClean="0"/>
              <a:t>không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ảnh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hướng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đến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công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nghiệp</a:t>
            </a:r>
            <a:r>
              <a:rPr lang="en-US" sz="4000" b="1" dirty="0" smtClean="0"/>
              <a:t> du </a:t>
            </a:r>
            <a:r>
              <a:rPr lang="en-US" sz="4000" b="1" dirty="0" err="1" smtClean="0"/>
              <a:t>lịch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382000" cy="4648200"/>
          </a:xfrm>
        </p:spPr>
        <p:txBody>
          <a:bodyPr/>
          <a:lstStyle/>
          <a:p>
            <a:r>
              <a:rPr lang="en-US" dirty="0" err="1" smtClean="0"/>
              <a:t>Thực</a:t>
            </a:r>
            <a:r>
              <a:rPr lang="en-US" dirty="0" smtClean="0"/>
              <a:t> </a:t>
            </a:r>
            <a:r>
              <a:rPr lang="en-US" dirty="0" err="1" smtClean="0"/>
              <a:t>hiện</a:t>
            </a:r>
            <a:r>
              <a:rPr lang="en-US" dirty="0" smtClean="0"/>
              <a:t> </a:t>
            </a:r>
            <a:r>
              <a:rPr lang="en-US" dirty="0" err="1" smtClean="0"/>
              <a:t>quy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KKT </a:t>
            </a:r>
            <a:r>
              <a:rPr lang="en-US" dirty="0" err="1" smtClean="0"/>
              <a:t>có</a:t>
            </a:r>
            <a:r>
              <a:rPr lang="en-US" dirty="0" smtClean="0"/>
              <a:t> </a:t>
            </a:r>
            <a:r>
              <a:rPr lang="en-US" dirty="0" err="1" smtClean="0"/>
              <a:t>kết</a:t>
            </a:r>
            <a:r>
              <a:rPr lang="en-US" dirty="0" smtClean="0"/>
              <a:t> </a:t>
            </a:r>
            <a:r>
              <a:rPr lang="en-US" dirty="0" err="1" smtClean="0"/>
              <a:t>quả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tác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trung</a:t>
            </a:r>
            <a:r>
              <a:rPr lang="en-US" dirty="0" smtClean="0"/>
              <a:t> </a:t>
            </a:r>
            <a:r>
              <a:rPr lang="en-US" dirty="0" err="1" smtClean="0"/>
              <a:t>lập</a:t>
            </a:r>
            <a:r>
              <a:rPr lang="en-US" dirty="0" smtClean="0"/>
              <a:t> </a:t>
            </a:r>
            <a:r>
              <a:rPr lang="en-US" dirty="0" err="1" smtClean="0"/>
              <a:t>hoặc</a:t>
            </a:r>
            <a:r>
              <a:rPr lang="en-US" dirty="0" smtClean="0"/>
              <a:t> </a:t>
            </a:r>
            <a:r>
              <a:rPr lang="en-US" dirty="0" err="1" smtClean="0"/>
              <a:t>tích</a:t>
            </a:r>
            <a:r>
              <a:rPr lang="en-US" dirty="0" smtClean="0"/>
              <a:t> </a:t>
            </a:r>
            <a:r>
              <a:rPr lang="en-US" dirty="0" err="1" smtClean="0"/>
              <a:t>cực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kinh</a:t>
            </a:r>
            <a:r>
              <a:rPr lang="en-US" dirty="0" smtClean="0"/>
              <a:t> </a:t>
            </a:r>
            <a:r>
              <a:rPr lang="en-US" dirty="0" err="1" smtClean="0"/>
              <a:t>doanh</a:t>
            </a:r>
            <a:r>
              <a:rPr lang="en-US" dirty="0" smtClean="0"/>
              <a:t>, </a:t>
            </a:r>
            <a:r>
              <a:rPr lang="en-US" dirty="0" err="1" smtClean="0"/>
              <a:t>bao</a:t>
            </a:r>
            <a:r>
              <a:rPr lang="en-US" dirty="0" smtClean="0"/>
              <a:t> </a:t>
            </a:r>
            <a:r>
              <a:rPr lang="en-US" dirty="0" err="1" smtClean="0"/>
              <a:t>gồm</a:t>
            </a:r>
            <a:r>
              <a:rPr lang="en-US" dirty="0" smtClean="0"/>
              <a:t>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nghiệp</a:t>
            </a:r>
            <a:r>
              <a:rPr lang="en-US" dirty="0" smtClean="0"/>
              <a:t> du </a:t>
            </a:r>
            <a:r>
              <a:rPr lang="en-US" dirty="0" err="1" smtClean="0"/>
              <a:t>lịch</a:t>
            </a:r>
            <a:r>
              <a:rPr lang="en-US" dirty="0" smtClean="0"/>
              <a:t> ( </a:t>
            </a:r>
            <a:r>
              <a:rPr lang="en-US" dirty="0" err="1" smtClean="0"/>
              <a:t>quán</a:t>
            </a:r>
            <a:r>
              <a:rPr lang="en-US" dirty="0" smtClean="0"/>
              <a:t> bar,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hàng</a:t>
            </a:r>
            <a:r>
              <a:rPr lang="en-US" dirty="0" smtClean="0"/>
              <a:t>, </a:t>
            </a:r>
            <a:r>
              <a:rPr lang="en-US" dirty="0" err="1" smtClean="0"/>
              <a:t>sàn</a:t>
            </a:r>
            <a:r>
              <a:rPr lang="en-US" dirty="0" smtClean="0"/>
              <a:t> </a:t>
            </a:r>
            <a:r>
              <a:rPr lang="en-US" dirty="0" err="1" smtClean="0"/>
              <a:t>nhảy</a:t>
            </a:r>
            <a:r>
              <a:rPr lang="en-US" dirty="0" smtClean="0"/>
              <a:t>)</a:t>
            </a:r>
          </a:p>
          <a:p>
            <a:r>
              <a:rPr lang="en-US" dirty="0" smtClean="0"/>
              <a:t>Ở </a:t>
            </a:r>
            <a:r>
              <a:rPr lang="en-US" dirty="0" err="1" smtClean="0"/>
              <a:t>Mỹ</a:t>
            </a:r>
            <a:r>
              <a:rPr lang="en-US" dirty="0" smtClean="0"/>
              <a:t>, TP New York (</a:t>
            </a:r>
            <a:r>
              <a:rPr lang="en-US" dirty="0" err="1" smtClean="0"/>
              <a:t>với</a:t>
            </a:r>
            <a:r>
              <a:rPr lang="en-US" dirty="0" smtClean="0"/>
              <a:t> </a:t>
            </a:r>
            <a:r>
              <a:rPr lang="en-US" dirty="0" err="1" smtClean="0"/>
              <a:t>hai</a:t>
            </a:r>
            <a:r>
              <a:rPr lang="en-US" dirty="0" smtClean="0"/>
              <a:t> </a:t>
            </a:r>
            <a:r>
              <a:rPr lang="en-US" dirty="0" err="1" smtClean="0"/>
              <a:t>giai</a:t>
            </a:r>
            <a:r>
              <a:rPr lang="en-US" dirty="0" smtClean="0"/>
              <a:t> </a:t>
            </a:r>
            <a:r>
              <a:rPr lang="en-US" dirty="0" err="1" smtClean="0"/>
              <a:t>đoạn</a:t>
            </a:r>
            <a:r>
              <a:rPr lang="en-US" dirty="0" smtClean="0"/>
              <a:t> </a:t>
            </a:r>
            <a:r>
              <a:rPr lang="en-US" dirty="0" err="1" smtClean="0"/>
              <a:t>quy</a:t>
            </a:r>
            <a:r>
              <a:rPr lang="en-US" dirty="0" smtClean="0"/>
              <a:t> </a:t>
            </a:r>
            <a:r>
              <a:rPr lang="en-US" dirty="0" err="1" smtClean="0"/>
              <a:t>định</a:t>
            </a:r>
            <a:r>
              <a:rPr lang="en-US" dirty="0" smtClean="0"/>
              <a:t> </a:t>
            </a:r>
            <a:r>
              <a:rPr lang="en-US" dirty="0" err="1" smtClean="0"/>
              <a:t>môi</a:t>
            </a:r>
            <a:r>
              <a:rPr lang="en-US" dirty="0" smtClean="0"/>
              <a:t> </a:t>
            </a:r>
            <a:r>
              <a:rPr lang="en-US" dirty="0" err="1" smtClean="0"/>
              <a:t>trường</a:t>
            </a:r>
            <a:r>
              <a:rPr lang="en-US" dirty="0" smtClean="0"/>
              <a:t> KKT -1995, </a:t>
            </a:r>
            <a:r>
              <a:rPr lang="en-US" dirty="0" err="1" smtClean="0"/>
              <a:t>lao</a:t>
            </a:r>
            <a:r>
              <a:rPr lang="en-US" dirty="0" smtClean="0"/>
              <a:t> </a:t>
            </a:r>
            <a:r>
              <a:rPr lang="en-US" dirty="0" err="1" smtClean="0"/>
              <a:t>động</a:t>
            </a:r>
            <a:r>
              <a:rPr lang="en-US" dirty="0" smtClean="0"/>
              <a:t> </a:t>
            </a:r>
            <a:r>
              <a:rPr lang="en-US" dirty="0" err="1" smtClean="0"/>
              <a:t>trong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hàng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; 2008 </a:t>
            </a:r>
            <a:r>
              <a:rPr lang="en-US" dirty="0" err="1" smtClean="0"/>
              <a:t>công</a:t>
            </a:r>
            <a:r>
              <a:rPr lang="en-US" dirty="0" smtClean="0"/>
              <a:t> </a:t>
            </a:r>
            <a:r>
              <a:rPr lang="en-US" dirty="0" err="1" smtClean="0"/>
              <a:t>nhân</a:t>
            </a:r>
            <a:r>
              <a:rPr lang="en-US" dirty="0" smtClean="0"/>
              <a:t>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hóa</a:t>
            </a:r>
            <a:r>
              <a:rPr lang="en-US" dirty="0" smtClean="0"/>
              <a:t> </a:t>
            </a:r>
            <a:r>
              <a:rPr lang="en-US" dirty="0" err="1" smtClean="0"/>
              <a:t>đơn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quán</a:t>
            </a:r>
            <a:r>
              <a:rPr lang="en-US" dirty="0" smtClean="0"/>
              <a:t> bar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hàng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 </a:t>
            </a:r>
            <a:r>
              <a:rPr lang="en-US" dirty="0" err="1" smtClean="0"/>
              <a:t>lên</a:t>
            </a:r>
            <a:r>
              <a:rPr lang="en-US" dirty="0" smtClean="0"/>
              <a:t>, </a:t>
            </a:r>
            <a:r>
              <a:rPr lang="en-US" dirty="0" err="1" smtClean="0"/>
              <a:t>và</a:t>
            </a:r>
            <a:r>
              <a:rPr lang="en-US" dirty="0" smtClean="0"/>
              <a:t> </a:t>
            </a:r>
            <a:r>
              <a:rPr lang="en-US" dirty="0" err="1" smtClean="0"/>
              <a:t>tiếp</a:t>
            </a:r>
            <a:r>
              <a:rPr lang="en-US" dirty="0" smtClean="0"/>
              <a:t> </a:t>
            </a:r>
            <a:r>
              <a:rPr lang="en-US" dirty="0" err="1" smtClean="0"/>
              <a:t>tục</a:t>
            </a:r>
            <a:r>
              <a:rPr lang="en-US" dirty="0" smtClean="0"/>
              <a:t> </a:t>
            </a:r>
            <a:r>
              <a:rPr lang="en-US" dirty="0" err="1" smtClean="0"/>
              <a:t>tăng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sz="1800" i="1" dirty="0" err="1" smtClean="0"/>
              <a:t>Nguồn</a:t>
            </a:r>
            <a:r>
              <a:rPr lang="en-US" sz="1800" i="1" dirty="0" smtClean="0"/>
              <a:t>: </a:t>
            </a:r>
            <a:r>
              <a:rPr lang="en-US" sz="1800" i="1" dirty="0" err="1" smtClean="0"/>
              <a:t>Báo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cáo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của</a:t>
            </a:r>
            <a:r>
              <a:rPr lang="en-US" sz="1800" i="1" dirty="0" smtClean="0"/>
              <a:t> WHO </a:t>
            </a:r>
            <a:r>
              <a:rPr lang="en-US" sz="1800" i="1" dirty="0" err="1" smtClean="0"/>
              <a:t>về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nạn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dịch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thuốc</a:t>
            </a:r>
            <a:r>
              <a:rPr lang="en-US" sz="1800" i="1" dirty="0" smtClean="0"/>
              <a:t> </a:t>
            </a:r>
            <a:r>
              <a:rPr lang="en-US" sz="1800" i="1" dirty="0" err="1" smtClean="0"/>
              <a:t>lá</a:t>
            </a:r>
            <a:r>
              <a:rPr lang="en-US" sz="1800" i="1" dirty="0" smtClean="0"/>
              <a:t>, 2009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Khách</a:t>
            </a:r>
            <a:r>
              <a:rPr lang="en-US" b="1" dirty="0" smtClean="0"/>
              <a:t> du </a:t>
            </a:r>
            <a:r>
              <a:rPr lang="en-US" b="1" dirty="0" err="1" smtClean="0"/>
              <a:t>lịch</a:t>
            </a:r>
            <a:r>
              <a:rPr lang="en-US" b="1" dirty="0" smtClean="0"/>
              <a:t> </a:t>
            </a:r>
            <a:r>
              <a:rPr lang="en-US" b="1" dirty="0" err="1" smtClean="0"/>
              <a:t>ủng</a:t>
            </a:r>
            <a:r>
              <a:rPr lang="en-US" b="1" dirty="0" smtClean="0"/>
              <a:t> </a:t>
            </a:r>
            <a:r>
              <a:rPr lang="en-US" b="1" dirty="0" err="1" smtClean="0"/>
              <a:t>hộ</a:t>
            </a:r>
            <a:r>
              <a:rPr lang="en-US" b="1" dirty="0" smtClean="0"/>
              <a:t> </a:t>
            </a:r>
            <a:r>
              <a:rPr lang="en-US" b="1" dirty="0" err="1" smtClean="0"/>
              <a:t>thực</a:t>
            </a:r>
            <a:r>
              <a:rPr lang="en-US" b="1" dirty="0" smtClean="0"/>
              <a:t> </a:t>
            </a:r>
            <a:r>
              <a:rPr lang="en-US" b="1" dirty="0" err="1" smtClean="0"/>
              <a:t>hiện</a:t>
            </a:r>
            <a:r>
              <a:rPr lang="en-US" b="1" dirty="0" smtClean="0"/>
              <a:t> </a:t>
            </a:r>
            <a:r>
              <a:rPr lang="en-US" b="1" dirty="0" err="1" smtClean="0"/>
              <a:t>quy</a:t>
            </a:r>
            <a:r>
              <a:rPr lang="en-US" b="1" dirty="0" smtClean="0"/>
              <a:t> </a:t>
            </a:r>
            <a:r>
              <a:rPr lang="en-US" b="1" dirty="0" err="1" smtClean="0"/>
              <a:t>định</a:t>
            </a:r>
            <a:r>
              <a:rPr lang="en-US" b="1" dirty="0" smtClean="0"/>
              <a:t> </a:t>
            </a:r>
            <a:r>
              <a:rPr lang="en-US" b="1" dirty="0" err="1" smtClean="0"/>
              <a:t>môi</a:t>
            </a:r>
            <a:r>
              <a:rPr lang="en-US" b="1" dirty="0" smtClean="0"/>
              <a:t> </a:t>
            </a:r>
            <a:r>
              <a:rPr lang="en-US" b="1" dirty="0" err="1" smtClean="0"/>
              <a:t>trường</a:t>
            </a:r>
            <a:r>
              <a:rPr lang="en-US" b="1" dirty="0" smtClean="0"/>
              <a:t> KKT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Ở </a:t>
            </a:r>
            <a:r>
              <a:rPr lang="en-US" b="1" dirty="0" err="1" smtClean="0"/>
              <a:t>Mỹ</a:t>
            </a:r>
            <a:r>
              <a:rPr lang="en-US" b="1" dirty="0" smtClean="0"/>
              <a:t>, 2006: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89% </a:t>
            </a:r>
            <a:r>
              <a:rPr lang="en-US" dirty="0" err="1" smtClean="0"/>
              <a:t>thích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hàng</a:t>
            </a:r>
            <a:r>
              <a:rPr lang="en-US" dirty="0" smtClean="0"/>
              <a:t> KKT, 39% </a:t>
            </a:r>
            <a:r>
              <a:rPr lang="en-US" dirty="0" err="1" smtClean="0"/>
              <a:t>muốn</a:t>
            </a:r>
            <a:r>
              <a:rPr lang="en-US" dirty="0" smtClean="0"/>
              <a:t> </a:t>
            </a:r>
            <a:r>
              <a:rPr lang="en-US" dirty="0" err="1" smtClean="0"/>
              <a:t>đi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r>
              <a:rPr lang="en-US" dirty="0" smtClean="0"/>
              <a:t> ở </a:t>
            </a:r>
            <a:r>
              <a:rPr lang="en-US" dirty="0" err="1" smtClean="0"/>
              <a:t>ngoài</a:t>
            </a:r>
            <a:r>
              <a:rPr lang="en-US" dirty="0" smtClean="0"/>
              <a:t> </a:t>
            </a:r>
            <a:r>
              <a:rPr lang="en-US" dirty="0" err="1" smtClean="0"/>
              <a:t>nhiều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r>
              <a:rPr lang="en-US" dirty="0" smtClean="0"/>
              <a:t> </a:t>
            </a:r>
            <a:r>
              <a:rPr lang="en-US" dirty="0" err="1" smtClean="0"/>
              <a:t>nếu</a:t>
            </a:r>
            <a:r>
              <a:rPr lang="en-US" dirty="0" smtClean="0"/>
              <a:t> </a:t>
            </a:r>
            <a:r>
              <a:rPr lang="en-US" dirty="0" err="1" smtClean="0"/>
              <a:t>nhà</a:t>
            </a:r>
            <a:r>
              <a:rPr lang="en-US" dirty="0" smtClean="0"/>
              <a:t> </a:t>
            </a:r>
            <a:r>
              <a:rPr lang="en-US" dirty="0" err="1" smtClean="0"/>
              <a:t>hàng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endParaRPr lang="en-US" dirty="0" smtClean="0"/>
          </a:p>
          <a:p>
            <a:r>
              <a:rPr lang="en-US" b="1" dirty="0" smtClean="0"/>
              <a:t>Hong Kong, 2002</a:t>
            </a:r>
            <a:r>
              <a:rPr lang="en-US" dirty="0" smtClean="0"/>
              <a:t>: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66%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en-US" dirty="0" err="1" smtClean="0"/>
              <a:t>rằng</a:t>
            </a:r>
            <a:r>
              <a:rPr lang="en-US" dirty="0" smtClean="0"/>
              <a:t> </a:t>
            </a:r>
            <a:r>
              <a:rPr lang="en-US" dirty="0" err="1" smtClean="0"/>
              <a:t>các</a:t>
            </a:r>
            <a:r>
              <a:rPr lang="en-US" dirty="0" smtClean="0"/>
              <a:t> </a:t>
            </a:r>
            <a:r>
              <a:rPr lang="en-US" dirty="0" err="1" smtClean="0"/>
              <a:t>địa</a:t>
            </a:r>
            <a:r>
              <a:rPr lang="en-US" dirty="0" smtClean="0"/>
              <a:t> </a:t>
            </a:r>
            <a:r>
              <a:rPr lang="en-US" dirty="0" err="1" smtClean="0"/>
              <a:t>điểm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r>
              <a:rPr lang="en-US" dirty="0" smtClean="0"/>
              <a:t> (</a:t>
            </a:r>
            <a:r>
              <a:rPr lang="en-US" dirty="0" err="1" smtClean="0"/>
              <a:t>như</a:t>
            </a:r>
            <a:r>
              <a:rPr lang="en-US" dirty="0" smtClean="0"/>
              <a:t> </a:t>
            </a:r>
            <a:r>
              <a:rPr lang="en-US" dirty="0" err="1" smtClean="0"/>
              <a:t>quán</a:t>
            </a:r>
            <a:r>
              <a:rPr lang="en-US" dirty="0" smtClean="0"/>
              <a:t> bar)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thay</a:t>
            </a:r>
            <a:r>
              <a:rPr lang="en-US" dirty="0" smtClean="0"/>
              <a:t> </a:t>
            </a:r>
            <a:r>
              <a:rPr lang="en-US" dirty="0" err="1" smtClean="0"/>
              <a:t>đổi</a:t>
            </a:r>
            <a:r>
              <a:rPr lang="en-US" dirty="0" smtClean="0"/>
              <a:t> </a:t>
            </a:r>
            <a:r>
              <a:rPr lang="en-US" dirty="0" err="1" smtClean="0"/>
              <a:t>mong</a:t>
            </a:r>
            <a:r>
              <a:rPr lang="en-US" dirty="0" smtClean="0"/>
              <a:t> </a:t>
            </a:r>
            <a:r>
              <a:rPr lang="en-US" dirty="0" err="1" smtClean="0"/>
              <a:t>muốn</a:t>
            </a:r>
            <a:r>
              <a:rPr lang="en-US" dirty="0" smtClean="0"/>
              <a:t> </a:t>
            </a:r>
            <a:r>
              <a:rPr lang="en-US" dirty="0" err="1" smtClean="0"/>
              <a:t>của</a:t>
            </a:r>
            <a:r>
              <a:rPr lang="en-US" dirty="0" smtClean="0"/>
              <a:t> </a:t>
            </a:r>
            <a:r>
              <a:rPr lang="en-US" dirty="0" err="1" smtClean="0"/>
              <a:t>họ</a:t>
            </a:r>
            <a:r>
              <a:rPr lang="en-US" dirty="0" smtClean="0"/>
              <a:t> </a:t>
            </a:r>
            <a:r>
              <a:rPr lang="en-US" dirty="0" err="1" smtClean="0"/>
              <a:t>lại</a:t>
            </a:r>
            <a:r>
              <a:rPr lang="en-US" dirty="0" smtClean="0"/>
              <a:t> </a:t>
            </a:r>
            <a:r>
              <a:rPr lang="en-US" dirty="0" err="1" smtClean="0"/>
              <a:t>được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Hong Kong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30% </a:t>
            </a:r>
            <a:r>
              <a:rPr lang="en-US" dirty="0" err="1" smtClean="0"/>
              <a:t>nói</a:t>
            </a:r>
            <a:r>
              <a:rPr lang="en-US" dirty="0" smtClean="0"/>
              <a:t> </a:t>
            </a:r>
            <a:r>
              <a:rPr lang="en-US" dirty="0" err="1" smtClean="0"/>
              <a:t>rằng</a:t>
            </a:r>
            <a:r>
              <a:rPr lang="en-US" dirty="0" smtClean="0"/>
              <a:t> </a:t>
            </a:r>
            <a:r>
              <a:rPr lang="en-US" dirty="0" err="1" smtClean="0"/>
              <a:t>họ</a:t>
            </a:r>
            <a:r>
              <a:rPr lang="en-US" dirty="0" smtClean="0"/>
              <a:t> </a:t>
            </a:r>
            <a:r>
              <a:rPr lang="en-US" dirty="0" err="1" smtClean="0"/>
              <a:t>sẽ</a:t>
            </a:r>
            <a:r>
              <a:rPr lang="en-US" dirty="0" smtClean="0"/>
              <a:t> </a:t>
            </a:r>
            <a:r>
              <a:rPr lang="en-US" dirty="0" err="1" smtClean="0"/>
              <a:t>thích</a:t>
            </a:r>
            <a:r>
              <a:rPr lang="en-US" dirty="0" smtClean="0"/>
              <a:t> </a:t>
            </a:r>
            <a:r>
              <a:rPr lang="en-US" dirty="0" err="1" smtClean="0"/>
              <a:t>đến</a:t>
            </a:r>
            <a:r>
              <a:rPr lang="en-US" dirty="0" smtClean="0"/>
              <a:t> </a:t>
            </a:r>
            <a:r>
              <a:rPr lang="en-US" dirty="0" err="1" smtClean="0"/>
              <a:t>những</a:t>
            </a:r>
            <a:r>
              <a:rPr lang="en-US" dirty="0" smtClean="0"/>
              <a:t> </a:t>
            </a:r>
            <a:r>
              <a:rPr lang="en-US" dirty="0" err="1" smtClean="0"/>
              <a:t>khu</a:t>
            </a:r>
            <a:r>
              <a:rPr lang="en-US" dirty="0" smtClean="0"/>
              <a:t> </a:t>
            </a:r>
            <a:r>
              <a:rPr lang="en-US" dirty="0" err="1" smtClean="0"/>
              <a:t>ăn</a:t>
            </a:r>
            <a:r>
              <a:rPr lang="en-US" dirty="0" smtClean="0"/>
              <a:t> </a:t>
            </a:r>
            <a:r>
              <a:rPr lang="en-US" dirty="0" err="1" smtClean="0"/>
              <a:t>uống</a:t>
            </a:r>
            <a:r>
              <a:rPr lang="en-US" dirty="0" smtClean="0"/>
              <a:t> </a:t>
            </a:r>
            <a:r>
              <a:rPr lang="en-US" dirty="0" err="1" smtClean="0"/>
              <a:t>không</a:t>
            </a:r>
            <a:r>
              <a:rPr lang="en-US" dirty="0" smtClean="0"/>
              <a:t> </a:t>
            </a:r>
            <a:r>
              <a:rPr lang="en-US" dirty="0" err="1" smtClean="0"/>
              <a:t>khói</a:t>
            </a:r>
            <a:r>
              <a:rPr lang="en-US" dirty="0" smtClean="0"/>
              <a:t> </a:t>
            </a:r>
            <a:r>
              <a:rPr lang="en-US" dirty="0" err="1" smtClean="0"/>
              <a:t>thuốc</a:t>
            </a:r>
            <a:r>
              <a:rPr lang="en-US" dirty="0" smtClean="0"/>
              <a:t> </a:t>
            </a:r>
            <a:r>
              <a:rPr lang="en-US" dirty="0" err="1" smtClean="0"/>
              <a:t>lá</a:t>
            </a:r>
            <a:r>
              <a:rPr lang="en-US" dirty="0" smtClean="0"/>
              <a:t> </a:t>
            </a:r>
            <a:r>
              <a:rPr lang="en-US" dirty="0" err="1" smtClean="0"/>
              <a:t>hơn</a:t>
            </a:r>
            <a:endParaRPr lang="en-US" dirty="0" smtClean="0"/>
          </a:p>
          <a:p>
            <a:r>
              <a:rPr lang="en-US" dirty="0" err="1" smtClean="0"/>
              <a:t>Việt</a:t>
            </a:r>
            <a:r>
              <a:rPr lang="en-US" dirty="0" smtClean="0"/>
              <a:t> Nam: 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vi-VN" dirty="0" smtClean="0"/>
              <a:t>82</a:t>
            </a:r>
            <a:r>
              <a:rPr lang="vi-VN" dirty="0" smtClean="0"/>
              <a:t>% khách hàng ỦNG HỘ việc thực thi nhà hàng không khói thuốc!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vi-VN" dirty="0" smtClean="0"/>
              <a:t>(*</a:t>
            </a:r>
            <a:r>
              <a:rPr lang="vi-VN" dirty="0" smtClean="0"/>
              <a:t>Theo khảo sát của Hội Y tế Công cộng Việt Nam và HealthBridge Canada tại Hà Nội năm 2015)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err="1" smtClean="0"/>
              <a:t>Môi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trường</a:t>
            </a:r>
            <a:r>
              <a:rPr lang="en-US" sz="4000" b="1" dirty="0" smtClean="0"/>
              <a:t> KKT </a:t>
            </a:r>
            <a:r>
              <a:rPr lang="en-US" sz="4000" b="1" dirty="0" err="1" smtClean="0"/>
              <a:t>làm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giảm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tỉ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sử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dụng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thuốc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lá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4267200" cy="4419600"/>
          </a:xfrm>
        </p:spPr>
        <p:txBody>
          <a:bodyPr>
            <a:noAutofit/>
          </a:bodyPr>
          <a:lstStyle/>
          <a:p>
            <a:r>
              <a:rPr lang="en-US" sz="2000" dirty="0" err="1" smtClean="0"/>
              <a:t>Môi</a:t>
            </a:r>
            <a:r>
              <a:rPr lang="en-US" sz="2000" dirty="0" smtClean="0"/>
              <a:t> </a:t>
            </a:r>
            <a:r>
              <a:rPr lang="en-US" sz="2000" dirty="0" err="1" smtClean="0"/>
              <a:t>trường</a:t>
            </a:r>
            <a:r>
              <a:rPr lang="en-US" sz="2000" dirty="0" smtClean="0"/>
              <a:t> KKT </a:t>
            </a:r>
            <a:r>
              <a:rPr lang="en-US" sz="2000" dirty="0" err="1" smtClean="0"/>
              <a:t>giúp</a:t>
            </a:r>
            <a:r>
              <a:rPr lang="en-US" sz="2000" dirty="0" smtClean="0"/>
              <a:t> </a:t>
            </a:r>
            <a:r>
              <a:rPr lang="en-US" sz="2000" dirty="0" err="1" smtClean="0"/>
              <a:t>người</a:t>
            </a:r>
            <a:r>
              <a:rPr lang="en-US" sz="2000" dirty="0" smtClean="0"/>
              <a:t> </a:t>
            </a:r>
            <a:r>
              <a:rPr lang="en-US" sz="2000" dirty="0" err="1" smtClean="0"/>
              <a:t>hút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</a:t>
            </a:r>
            <a:r>
              <a:rPr lang="en-US" sz="2000" dirty="0" err="1" smtClean="0"/>
              <a:t>quyết</a:t>
            </a:r>
            <a:r>
              <a:rPr lang="en-US" sz="2000" dirty="0" smtClean="0"/>
              <a:t> </a:t>
            </a:r>
            <a:r>
              <a:rPr lang="en-US" sz="2000" dirty="0" err="1" smtClean="0"/>
              <a:t>tâm</a:t>
            </a:r>
            <a:r>
              <a:rPr lang="en-US" sz="2000" dirty="0" smtClean="0"/>
              <a:t> </a:t>
            </a:r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endParaRPr lang="en-US" sz="2000" dirty="0" smtClean="0"/>
          </a:p>
          <a:p>
            <a:r>
              <a:rPr lang="en-US" sz="2000" dirty="0" err="1" smtClean="0"/>
              <a:t>Nơi</a:t>
            </a:r>
            <a:r>
              <a:rPr lang="en-US" sz="2000" dirty="0" smtClean="0"/>
              <a:t> </a:t>
            </a:r>
            <a:r>
              <a:rPr lang="en-US" sz="2000" dirty="0" err="1" smtClean="0"/>
              <a:t>làm</a:t>
            </a:r>
            <a:r>
              <a:rPr lang="en-US" sz="2000" dirty="0" smtClean="0"/>
              <a:t> </a:t>
            </a:r>
            <a:r>
              <a:rPr lang="en-US" sz="2000" dirty="0" err="1" smtClean="0"/>
              <a:t>việc</a:t>
            </a:r>
            <a:r>
              <a:rPr lang="en-US" sz="2000" dirty="0" smtClean="0"/>
              <a:t> KKT </a:t>
            </a:r>
            <a:r>
              <a:rPr lang="en-US" sz="2000" dirty="0" err="1" smtClean="0"/>
              <a:t>là</a:t>
            </a:r>
            <a:r>
              <a:rPr lang="en-US" sz="2000" dirty="0" smtClean="0"/>
              <a:t> </a:t>
            </a:r>
            <a:r>
              <a:rPr lang="en-US" sz="2000" dirty="0" err="1" smtClean="0"/>
              <a:t>biện</a:t>
            </a:r>
            <a:r>
              <a:rPr lang="en-US" sz="2000" dirty="0" smtClean="0"/>
              <a:t> </a:t>
            </a:r>
            <a:r>
              <a:rPr lang="en-US" sz="2000" dirty="0" err="1" smtClean="0"/>
              <a:t>pháp</a:t>
            </a:r>
            <a:r>
              <a:rPr lang="en-US" sz="2000" dirty="0" smtClean="0"/>
              <a:t> </a:t>
            </a:r>
            <a:r>
              <a:rPr lang="en-US" sz="2000" dirty="0" err="1" smtClean="0"/>
              <a:t>có</a:t>
            </a:r>
            <a:r>
              <a:rPr lang="en-US" sz="2000" dirty="0" smtClean="0"/>
              <a:t> chi </a:t>
            </a:r>
            <a:r>
              <a:rPr lang="en-US" sz="2000" dirty="0" err="1" smtClean="0"/>
              <a:t>phí</a:t>
            </a:r>
            <a:r>
              <a:rPr lang="en-US" sz="2000" dirty="0" smtClean="0"/>
              <a:t> </a:t>
            </a:r>
            <a:r>
              <a:rPr lang="en-US" sz="2000" dirty="0" err="1" smtClean="0"/>
              <a:t>hiệu</a:t>
            </a:r>
            <a:r>
              <a:rPr lang="en-US" sz="2000" dirty="0" smtClean="0"/>
              <a:t> </a:t>
            </a:r>
            <a:r>
              <a:rPr lang="en-US" sz="2000" dirty="0" err="1" smtClean="0"/>
              <a:t>quả</a:t>
            </a:r>
            <a:r>
              <a:rPr lang="en-US" sz="2000" dirty="0" smtClean="0"/>
              <a:t> </a:t>
            </a:r>
            <a:r>
              <a:rPr lang="en-US" sz="2000" dirty="0" err="1" smtClean="0"/>
              <a:t>hơn</a:t>
            </a:r>
            <a:r>
              <a:rPr lang="en-US" sz="2000" dirty="0" smtClean="0"/>
              <a:t> </a:t>
            </a:r>
            <a:r>
              <a:rPr lang="en-US" sz="2000" dirty="0" err="1" smtClean="0"/>
              <a:t>đối</a:t>
            </a:r>
            <a:r>
              <a:rPr lang="en-US" sz="2000" dirty="0" smtClean="0"/>
              <a:t> </a:t>
            </a:r>
            <a:r>
              <a:rPr lang="en-US" sz="2000" dirty="0" err="1" smtClean="0"/>
              <a:t>với</a:t>
            </a:r>
            <a:r>
              <a:rPr lang="en-US" sz="2000" dirty="0" smtClean="0"/>
              <a:t> </a:t>
            </a:r>
            <a:r>
              <a:rPr lang="en-US" sz="2000" dirty="0" err="1" smtClean="0"/>
              <a:t>việc</a:t>
            </a:r>
            <a:r>
              <a:rPr lang="en-US" sz="2000" dirty="0" smtClean="0"/>
              <a:t> </a:t>
            </a:r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hơn</a:t>
            </a:r>
            <a:r>
              <a:rPr lang="en-US" sz="2000" dirty="0" smtClean="0"/>
              <a:t> </a:t>
            </a:r>
            <a:r>
              <a:rPr lang="en-US" sz="2000" dirty="0" err="1" smtClean="0"/>
              <a:t>là</a:t>
            </a:r>
            <a:r>
              <a:rPr lang="en-US" sz="2000" dirty="0" smtClean="0"/>
              <a:t> </a:t>
            </a:r>
            <a:r>
              <a:rPr lang="en-US" sz="2000" dirty="0" err="1" smtClean="0"/>
              <a:t>chương</a:t>
            </a:r>
            <a:r>
              <a:rPr lang="en-US" sz="2000" dirty="0" smtClean="0"/>
              <a:t> </a:t>
            </a:r>
            <a:r>
              <a:rPr lang="en-US" sz="2000" dirty="0" err="1" smtClean="0"/>
              <a:t>trình</a:t>
            </a:r>
            <a:r>
              <a:rPr lang="en-US" sz="2000" dirty="0" smtClean="0"/>
              <a:t> </a:t>
            </a:r>
            <a:r>
              <a:rPr lang="en-US" sz="2000" dirty="0" err="1" smtClean="0"/>
              <a:t>cai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nghiện</a:t>
            </a:r>
            <a:endParaRPr lang="en-US" sz="2000" dirty="0" smtClean="0"/>
          </a:p>
          <a:p>
            <a:r>
              <a:rPr lang="en-US" sz="2000" dirty="0" smtClean="0"/>
              <a:t>Ở Ireland, </a:t>
            </a:r>
            <a:r>
              <a:rPr lang="en-US" sz="2000" dirty="0" err="1" smtClean="0"/>
              <a:t>sau</a:t>
            </a:r>
            <a:r>
              <a:rPr lang="en-US" sz="2000" dirty="0" smtClean="0"/>
              <a:t> </a:t>
            </a:r>
            <a:r>
              <a:rPr lang="en-US" sz="2000" dirty="0" err="1" smtClean="0"/>
              <a:t>khi</a:t>
            </a:r>
            <a:r>
              <a:rPr lang="en-US" sz="2000" dirty="0" smtClean="0"/>
              <a:t> </a:t>
            </a:r>
            <a:r>
              <a:rPr lang="en-US" sz="2000" dirty="0" err="1" smtClean="0"/>
              <a:t>quy</a:t>
            </a:r>
            <a:r>
              <a:rPr lang="en-US" sz="2000" dirty="0" smtClean="0"/>
              <a:t> </a:t>
            </a:r>
            <a:r>
              <a:rPr lang="en-US" sz="2000" dirty="0" err="1" smtClean="0"/>
              <a:t>định</a:t>
            </a:r>
            <a:r>
              <a:rPr lang="en-US" sz="2000" dirty="0" smtClean="0"/>
              <a:t> </a:t>
            </a:r>
            <a:r>
              <a:rPr lang="en-US" sz="2000" dirty="0" err="1" smtClean="0"/>
              <a:t>cấm</a:t>
            </a:r>
            <a:r>
              <a:rPr lang="en-US" sz="2000" dirty="0" smtClean="0"/>
              <a:t> </a:t>
            </a:r>
            <a:r>
              <a:rPr lang="en-US" sz="2000" dirty="0" err="1" smtClean="0"/>
              <a:t>hút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ban </a:t>
            </a:r>
            <a:r>
              <a:rPr lang="en-US" sz="2000" dirty="0" err="1" smtClean="0"/>
              <a:t>hành</a:t>
            </a:r>
            <a:r>
              <a:rPr lang="en-US" sz="2000" dirty="0" smtClean="0"/>
              <a:t>, </a:t>
            </a:r>
            <a:r>
              <a:rPr lang="en-US" sz="2000" dirty="0" err="1" smtClean="0"/>
              <a:t>khoảng</a:t>
            </a:r>
            <a:r>
              <a:rPr lang="en-US" sz="2000" dirty="0" smtClean="0"/>
              <a:t> 46% </a:t>
            </a:r>
            <a:r>
              <a:rPr lang="en-US" sz="2000" dirty="0" err="1" smtClean="0"/>
              <a:t>người</a:t>
            </a:r>
            <a:r>
              <a:rPr lang="en-US" sz="2000" dirty="0" smtClean="0"/>
              <a:t> </a:t>
            </a:r>
            <a:r>
              <a:rPr lang="en-US" sz="2000" dirty="0" err="1" smtClean="0"/>
              <a:t>hút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nói</a:t>
            </a:r>
            <a:r>
              <a:rPr lang="en-US" sz="2000" dirty="0" smtClean="0"/>
              <a:t> </a:t>
            </a:r>
            <a:r>
              <a:rPr lang="en-US" sz="2000" dirty="0" err="1" smtClean="0"/>
              <a:t>rằng</a:t>
            </a:r>
            <a:r>
              <a:rPr lang="en-US" sz="2000" dirty="0" smtClean="0"/>
              <a:t> </a:t>
            </a:r>
            <a:r>
              <a:rPr lang="en-US" sz="2000" dirty="0" err="1" smtClean="0"/>
              <a:t>luật</a:t>
            </a:r>
            <a:r>
              <a:rPr lang="en-US" sz="2000" dirty="0" smtClean="0"/>
              <a:t> </a:t>
            </a:r>
            <a:r>
              <a:rPr lang="en-US" sz="2000" dirty="0" err="1" smtClean="0"/>
              <a:t>đã</a:t>
            </a:r>
            <a:r>
              <a:rPr lang="en-US" sz="2000" dirty="0" smtClean="0"/>
              <a:t> </a:t>
            </a:r>
            <a:r>
              <a:rPr lang="en-US" sz="2000" dirty="0" err="1" smtClean="0"/>
              <a:t>khiến</a:t>
            </a:r>
            <a:r>
              <a:rPr lang="en-US" sz="2000" dirty="0" smtClean="0"/>
              <a:t> </a:t>
            </a:r>
            <a:r>
              <a:rPr lang="en-US" sz="2000" dirty="0" err="1" smtClean="0"/>
              <a:t>họ</a:t>
            </a:r>
            <a:r>
              <a:rPr lang="en-US" sz="2000" dirty="0" smtClean="0"/>
              <a:t> </a:t>
            </a:r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(tr0ng </a:t>
            </a:r>
            <a:r>
              <a:rPr lang="en-US" sz="2000" dirty="0" err="1" smtClean="0"/>
              <a:t>số</a:t>
            </a:r>
            <a:r>
              <a:rPr lang="en-US" sz="2000" dirty="0" smtClean="0"/>
              <a:t> </a:t>
            </a:r>
            <a:r>
              <a:rPr lang="en-US" sz="2000" dirty="0" err="1" smtClean="0"/>
              <a:t>những</a:t>
            </a:r>
            <a:r>
              <a:rPr lang="en-US" sz="2000" dirty="0" smtClean="0"/>
              <a:t> </a:t>
            </a:r>
            <a:r>
              <a:rPr lang="en-US" sz="2000" dirty="0" err="1" smtClean="0"/>
              <a:t>người</a:t>
            </a:r>
            <a:r>
              <a:rPr lang="en-US" sz="2000" dirty="0" smtClean="0"/>
              <a:t> </a:t>
            </a:r>
            <a:r>
              <a:rPr lang="en-US" sz="2000" dirty="0" err="1" smtClean="0"/>
              <a:t>đã</a:t>
            </a:r>
            <a:r>
              <a:rPr lang="en-US" sz="2000" dirty="0" smtClean="0"/>
              <a:t> </a:t>
            </a:r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thành</a:t>
            </a:r>
            <a:r>
              <a:rPr lang="en-US" sz="2000" dirty="0" smtClean="0"/>
              <a:t> </a:t>
            </a:r>
            <a:r>
              <a:rPr lang="en-US" sz="2000" dirty="0" err="1" smtClean="0"/>
              <a:t>công</a:t>
            </a:r>
            <a:r>
              <a:rPr lang="en-US" sz="2000" dirty="0" smtClean="0"/>
              <a:t>, 80% </a:t>
            </a:r>
            <a:r>
              <a:rPr lang="en-US" sz="2000" dirty="0" err="1" smtClean="0"/>
              <a:t>nói</a:t>
            </a:r>
            <a:r>
              <a:rPr lang="en-US" sz="2000" dirty="0" smtClean="0"/>
              <a:t> </a:t>
            </a:r>
            <a:r>
              <a:rPr lang="en-US" sz="2000" dirty="0" err="1" smtClean="0"/>
              <a:t>rằng</a:t>
            </a:r>
            <a:r>
              <a:rPr lang="en-US" sz="2000" dirty="0" smtClean="0"/>
              <a:t> </a:t>
            </a:r>
            <a:r>
              <a:rPr lang="en-US" sz="2000" dirty="0" err="1" smtClean="0"/>
              <a:t>luật</a:t>
            </a:r>
            <a:r>
              <a:rPr lang="en-US" sz="2000" dirty="0" smtClean="0"/>
              <a:t> </a:t>
            </a:r>
            <a:r>
              <a:rPr lang="en-US" sz="2000" dirty="0" err="1" smtClean="0"/>
              <a:t>muốn</a:t>
            </a:r>
            <a:r>
              <a:rPr lang="en-US" sz="2000" dirty="0" smtClean="0"/>
              <a:t> </a:t>
            </a:r>
            <a:r>
              <a:rPr lang="en-US" sz="2000" dirty="0" err="1" smtClean="0"/>
              <a:t>bỏ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, </a:t>
            </a:r>
            <a:r>
              <a:rPr lang="en-US" sz="2000" dirty="0" err="1" smtClean="0"/>
              <a:t>và</a:t>
            </a:r>
            <a:r>
              <a:rPr lang="en-US" sz="2000" dirty="0" smtClean="0"/>
              <a:t> 88% </a:t>
            </a:r>
            <a:r>
              <a:rPr lang="en-US" sz="2000" dirty="0" err="1" smtClean="0"/>
              <a:t>nói</a:t>
            </a:r>
            <a:r>
              <a:rPr lang="en-US" sz="2000" dirty="0" smtClean="0"/>
              <a:t> </a:t>
            </a:r>
            <a:r>
              <a:rPr lang="en-US" sz="2000" dirty="0" err="1" smtClean="0"/>
              <a:t>rằng</a:t>
            </a:r>
            <a:r>
              <a:rPr lang="en-US" sz="2000" dirty="0" smtClean="0"/>
              <a:t> </a:t>
            </a:r>
            <a:r>
              <a:rPr lang="en-US" sz="2000" dirty="0" err="1" smtClean="0"/>
              <a:t>luật</a:t>
            </a:r>
            <a:r>
              <a:rPr lang="en-US" sz="2000" dirty="0" smtClean="0"/>
              <a:t> </a:t>
            </a:r>
            <a:r>
              <a:rPr lang="en-US" sz="2000" dirty="0" err="1" smtClean="0"/>
              <a:t>giúp</a:t>
            </a:r>
            <a:r>
              <a:rPr lang="en-US" sz="2000" dirty="0" smtClean="0"/>
              <a:t> </a:t>
            </a:r>
            <a:r>
              <a:rPr lang="en-US" sz="2000" dirty="0" err="1" smtClean="0"/>
              <a:t>họ</a:t>
            </a:r>
            <a:r>
              <a:rPr lang="en-US" sz="2000" dirty="0" smtClean="0"/>
              <a:t> </a:t>
            </a:r>
            <a:r>
              <a:rPr lang="en-US" sz="2000" dirty="0" err="1" smtClean="0"/>
              <a:t>duy</a:t>
            </a:r>
            <a:r>
              <a:rPr lang="en-US" sz="2000" dirty="0" smtClean="0"/>
              <a:t> </a:t>
            </a:r>
            <a:r>
              <a:rPr lang="en-US" sz="2000" dirty="0" err="1" smtClean="0"/>
              <a:t>trì</a:t>
            </a:r>
            <a:r>
              <a:rPr lang="en-US" sz="2000" dirty="0" smtClean="0"/>
              <a:t> </a:t>
            </a:r>
            <a:r>
              <a:rPr lang="en-US" sz="2000" dirty="0" err="1" smtClean="0"/>
              <a:t>cai</a:t>
            </a:r>
            <a:r>
              <a:rPr lang="en-US" sz="2000" dirty="0" smtClean="0"/>
              <a:t> </a:t>
            </a:r>
            <a:r>
              <a:rPr lang="en-US" sz="2000" dirty="0" err="1" smtClean="0"/>
              <a:t>nghiện</a:t>
            </a:r>
            <a:r>
              <a:rPr lang="en-US" sz="2000" dirty="0" smtClean="0"/>
              <a:t> </a:t>
            </a:r>
            <a:r>
              <a:rPr lang="en-US" sz="2000" dirty="0" err="1" smtClean="0"/>
              <a:t>thuốc</a:t>
            </a:r>
            <a:r>
              <a:rPr lang="en-US" sz="2000" dirty="0" smtClean="0"/>
              <a:t> </a:t>
            </a:r>
            <a:r>
              <a:rPr lang="en-US" sz="2000" dirty="0" err="1" smtClean="0"/>
              <a:t>lá</a:t>
            </a:r>
            <a:r>
              <a:rPr lang="en-US" sz="2000" dirty="0" smtClean="0"/>
              <a:t>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4400" y="2057400"/>
            <a:ext cx="4419600" cy="38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953000" y="6096000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 err="1" smtClean="0"/>
              <a:t>Nguồn</a:t>
            </a:r>
            <a:r>
              <a:rPr lang="en-US" sz="1200" i="1" dirty="0" smtClean="0"/>
              <a:t>: </a:t>
            </a:r>
            <a:r>
              <a:rPr lang="en-US" sz="1200" i="1" dirty="0" err="1" smtClean="0"/>
              <a:t>Báo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cáo</a:t>
            </a:r>
            <a:r>
              <a:rPr lang="en-US" sz="1200" i="1" dirty="0" smtClean="0"/>
              <a:t> WHO </a:t>
            </a:r>
            <a:r>
              <a:rPr lang="en-US" sz="1200" i="1" dirty="0" err="1" smtClean="0"/>
              <a:t>về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nạn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dịch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thuốc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lá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toàn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cầu</a:t>
            </a:r>
            <a:r>
              <a:rPr lang="en-US" sz="1200" i="1" dirty="0" smtClean="0"/>
              <a:t>, 2009</a:t>
            </a:r>
            <a:endParaRPr lang="en-US" sz="1200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404813"/>
            <a:ext cx="7391400" cy="15271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err="1" smtClean="0"/>
              <a:t>Môi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trường</a:t>
            </a:r>
            <a:r>
              <a:rPr lang="en-US" altLang="en-US" b="1" dirty="0" smtClean="0"/>
              <a:t> KKT: </a:t>
            </a:r>
            <a:r>
              <a:rPr lang="en-US" altLang="en-US" b="1" dirty="0" err="1" smtClean="0"/>
              <a:t>giảm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hút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thuốc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và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tăng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tỷ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lệ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bỏ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thuốc</a:t>
            </a:r>
            <a:endParaRPr lang="en-US" altLang="en-US" b="1" dirty="0" smtClean="0"/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558088" cy="41148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World Bank: </a:t>
            </a:r>
            <a:r>
              <a:rPr lang="en-US" altLang="en-US" dirty="0" err="1" smtClean="0"/>
              <a:t>Môi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trường</a:t>
            </a:r>
            <a:r>
              <a:rPr lang="en-US" altLang="en-US" dirty="0" smtClean="0"/>
              <a:t> KKT </a:t>
            </a:r>
            <a:r>
              <a:rPr lang="en-US" altLang="en-US" dirty="0" err="1" smtClean="0"/>
              <a:t>giúp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giảm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hút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thuốc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từ</a:t>
            </a:r>
            <a:r>
              <a:rPr lang="en-US" altLang="en-US" dirty="0" smtClean="0"/>
              <a:t> 4-10%</a:t>
            </a:r>
          </a:p>
          <a:p>
            <a:pPr eaLnBrk="1" hangingPunct="1"/>
            <a:r>
              <a:rPr lang="en-US" altLang="en-US" dirty="0" err="1" smtClean="0"/>
              <a:t>Nghiên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cứu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tổng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hợp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gần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đây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từ</a:t>
            </a:r>
            <a:r>
              <a:rPr lang="en-US" altLang="en-US" dirty="0" smtClean="0"/>
              <a:t> Australia, </a:t>
            </a:r>
            <a:r>
              <a:rPr lang="en-US" altLang="en-US" dirty="0" err="1" smtClean="0"/>
              <a:t>Mỹ</a:t>
            </a:r>
            <a:r>
              <a:rPr lang="en-US" altLang="en-US" dirty="0" smtClean="0"/>
              <a:t>, Canada, </a:t>
            </a:r>
            <a:r>
              <a:rPr lang="en-US" altLang="en-US" dirty="0" err="1" smtClean="0"/>
              <a:t>Đức</a:t>
            </a:r>
            <a:r>
              <a:rPr lang="en-US" altLang="en-US" dirty="0" smtClean="0"/>
              <a:t>: </a:t>
            </a:r>
            <a:r>
              <a:rPr lang="en-US" altLang="en-US" dirty="0" err="1" smtClean="0"/>
              <a:t>giảm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tới</a:t>
            </a:r>
            <a:r>
              <a:rPr lang="en-US" altLang="en-US" dirty="0" smtClean="0"/>
              <a:t> 29% </a:t>
            </a:r>
            <a:r>
              <a:rPr lang="en-US" altLang="en-US" dirty="0" err="1" smtClean="0"/>
              <a:t>lượng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hút</a:t>
            </a:r>
            <a:r>
              <a:rPr lang="en-US" altLang="en-US" dirty="0" smtClean="0"/>
              <a:t>. </a:t>
            </a:r>
            <a:r>
              <a:rPr lang="en-US" altLang="en-US" dirty="0" err="1" smtClean="0"/>
              <a:t>trong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đó</a:t>
            </a:r>
            <a:r>
              <a:rPr lang="en-US" altLang="en-US" dirty="0" smtClean="0"/>
              <a:t> </a:t>
            </a:r>
          </a:p>
          <a:p>
            <a:pPr lvl="1" eaLnBrk="1" hangingPunct="1"/>
            <a:r>
              <a:rPr lang="en-US" altLang="en-US" dirty="0" err="1" smtClean="0"/>
              <a:t>giảm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hút</a:t>
            </a:r>
            <a:r>
              <a:rPr lang="en-US" altLang="en-US" dirty="0" smtClean="0"/>
              <a:t> 3,1 </a:t>
            </a:r>
            <a:r>
              <a:rPr lang="en-US" altLang="en-US" dirty="0" err="1" smtClean="0"/>
              <a:t>điếu</a:t>
            </a:r>
            <a:r>
              <a:rPr lang="en-US" altLang="en-US" dirty="0" smtClean="0"/>
              <a:t>/</a:t>
            </a:r>
            <a:r>
              <a:rPr lang="en-US" altLang="en-US" dirty="0" err="1" smtClean="0"/>
              <a:t>ngày</a:t>
            </a:r>
            <a:r>
              <a:rPr lang="en-US" altLang="en-US" dirty="0" smtClean="0"/>
              <a:t> </a:t>
            </a:r>
          </a:p>
          <a:p>
            <a:pPr lvl="1" eaLnBrk="1" hangingPunct="1"/>
            <a:r>
              <a:rPr lang="en-US" altLang="en-US" dirty="0" err="1" smtClean="0"/>
              <a:t>và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giảm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tỷ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lệ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hút</a:t>
            </a:r>
            <a:r>
              <a:rPr lang="en-US" altLang="en-US" dirty="0" smtClean="0"/>
              <a:t> 3,8%.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 b="1" smtClean="0"/>
              <a:t>Trực tiếp: Giảm mức ô nhiễm không khí, hiệu quả rõ rệt ở các khu vực khác nhau</a:t>
            </a:r>
          </a:p>
        </p:txBody>
      </p:sp>
      <p:sp>
        <p:nvSpPr>
          <p:cNvPr id="24580" name="Text Box 3"/>
          <p:cNvSpPr txBox="1">
            <a:spLocks noChangeArrowheads="1"/>
          </p:cNvSpPr>
          <p:nvPr/>
        </p:nvSpPr>
        <p:spPr bwMode="auto">
          <a:xfrm>
            <a:off x="400050" y="6054725"/>
            <a:ext cx="69373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rebuchet MS" pitchFamily="34" charset="0"/>
              </a:rPr>
              <a:t>Source: adapted by CTLT from Hyland, A. Original Data. Unpublished.</a:t>
            </a:r>
          </a:p>
        </p:txBody>
      </p:sp>
      <p:pic>
        <p:nvPicPr>
          <p:cNvPr id="24581" name="Picture 4" descr="GTC_lec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447800"/>
            <a:ext cx="6188075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8893175" cy="1143000"/>
          </a:xfrm>
        </p:spPr>
        <p:txBody>
          <a:bodyPr/>
          <a:lstStyle/>
          <a:p>
            <a:pPr eaLnBrk="1" hangingPunct="1"/>
            <a:r>
              <a:rPr lang="en-US" altLang="en-US" sz="3600" b="1" smtClean="0"/>
              <a:t>Trực tiếp: Cải thiện chất lượng không khí các khu vực trong nhà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400050" y="6054725"/>
            <a:ext cx="69373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Trebuchet MS" pitchFamily="34" charset="0"/>
              </a:rPr>
              <a:t>Source: adapted by CTLT from The U.S. Center For Disease Control </a:t>
            </a:r>
            <a:r>
              <a:rPr lang="en-US" altLang="en-US" sz="1200" i="1">
                <a:latin typeface="Trebuchet MS" pitchFamily="34" charset="0"/>
              </a:rPr>
              <a:t>MMWR.</a:t>
            </a:r>
            <a:r>
              <a:rPr lang="en-US" altLang="en-US" sz="1200">
                <a:latin typeface="Trebuchet MS" pitchFamily="34" charset="0"/>
              </a:rPr>
              <a:t> (2005).</a:t>
            </a:r>
          </a:p>
        </p:txBody>
      </p:sp>
      <p:pic>
        <p:nvPicPr>
          <p:cNvPr id="23557" name="Picture 4" descr="GTC_lec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41438"/>
            <a:ext cx="6169025" cy="462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Content Placeholder 4" descr="18-smoke-free-workplace-18-Hphong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863" y="1119188"/>
            <a:ext cx="7894637" cy="5095875"/>
          </a:xfrm>
        </p:spPr>
      </p:pic>
      <p:sp>
        <p:nvSpPr>
          <p:cNvPr id="2253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253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09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err="1" smtClean="0"/>
              <a:t>Nơi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làm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việc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không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khói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thuốc</a:t>
            </a:r>
            <a:endParaRPr lang="en-US" altLang="en-US" b="1" dirty="0" smtClean="0"/>
          </a:p>
        </p:txBody>
      </p:sp>
    </p:spTree>
    <p:extLst>
      <p:ext uri="{BB962C8B-B14F-4D97-AF65-F5344CB8AC3E}">
        <p14:creationId xmlns="" xmlns:p14="http://schemas.microsoft.com/office/powerpoint/2010/main" val="2270953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096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err="1" smtClean="0"/>
              <a:t>Nơi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làm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việc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không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khói</a:t>
            </a:r>
            <a:r>
              <a:rPr lang="en-US" altLang="en-US" b="1" dirty="0" smtClean="0"/>
              <a:t> </a:t>
            </a:r>
            <a:r>
              <a:rPr lang="en-US" altLang="en-US" b="1" dirty="0" err="1" smtClean="0"/>
              <a:t>thuốc</a:t>
            </a:r>
            <a:endParaRPr lang="en-US" altLang="en-US" b="1" dirty="0" smtClean="0"/>
          </a:p>
        </p:txBody>
      </p:sp>
      <p:pic>
        <p:nvPicPr>
          <p:cNvPr id="23555" name="Content Placeholder 4" descr="smokefreeworkplac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73175" y="1428750"/>
            <a:ext cx="6870700" cy="4572000"/>
          </a:xfrm>
        </p:spPr>
      </p:pic>
      <p:sp>
        <p:nvSpPr>
          <p:cNvPr id="2355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</p:spTree>
    <p:extLst>
      <p:ext uri="{BB962C8B-B14F-4D97-AF65-F5344CB8AC3E}">
        <p14:creationId xmlns="" xmlns:p14="http://schemas.microsoft.com/office/powerpoint/2010/main" val="4306721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4579" name="Picture 2" descr="DSC041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017588"/>
            <a:ext cx="7024687" cy="526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1438"/>
            <a:ext cx="7772400" cy="1143001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Trường học không khói thuốc</a:t>
            </a:r>
          </a:p>
        </p:txBody>
      </p:sp>
    </p:spTree>
    <p:extLst>
      <p:ext uri="{BB962C8B-B14F-4D97-AF65-F5344CB8AC3E}">
        <p14:creationId xmlns="" xmlns:p14="http://schemas.microsoft.com/office/powerpoint/2010/main" val="699669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5603" name="Picture 2" descr="scan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331788"/>
            <a:ext cx="8675688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7741184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b="1" smtClean="0"/>
              <a:t>Poster cổ động phòng, chống tác hại thuốc lá</a:t>
            </a:r>
          </a:p>
        </p:txBody>
      </p:sp>
      <p:pic>
        <p:nvPicPr>
          <p:cNvPr id="27652" name="Picture 3" descr="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463" y="1852613"/>
            <a:ext cx="8964612" cy="1652587"/>
          </a:xfrm>
          <a:noFill/>
        </p:spPr>
      </p:pic>
      <p:pic>
        <p:nvPicPr>
          <p:cNvPr id="27653" name="Picture 4" descr="5"/>
          <p:cNvPicPr>
            <a:picLocks noGrp="1" noChangeAspect="1" noChangeArrowheads="1"/>
          </p:cNvPicPr>
          <p:nvPr>
            <p:ph sz="half" idx="3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4652963"/>
            <a:ext cx="8893175" cy="1296987"/>
          </a:xfrm>
          <a:noFill/>
        </p:spPr>
      </p:pic>
    </p:spTree>
    <p:extLst>
      <p:ext uri="{BB962C8B-B14F-4D97-AF65-F5344CB8AC3E}">
        <p14:creationId xmlns="" xmlns:p14="http://schemas.microsoft.com/office/powerpoint/2010/main" val="42544111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8675" name="Picture 2" descr="P828376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11413" y="0"/>
            <a:ext cx="6732587" cy="6913563"/>
          </a:xfrm>
        </p:spPr>
      </p:pic>
      <p:sp>
        <p:nvSpPr>
          <p:cNvPr id="28676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1447800"/>
            <a:ext cx="2187575" cy="3498850"/>
          </a:xfrm>
        </p:spPr>
        <p:txBody>
          <a:bodyPr/>
          <a:lstStyle/>
          <a:p>
            <a:pPr eaLnBrk="1" hangingPunct="1"/>
            <a:r>
              <a:rPr lang="en-US" altLang="en-US" sz="1800" b="1" dirty="0" smtClean="0">
                <a:solidFill>
                  <a:srgbClr val="00FF00"/>
                </a:solidFill>
              </a:rPr>
              <a:t>BỆNH </a:t>
            </a:r>
            <a:r>
              <a:rPr lang="en-US" altLang="en-US" sz="1800" b="1" dirty="0" err="1" smtClean="0">
                <a:solidFill>
                  <a:srgbClr val="00FF00"/>
                </a:solidFill>
              </a:rPr>
              <a:t>ViỆN</a:t>
            </a:r>
            <a:r>
              <a:rPr lang="en-US" altLang="en-US" sz="1800" b="1" dirty="0" smtClean="0">
                <a:solidFill>
                  <a:srgbClr val="00FF00"/>
                </a:solidFill>
              </a:rPr>
              <a:t> NHI ĐỒNG 1 TP HCM: </a:t>
            </a:r>
            <a:br>
              <a:rPr lang="en-US" altLang="en-US" sz="1800" b="1" dirty="0" smtClean="0">
                <a:solidFill>
                  <a:srgbClr val="00FF00"/>
                </a:solidFill>
              </a:rPr>
            </a:br>
            <a:r>
              <a:rPr lang="en-US" altLang="en-US" sz="1800" b="1" dirty="0" smtClean="0">
                <a:solidFill>
                  <a:srgbClr val="00FF00"/>
                </a:solidFill>
              </a:rPr>
              <a:t/>
            </a:r>
            <a:br>
              <a:rPr lang="en-US" altLang="en-US" sz="1800" b="1" dirty="0" smtClean="0">
                <a:solidFill>
                  <a:srgbClr val="00FF00"/>
                </a:solidFill>
              </a:rPr>
            </a:br>
            <a:r>
              <a:rPr lang="en-US" altLang="en-US" sz="1800" b="1" dirty="0" smtClean="0"/>
              <a:t>“XÂY DỰNG MÔI TRƯỜNG BỆNH </a:t>
            </a:r>
            <a:r>
              <a:rPr lang="en-US" altLang="en-US" sz="1800" b="1" dirty="0" err="1" smtClean="0"/>
              <a:t>ViỆN</a:t>
            </a:r>
            <a:r>
              <a:rPr lang="en-US" altLang="en-US" sz="1800" b="1" dirty="0" smtClean="0"/>
              <a:t> </a:t>
            </a:r>
            <a:br>
              <a:rPr lang="en-US" altLang="en-US" sz="1800" b="1" dirty="0" smtClean="0"/>
            </a:br>
            <a:r>
              <a:rPr lang="en-US" altLang="en-US" sz="1800" b="1" dirty="0" smtClean="0"/>
              <a:t>KHÔNG KHÓI THUỐC”</a:t>
            </a:r>
          </a:p>
        </p:txBody>
      </p:sp>
    </p:spTree>
    <p:extLst>
      <p:ext uri="{BB962C8B-B14F-4D97-AF65-F5344CB8AC3E}">
        <p14:creationId xmlns="" xmlns:p14="http://schemas.microsoft.com/office/powerpoint/2010/main" val="2167221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611188" y="188913"/>
            <a:ext cx="7993062" cy="863600"/>
          </a:xfrm>
        </p:spPr>
        <p:txBody>
          <a:bodyPr/>
          <a:lstStyle/>
          <a:p>
            <a:r>
              <a:rPr lang="en-US" altLang="en-US" sz="3600" b="1" smtClean="0"/>
              <a:t>Khách sạn/nhà hàng không khói thuốc</a:t>
            </a:r>
            <a:endParaRPr lang="en-GB" altLang="en-US" sz="3600" smtClean="0"/>
          </a:p>
        </p:txBody>
      </p:sp>
      <p:sp>
        <p:nvSpPr>
          <p:cNvPr id="2457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4580" name="Picture 7" descr="D:\Users\ngap\My document\My Pictures\2013-SF hotels\IMG_1171_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268413"/>
            <a:ext cx="2447925" cy="1835150"/>
          </a:xfrm>
          <a:noFill/>
        </p:spPr>
      </p:pic>
      <p:pic>
        <p:nvPicPr>
          <p:cNvPr id="24581" name="Picture 8" descr="D:\Users\ngap\My document\My Pictures\2013-SF hotels\IMG_1195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322513"/>
            <a:ext cx="2808288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0" descr="D:\Users\ngap\My document\My Pictures\2013-SF hotels\IMG_1189_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429000"/>
            <a:ext cx="294005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"/>
          <p:cNvSpPr txBox="1">
            <a:spLocks/>
          </p:cNvSpPr>
          <p:nvPr/>
        </p:nvSpPr>
        <p:spPr bwMode="auto">
          <a:xfrm>
            <a:off x="3419475" y="5468938"/>
            <a:ext cx="280828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sz="2400" kern="0" dirty="0" smtClean="0"/>
              <a:t>Nikko hotel</a:t>
            </a:r>
            <a:endParaRPr lang="en-GB" sz="2400" kern="0" dirty="0"/>
          </a:p>
        </p:txBody>
      </p:sp>
      <p:pic>
        <p:nvPicPr>
          <p:cNvPr id="24584" name="Picture 12" descr="D:\Users\ngap\My document\My Pictures\2013-SF hotels\IMG_1196_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106863"/>
            <a:ext cx="1809750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8301027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b="1" smtClean="0"/>
              <a:t>Khách sạn/nhà hàng</a:t>
            </a:r>
            <a:br>
              <a:rPr lang="en-US" altLang="en-US" b="1" smtClean="0"/>
            </a:br>
            <a:r>
              <a:rPr lang="en-US" altLang="en-US" b="1" smtClean="0"/>
              <a:t> không khói thuốc</a:t>
            </a:r>
            <a:endParaRPr lang="en-GB" altLang="en-US" smtClean="0"/>
          </a:p>
        </p:txBody>
      </p:sp>
      <p:sp>
        <p:nvSpPr>
          <p:cNvPr id="2560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5604" name="Picture 9" descr="D:\Users\ngap\My document\My Pictures\2013-SF hotels\IMG_1184_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68413"/>
            <a:ext cx="2527300" cy="1893887"/>
          </a:xfrm>
          <a:noFill/>
        </p:spPr>
      </p:pic>
      <p:pic>
        <p:nvPicPr>
          <p:cNvPr id="25605" name="Picture 3" descr="D:\Users\ngap\My document\My Pictures\2013-SF hotels\IMG_1175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862388"/>
            <a:ext cx="1849438" cy="246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4" descr="D:\Users\ngap\My document\My Pictures\2013-SF hotels\IMG_1207_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913" y="2674938"/>
            <a:ext cx="2543175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6" descr="D:\Users\ngap\My document\My Pictures\2013-SF hotels\IMG_1209_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38" y="4508500"/>
            <a:ext cx="2430462" cy="182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 bwMode="auto">
          <a:xfrm>
            <a:off x="201613" y="5157788"/>
            <a:ext cx="280828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>
              <a:defRPr/>
            </a:pPr>
            <a:r>
              <a:rPr lang="en-US" altLang="en-US" sz="2000" kern="0" dirty="0" smtClean="0"/>
              <a:t>Prestige</a:t>
            </a:r>
          </a:p>
          <a:p>
            <a:pPr algn="l">
              <a:defRPr/>
            </a:pPr>
            <a:r>
              <a:rPr lang="en-US" altLang="en-US" sz="2000" kern="0" dirty="0" err="1" smtClean="0"/>
              <a:t>Movenick</a:t>
            </a:r>
            <a:endParaRPr lang="en-US" altLang="en-US" sz="2000" kern="0" dirty="0" smtClean="0"/>
          </a:p>
          <a:p>
            <a:pPr algn="l">
              <a:defRPr/>
            </a:pPr>
            <a:r>
              <a:rPr lang="en-US" sz="2000" kern="0" dirty="0" smtClean="0"/>
              <a:t>Fortuna</a:t>
            </a:r>
            <a:endParaRPr lang="en-GB" sz="2000" kern="0" dirty="0"/>
          </a:p>
        </p:txBody>
      </p:sp>
      <p:pic>
        <p:nvPicPr>
          <p:cNvPr id="25609" name="Picture 7" descr="D:\Users\ngap\My document\My Pictures\2013-SF hotels\IMG_1183_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36838"/>
            <a:ext cx="259238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876548472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b="1" smtClean="0"/>
              <a:t>Khách sạn/nhà hàng</a:t>
            </a:r>
            <a:br>
              <a:rPr lang="en-US" altLang="en-US" sz="4000" b="1" smtClean="0"/>
            </a:br>
            <a:r>
              <a:rPr lang="en-US" altLang="en-US" sz="4000" b="1" smtClean="0"/>
              <a:t> không khói thuốc</a:t>
            </a:r>
            <a:endParaRPr lang="en-GB" altLang="en-US" sz="4000" smtClean="0"/>
          </a:p>
        </p:txBody>
      </p:sp>
      <p:sp>
        <p:nvSpPr>
          <p:cNvPr id="2662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310063"/>
            <a:ext cx="3078162" cy="173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292600"/>
            <a:ext cx="3078162" cy="173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2133600"/>
            <a:ext cx="3078162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46238"/>
            <a:ext cx="4248150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4245716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23850" y="333375"/>
            <a:ext cx="8496300" cy="1143000"/>
          </a:xfrm>
        </p:spPr>
        <p:txBody>
          <a:bodyPr>
            <a:normAutofit fontScale="90000"/>
          </a:bodyPr>
          <a:lstStyle/>
          <a:p>
            <a:r>
              <a:rPr lang="en-GB" altLang="en-US" dirty="0" err="1" smtClean="0"/>
              <a:t>Chỗ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dành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riêng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cho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người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hút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thuốc</a:t>
            </a:r>
            <a:endParaRPr lang="en-GB" altLang="en-US" dirty="0" smtClean="0"/>
          </a:p>
        </p:txBody>
      </p:sp>
      <p:sp>
        <p:nvSpPr>
          <p:cNvPr id="2765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smtClean="0">
                <a:solidFill>
                  <a:schemeClr val="bg1"/>
                </a:solidFill>
                <a:latin typeface="Arial" pitchFamily="34" charset="0"/>
              </a:rPr>
              <a:t>Văn phòng Tổ chức Y tế Thế giới tại Việt Nam</a:t>
            </a:r>
          </a:p>
        </p:txBody>
      </p:sp>
      <p:pic>
        <p:nvPicPr>
          <p:cNvPr id="27652" name="Picture 2" descr="D:\Users\ngap\My document\My Pictures\2013-SF hotels\IMG_1179_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53000" y="4419600"/>
            <a:ext cx="3352800" cy="2278277"/>
          </a:xfrm>
          <a:noFill/>
        </p:spPr>
      </p:pic>
      <p:pic>
        <p:nvPicPr>
          <p:cNvPr id="27653" name="Picture 7" descr="D:\Users\ngap\My document\My Pictures\2013-SF hotels\IMG_1181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1412875"/>
            <a:ext cx="2857500" cy="205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133600"/>
            <a:ext cx="3324225" cy="217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765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91000"/>
            <a:ext cx="3684588" cy="2003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2237597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smtClean="0">
                <a:solidFill>
                  <a:schemeClr val="bg1"/>
                </a:solidFill>
              </a:rPr>
              <a:t>Văn phòng Tổ chức Y tế Thế giới tại Việt Nam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395288" y="2362200"/>
            <a:ext cx="2711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8" tIns="45704" rIns="91408" bIns="45704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4000" b="1" dirty="0" err="1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Trân</a:t>
            </a:r>
            <a:r>
              <a:rPr lang="en-US" altLang="ja-JP" sz="4000" b="1" dirty="0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en-US" altLang="ja-JP" sz="4000" b="1" dirty="0" err="1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trọng</a:t>
            </a:r>
            <a:r>
              <a:rPr lang="en-US" altLang="ja-JP" sz="4000" b="1" dirty="0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4000" b="1" dirty="0" err="1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cảm</a:t>
            </a:r>
            <a:r>
              <a:rPr lang="en-US" altLang="ja-JP" sz="4000" b="1" dirty="0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 </a:t>
            </a:r>
            <a:r>
              <a:rPr lang="en-US" altLang="ja-JP" sz="4000" b="1" dirty="0" err="1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ơn</a:t>
            </a:r>
            <a:r>
              <a:rPr lang="en-US" altLang="ja-JP" sz="4000" b="1" dirty="0">
                <a:solidFill>
                  <a:schemeClr val="accent1">
                    <a:lumMod val="75000"/>
                  </a:schemeClr>
                </a:solidFill>
                <a:ea typeface="Arial Unicode MS" pitchFamily="34" charset="-128"/>
                <a:cs typeface="Times New Roman" pitchFamily="18" charset="0"/>
              </a:rPr>
              <a:t>!</a:t>
            </a:r>
          </a:p>
        </p:txBody>
      </p:sp>
      <p:pic>
        <p:nvPicPr>
          <p:cNvPr id="31748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1000"/>
            <a:ext cx="4327525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distance.jhsph.edu\COURSES\tobacco 101 project\SOURCE\Lecture7\Lecture 7.3 (Navas-Acien)\tobacoowav7.3\tobacco-7.4a08.wav"/>
  <p:tag name="PPSNARRATION" val="8,1645331810,C:\distance.jhsph.edu\COURSES\tobacco 101 project\SOURCE\Lecture7\Lecture 7.3 (Navas-Acien)\gtc_7.3a_navas-acien_rivy.p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distance.jhsph.edu\COURSES\tobacco 101 project\SOURCE\Lecture9-NEW\gtc.mod9.5\tobaccowav9.5\tobacco-9.5b21.wav"/>
  <p:tag name="PPSNARRATION" val="21,1069327834,C:\distance.jhsph.edu\COURSES\tobacco 101 project\SOURCE\Module 9 - Surveillance and Evaluation\Lecture 9.5 (Hyland)\gtc_9.5b_hyland.pp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PROPS" val="C:\distance.jhsph.edu\COURSES\tobacco 101 project\SOURCE\Lecture9-NEW\gtc.mod9.5\tobaccowav9.5\tobacco-9.5b19.wav"/>
  <p:tag name="PPSNARRATION" val="19,1069327834,C:\distance.jhsph.edu\COURSES\tobacco 101 project\SOURCE\Module 9 - Surveillance and Evaluation\Lecture 9.5 (Hyland)\gtc_9.5b_hyland.pp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741</TotalTime>
  <Words>2061</Words>
  <Application>Microsoft Office PowerPoint</Application>
  <PresentationFormat>On-screen Show (4:3)</PresentationFormat>
  <Paragraphs>179</Paragraphs>
  <Slides>34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Flow</vt:lpstr>
      <vt:lpstr>Lợi ích của việc xây dựng môi trường không khói thuốc</vt:lpstr>
      <vt:lpstr>Nội dung trình bày</vt:lpstr>
      <vt:lpstr>Thành phần của khói thuốc</vt:lpstr>
      <vt:lpstr>Bệnh do hút thuốc thụ động</vt:lpstr>
      <vt:lpstr>Tỷ lệ tiếp xúc với khói thuốc lá cao</vt:lpstr>
      <vt:lpstr>Các văn bản quốc tế và trong nước bảo vệ người dân khỏi khói thuốc lá</vt:lpstr>
      <vt:lpstr>Hướng dẫn điều 8 FCTC:  các nguyên tắc thực thi</vt:lpstr>
      <vt:lpstr>Một số khuyến cáo khác của WHO về thực thi không khói thuốc</vt:lpstr>
      <vt:lpstr>Hướng dẫn điều 8: Các giải pháp kỹ thuật không có tác dụng</vt:lpstr>
      <vt:lpstr>Slide 10</vt:lpstr>
      <vt:lpstr>MPOWER gói công cụ hỗ trợ thực thi</vt:lpstr>
      <vt:lpstr>Lợi ích Môi trường không khói thuốc</vt:lpstr>
      <vt:lpstr>Lợi ích về sức khỏe</vt:lpstr>
      <vt:lpstr>Slide 14</vt:lpstr>
      <vt:lpstr>Trực tiếp: Môi trường không khói thuốc giảm số ca nhồi máu cơ tim</vt:lpstr>
      <vt:lpstr>Lợi ích về kinh tế</vt:lpstr>
      <vt:lpstr>Môi trường KKT không ảnh hướng đến công nghiệp  du lịch</vt:lpstr>
      <vt:lpstr>Môi trường KKT không ảnh hướng đến công nghiệp du lịch</vt:lpstr>
      <vt:lpstr>Khách du lịch ủng hộ thực hiện quy định môi trường KKT</vt:lpstr>
      <vt:lpstr>Môi trường KKT làm giảm tỉ lệ sử dụng thuốc lá</vt:lpstr>
      <vt:lpstr>Môi trường KKT: giảm hút thuốc và tăng tỷ lệ bỏ thuốc</vt:lpstr>
      <vt:lpstr>Trực tiếp: Giảm mức ô nhiễm không khí, hiệu quả rõ rệt ở các khu vực khác nhau</vt:lpstr>
      <vt:lpstr>Trực tiếp: Cải thiện chất lượng không khí các khu vực trong nhà</vt:lpstr>
      <vt:lpstr>Nơi làm việc không khói thuốc</vt:lpstr>
      <vt:lpstr>Nơi làm việc không khói thuốc</vt:lpstr>
      <vt:lpstr>Trường học không khói thuốc</vt:lpstr>
      <vt:lpstr>Slide 27</vt:lpstr>
      <vt:lpstr>Poster cổ động phòng, chống tác hại thuốc lá</vt:lpstr>
      <vt:lpstr>BỆNH ViỆN NHI ĐỒNG 1 TP HCM:   “XÂY DỰNG MÔI TRƯỜNG BỆNH ViỆN  KHÔNG KHÓI THUỐC”</vt:lpstr>
      <vt:lpstr>Khách sạn/nhà hàng không khói thuốc</vt:lpstr>
      <vt:lpstr>Khách sạn/nhà hàng  không khói thuốc</vt:lpstr>
      <vt:lpstr>Khách sạn/nhà hàng  không khói thuốc</vt:lpstr>
      <vt:lpstr>Chỗ dành riêng cho người hút thuốc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Lợi ích của việc xây dựng môi trường không khói thuốc</dc:title>
  <dc:creator>Admin</dc:creator>
  <cp:lastModifiedBy>Admin</cp:lastModifiedBy>
  <cp:revision>67</cp:revision>
  <dcterms:created xsi:type="dcterms:W3CDTF">2016-02-23T08:53:31Z</dcterms:created>
  <dcterms:modified xsi:type="dcterms:W3CDTF">2016-02-25T08:59:41Z</dcterms:modified>
</cp:coreProperties>
</file>