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4092" r:id="rId2"/>
  </p:sldMasterIdLst>
  <p:notesMasterIdLst>
    <p:notesMasterId r:id="rId27"/>
  </p:notesMasterIdLst>
  <p:handoutMasterIdLst>
    <p:handoutMasterId r:id="rId28"/>
  </p:handoutMasterIdLst>
  <p:sldIdLst>
    <p:sldId id="258" r:id="rId3"/>
    <p:sldId id="583" r:id="rId4"/>
    <p:sldId id="832" r:id="rId5"/>
    <p:sldId id="766" r:id="rId6"/>
    <p:sldId id="828" r:id="rId7"/>
    <p:sldId id="767" r:id="rId8"/>
    <p:sldId id="829" r:id="rId9"/>
    <p:sldId id="768" r:id="rId10"/>
    <p:sldId id="814" r:id="rId11"/>
    <p:sldId id="817" r:id="rId12"/>
    <p:sldId id="815" r:id="rId13"/>
    <p:sldId id="816" r:id="rId14"/>
    <p:sldId id="824" r:id="rId15"/>
    <p:sldId id="825" r:id="rId16"/>
    <p:sldId id="769" r:id="rId17"/>
    <p:sldId id="826" r:id="rId18"/>
    <p:sldId id="827" r:id="rId19"/>
    <p:sldId id="830" r:id="rId20"/>
    <p:sldId id="818" r:id="rId21"/>
    <p:sldId id="820" r:id="rId22"/>
    <p:sldId id="821" r:id="rId23"/>
    <p:sldId id="822" r:id="rId24"/>
    <p:sldId id="823" r:id="rId25"/>
    <p:sldId id="765" r:id="rId2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orient="horz" pos="1008">
          <p15:clr>
            <a:srgbClr val="A4A3A4"/>
          </p15:clr>
        </p15:guide>
        <p15:guide id="3" orient="horz" pos="3888">
          <p15:clr>
            <a:srgbClr val="A4A3A4"/>
          </p15:clr>
        </p15:guide>
        <p15:guide id="4" orient="horz" pos="864" userDrawn="1">
          <p15:clr>
            <a:srgbClr val="A4A3A4"/>
          </p15:clr>
        </p15:guide>
        <p15:guide id="5" pos="3839">
          <p15:clr>
            <a:srgbClr val="A4A3A4"/>
          </p15:clr>
        </p15:guide>
        <p15:guide id="6" pos="1007">
          <p15:clr>
            <a:srgbClr val="A4A3A4"/>
          </p15:clr>
        </p15:guide>
        <p15:guide id="7" pos="7173">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00FF"/>
    <a:srgbClr val="9933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068" autoAdjust="0"/>
    <p:restoredTop sz="87338" autoAdjust="0"/>
  </p:normalViewPr>
  <p:slideViewPr>
    <p:cSldViewPr showGuides="1">
      <p:cViewPr>
        <p:scale>
          <a:sx n="70" d="100"/>
          <a:sy n="70" d="100"/>
        </p:scale>
        <p:origin x="-1860" y="-564"/>
      </p:cViewPr>
      <p:guideLst>
        <p:guide orient="horz" pos="2160"/>
        <p:guide orient="horz" pos="1008"/>
        <p:guide orient="horz" pos="3888"/>
        <p:guide orient="horz" pos="864"/>
        <p:guide pos="2880"/>
        <p:guide pos="755"/>
        <p:guide pos="5381"/>
      </p:guideLst>
    </p:cSldViewPr>
  </p:slideViewPr>
  <p:notesTextViewPr>
    <p:cViewPr>
      <p:scale>
        <a:sx n="3" d="2"/>
        <a:sy n="3" d="2"/>
      </p:scale>
      <p:origin x="0" y="0"/>
    </p:cViewPr>
  </p:notesTextViewPr>
  <p:sorterViewPr>
    <p:cViewPr>
      <p:scale>
        <a:sx n="66" d="100"/>
        <a:sy n="66" d="100"/>
      </p:scale>
      <p:origin x="0" y="546"/>
    </p:cViewPr>
  </p:sorterViewPr>
  <p:notesViewPr>
    <p:cSldViewPr showGuides="1">
      <p:cViewPr varScale="1">
        <p:scale>
          <a:sx n="76" d="100"/>
          <a:sy n="76" d="100"/>
        </p:scale>
        <p:origin x="2562" y="96"/>
      </p:cViewPr>
      <p:guideLst>
        <p:guide orient="horz" pos="3128"/>
        <p:guide pos="2141"/>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2416" tIns="46208" rIns="92416" bIns="46208" rtlCol="0"/>
          <a:lstStyle>
            <a:lvl1pPr algn="l">
              <a:defRPr sz="1200"/>
            </a:lvl1pPr>
          </a:lstStyle>
          <a:p>
            <a:endParaRPr lang="en-US"/>
          </a:p>
        </p:txBody>
      </p:sp>
      <p:sp>
        <p:nvSpPr>
          <p:cNvPr id="3" name="Date Placeholder 2"/>
          <p:cNvSpPr>
            <a:spLocks noGrp="1"/>
          </p:cNvSpPr>
          <p:nvPr>
            <p:ph type="dt" sz="quarter" idx="1"/>
          </p:nvPr>
        </p:nvSpPr>
        <p:spPr>
          <a:xfrm>
            <a:off x="3850444" y="0"/>
            <a:ext cx="2945659" cy="496332"/>
          </a:xfrm>
          <a:prstGeom prst="rect">
            <a:avLst/>
          </a:prstGeom>
        </p:spPr>
        <p:txBody>
          <a:bodyPr vert="horz" lIns="92416" tIns="46208" rIns="92416" bIns="46208" rtlCol="0"/>
          <a:lstStyle>
            <a:lvl1pPr algn="r">
              <a:defRPr sz="1200"/>
            </a:lvl1pPr>
          </a:lstStyle>
          <a:p>
            <a:fld id="{BDB7646E-8811-423A-9C42-2CBFADA00A96}" type="datetimeFigureOut">
              <a:rPr lang="en-US" smtClean="0"/>
              <a:pPr/>
              <a:t>2/25/2016</a:t>
            </a:fld>
            <a:endParaRPr lang="en-US"/>
          </a:p>
        </p:txBody>
      </p:sp>
      <p:sp>
        <p:nvSpPr>
          <p:cNvPr id="4" name="Footer Placeholder 3"/>
          <p:cNvSpPr>
            <a:spLocks noGrp="1"/>
          </p:cNvSpPr>
          <p:nvPr>
            <p:ph type="ftr" sz="quarter" idx="2"/>
          </p:nvPr>
        </p:nvSpPr>
        <p:spPr>
          <a:xfrm>
            <a:off x="1" y="9428583"/>
            <a:ext cx="2945659" cy="496332"/>
          </a:xfrm>
          <a:prstGeom prst="rect">
            <a:avLst/>
          </a:prstGeom>
        </p:spPr>
        <p:txBody>
          <a:bodyPr vert="horz" lIns="92416" tIns="46208" rIns="92416" bIns="46208" rtlCol="0" anchor="b"/>
          <a:lstStyle>
            <a:lvl1pPr algn="l">
              <a:defRPr sz="1200"/>
            </a:lvl1pPr>
          </a:lstStyle>
          <a:p>
            <a:endParaRPr lang="en-US"/>
          </a:p>
        </p:txBody>
      </p:sp>
      <p:sp>
        <p:nvSpPr>
          <p:cNvPr id="5" name="Slide Number Placeholder 4"/>
          <p:cNvSpPr>
            <a:spLocks noGrp="1"/>
          </p:cNvSpPr>
          <p:nvPr>
            <p:ph type="sldNum" sz="quarter" idx="3"/>
          </p:nvPr>
        </p:nvSpPr>
        <p:spPr>
          <a:xfrm>
            <a:off x="3850444" y="9428583"/>
            <a:ext cx="2945659" cy="496332"/>
          </a:xfrm>
          <a:prstGeom prst="rect">
            <a:avLst/>
          </a:prstGeom>
        </p:spPr>
        <p:txBody>
          <a:bodyPr vert="horz" lIns="92416" tIns="46208" rIns="92416" bIns="46208" rtlCol="0" anchor="b"/>
          <a:lstStyle>
            <a:lvl1pPr algn="r">
              <a:defRPr sz="1200"/>
            </a:lvl1pPr>
          </a:lstStyle>
          <a:p>
            <a:fld id="{04360E59-1627-4404-ACC5-51C744AB0F27}" type="slidenum">
              <a:rPr lang="en-US" smtClean="0"/>
              <a:pPr/>
              <a:t>‹#›</a:t>
            </a:fld>
            <a:endParaRPr lang="en-US"/>
          </a:p>
        </p:txBody>
      </p:sp>
    </p:spTree>
    <p:extLst>
      <p:ext uri="{BB962C8B-B14F-4D97-AF65-F5344CB8AC3E}">
        <p14:creationId xmlns:p14="http://schemas.microsoft.com/office/powerpoint/2010/main" xmlns=""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2416" tIns="46208" rIns="92416" bIns="46208"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50444" y="0"/>
            <a:ext cx="2945659" cy="496332"/>
          </a:xfrm>
          <a:prstGeom prst="rect">
            <a:avLst/>
          </a:prstGeom>
        </p:spPr>
        <p:txBody>
          <a:bodyPr vert="horz" lIns="92416" tIns="46208" rIns="92416" bIns="46208" rtlCol="0"/>
          <a:lstStyle>
            <a:lvl1pPr algn="r">
              <a:defRPr sz="1200">
                <a:solidFill>
                  <a:schemeClr val="tx1"/>
                </a:solidFill>
              </a:defRPr>
            </a:lvl1pPr>
          </a:lstStyle>
          <a:p>
            <a:fld id="{D677E230-58DD-43ED-96A1-552DDAB53532}" type="datetimeFigureOut">
              <a:rPr lang="en-US" smtClean="0"/>
              <a:pPr/>
              <a:t>2/25/2016</a:t>
            </a:fld>
            <a:endParaRPr lang="en-US"/>
          </a:p>
        </p:txBody>
      </p:sp>
      <p:sp>
        <p:nvSpPr>
          <p:cNvPr id="4" name="Slide Image Placeholder 3"/>
          <p:cNvSpPr>
            <a:spLocks noGrp="1" noRot="1" noChangeAspect="1"/>
          </p:cNvSpPr>
          <p:nvPr>
            <p:ph type="sldImg" idx="2"/>
          </p:nvPr>
        </p:nvSpPr>
        <p:spPr>
          <a:xfrm>
            <a:off x="919163" y="744538"/>
            <a:ext cx="4959350" cy="3721100"/>
          </a:xfrm>
          <a:prstGeom prst="rect">
            <a:avLst/>
          </a:prstGeom>
          <a:noFill/>
          <a:ln w="12700">
            <a:solidFill>
              <a:prstClr val="black"/>
            </a:solidFill>
          </a:ln>
        </p:spPr>
        <p:txBody>
          <a:bodyPr vert="horz" lIns="92416" tIns="46208" rIns="92416" bIns="46208"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2416" tIns="46208" rIns="92416" bIns="4620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428583"/>
            <a:ext cx="2945659" cy="496332"/>
          </a:xfrm>
          <a:prstGeom prst="rect">
            <a:avLst/>
          </a:prstGeom>
        </p:spPr>
        <p:txBody>
          <a:bodyPr vert="horz" lIns="92416" tIns="46208" rIns="92416" bIns="46208"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50444" y="9428583"/>
            <a:ext cx="2945659" cy="496332"/>
          </a:xfrm>
          <a:prstGeom prst="rect">
            <a:avLst/>
          </a:prstGeom>
        </p:spPr>
        <p:txBody>
          <a:bodyPr vert="horz" lIns="92416" tIns="46208" rIns="92416" bIns="46208"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xmlns=""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9163" y="744538"/>
            <a:ext cx="4959350" cy="3721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xmlns="" val="3635406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vi-V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vi-VN"/>
          </a:p>
        </p:txBody>
      </p:sp>
      <p:sp>
        <p:nvSpPr>
          <p:cNvPr id="4" name="Date Placeholder 3"/>
          <p:cNvSpPr>
            <a:spLocks noGrp="1"/>
          </p:cNvSpPr>
          <p:nvPr>
            <p:ph type="dt" sz="half" idx="10"/>
          </p:nvPr>
        </p:nvSpPr>
        <p:spPr/>
        <p:txBody>
          <a:bodyPr/>
          <a:lstStyle/>
          <a:p>
            <a:fld id="{80BBE6BF-C811-45BB-8BA9-22EFF2B83FFA}"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10"/>
          </p:nvPr>
        </p:nvSpPr>
        <p:spPr/>
        <p:txBody>
          <a:bodyPr/>
          <a:lstStyle/>
          <a:p>
            <a:fld id="{F39362CC-4597-4E8E-AFE5-237B3DA1FF07}"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vi-V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F63988-78D4-46C4-B808-1786C6A42859}"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5" name="Date Placeholder 4"/>
          <p:cNvSpPr>
            <a:spLocks noGrp="1"/>
          </p:cNvSpPr>
          <p:nvPr>
            <p:ph type="dt" sz="half" idx="10"/>
          </p:nvPr>
        </p:nvSpPr>
        <p:spPr/>
        <p:txBody>
          <a:bodyPr/>
          <a:lstStyle/>
          <a:p>
            <a:fld id="{A482C1EE-CCC0-4F27-8918-BF938AC1419F}"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vi-V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7" name="Date Placeholder 6"/>
          <p:cNvSpPr>
            <a:spLocks noGrp="1"/>
          </p:cNvSpPr>
          <p:nvPr>
            <p:ph type="dt" sz="half" idx="10"/>
          </p:nvPr>
        </p:nvSpPr>
        <p:spPr/>
        <p:txBody>
          <a:bodyPr/>
          <a:lstStyle/>
          <a:p>
            <a:fld id="{B9A0C48B-9D86-4C33-9BD3-2929B1D74E3D}" type="datetime1">
              <a:rPr lang="en-US" smtClean="0"/>
              <a:pPr/>
              <a:t>2/25/2016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Date Placeholder 2"/>
          <p:cNvSpPr>
            <a:spLocks noGrp="1"/>
          </p:cNvSpPr>
          <p:nvPr>
            <p:ph type="dt" sz="half" idx="10"/>
          </p:nvPr>
        </p:nvSpPr>
        <p:spPr/>
        <p:txBody>
          <a:bodyPr/>
          <a:lstStyle/>
          <a:p>
            <a:fld id="{E87B711C-F9D6-42CE-B848-D107B7756573}" type="datetime1">
              <a:rPr lang="en-US" smtClean="0"/>
              <a:pPr/>
              <a:t>2/25/2016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1EAC44-87EE-4E25-9BCB-D1B8F4FDD9D1}" type="datetime1">
              <a:rPr lang="en-US" smtClean="0"/>
              <a:pPr/>
              <a:t>2/25/2016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vi-V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8E44B9-3FFE-4574-9630-3E5A6F960186}"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
        <p:nvSpPr>
          <p:cNvPr id="8" name="Rectangle 7"/>
          <p:cNvSpPr/>
          <p:nvPr userDrawn="1"/>
        </p:nvSpPr>
        <p:spPr>
          <a:xfrm>
            <a:off x="8915400" y="0"/>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Tree>
  </p:cSld>
  <p:clrMapOvr>
    <a:masterClrMapping/>
  </p:clrMapOvr>
  <p:transition spd="med">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vi-V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866F492-7803-4716-B969-A5873965FF8A}" type="datetime1">
              <a:rPr lang="en-US" smtClean="0"/>
              <a:pPr/>
              <a:t>2/25/2016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10"/>
          </p:nvPr>
        </p:nvSpPr>
        <p:spPr/>
        <p:txBody>
          <a:bodyPr/>
          <a:lstStyle/>
          <a:p>
            <a:fld id="{42DF41C5-B5F2-469F-BA25-292CFCDAF6E0}"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Tree>
  </p:cSld>
  <p:clrMapOvr>
    <a:masterClrMapping/>
  </p:clrMapOvr>
  <p:transition spd="med">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vi-V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10"/>
          </p:nvPr>
        </p:nvSpPr>
        <p:spPr/>
        <p:txBody>
          <a:bodyPr/>
          <a:lstStyle/>
          <a:p>
            <a:fld id="{E69D85FE-5443-4629-8A1C-6F6EA57CBD60}" type="datetime1">
              <a:rPr lang="en-US" smtClean="0"/>
              <a:pPr/>
              <a:t>2/25/2016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C1BBB0-96F0-4077-A278-0F3FB5C104D3}" type="slidenum">
              <a:rPr lang="en-US" smtClean="0"/>
              <a:pPr/>
              <a:t>‹#›</a:t>
            </a:fld>
            <a:endParaRPr lang="en-US"/>
          </a:p>
        </p:txBody>
      </p:sp>
      <p:sp>
        <p:nvSpPr>
          <p:cNvPr id="7" name="Rectangle 6"/>
          <p:cNvSpPr/>
          <p:nvPr userDrawn="1"/>
        </p:nvSpPr>
        <p:spPr>
          <a:xfrm>
            <a:off x="8916591" y="0"/>
            <a:ext cx="228600" cy="6858000"/>
          </a:xfrm>
          <a:prstGeom prst="rect">
            <a:avLst/>
          </a:prstGeom>
          <a:solidFill>
            <a:schemeClr val="tx2">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Tree>
  </p:cSld>
  <p:clrMapOvr>
    <a:masterClrMapping/>
  </p:clrMapOvr>
  <p:transition spd="med">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vi-V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vi-V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004168-AADC-4457-9784-543656FEE4FC}" type="datetime1">
              <a:rPr lang="en-US" smtClean="0"/>
              <a:pPr/>
              <a:t>2/25/2016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C1BBB0-96F0-4077-A278-0F3FB5C104D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4093" r:id="rId1"/>
    <p:sldLayoutId id="2147484094" r:id="rId2"/>
    <p:sldLayoutId id="2147484095" r:id="rId3"/>
    <p:sldLayoutId id="2147484096" r:id="rId4"/>
    <p:sldLayoutId id="2147484097" r:id="rId5"/>
    <p:sldLayoutId id="2147484098" r:id="rId6"/>
    <p:sldLayoutId id="2147484099" r:id="rId7"/>
    <p:sldLayoutId id="2147484100" r:id="rId8"/>
    <p:sldLayoutId id="2147484101" r:id="rId9"/>
    <p:sldLayoutId id="2147484102" r:id="rId10"/>
    <p:sldLayoutId id="2147484103" r:id="rId11"/>
  </p:sldLayoutIdLst>
  <p:transition spd="med">
    <p:fade/>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ctrTitle"/>
          </p:nvPr>
        </p:nvSpPr>
        <p:spPr>
          <a:xfrm>
            <a:off x="0" y="1219200"/>
            <a:ext cx="9144000" cy="3276600"/>
          </a:xfrm>
        </p:spPr>
        <p:txBody>
          <a:bodyPr>
            <a:noAutofit/>
          </a:bodyPr>
          <a:lstStyle/>
          <a:p>
            <a:r>
              <a:rPr lang="vi-VN" sz="3600" b="1" dirty="0" smtClean="0">
                <a:solidFill>
                  <a:srgbClr val="0000FF"/>
                </a:solidFill>
              </a:rPr>
              <a:t>	</a:t>
            </a:r>
            <a:br>
              <a:rPr lang="vi-VN" sz="3600" b="1" dirty="0" smtClean="0">
                <a:solidFill>
                  <a:srgbClr val="0000FF"/>
                </a:solidFill>
              </a:rPr>
            </a:br>
            <a:r>
              <a:rPr lang="en-US" sz="3500" b="1" dirty="0" smtClean="0">
                <a:solidFill>
                  <a:srgbClr val="0000FF"/>
                </a:solidFill>
              </a:rPr>
              <a:t>QUY ĐỊNH XỬ PHẠT VI PHẠM HÀNH CHÍNH TRONG PHÒNG CHỐNG TÁC HẠI CỦA THUỐC LÁ</a:t>
            </a:r>
            <a:r>
              <a:rPr lang="vi-VN" sz="3600" b="1" dirty="0" smtClean="0">
                <a:solidFill>
                  <a:srgbClr val="0000FF"/>
                </a:solidFill>
              </a:rPr>
              <a:t/>
            </a:r>
            <a:br>
              <a:rPr lang="vi-VN" sz="3600" b="1" dirty="0" smtClean="0">
                <a:solidFill>
                  <a:srgbClr val="0000FF"/>
                </a:solidFill>
              </a:rPr>
            </a:br>
            <a:endParaRPr lang="vi-VN" sz="3600" dirty="0">
              <a:solidFill>
                <a:srgbClr val="0000FF"/>
              </a:solidFill>
            </a:endParaRPr>
          </a:p>
        </p:txBody>
      </p:sp>
      <p:sp>
        <p:nvSpPr>
          <p:cNvPr id="8" name="Content Placeholder 13"/>
          <p:cNvSpPr txBox="1">
            <a:spLocks/>
          </p:cNvSpPr>
          <p:nvPr/>
        </p:nvSpPr>
        <p:spPr>
          <a:xfrm>
            <a:off x="0" y="4495800"/>
            <a:ext cx="9144000" cy="990600"/>
          </a:xfrm>
          <a:prstGeom prst="rect">
            <a:avLst/>
          </a:prstGeom>
        </p:spPr>
        <p:txBody>
          <a:bodyPr vert="horz" lIns="91440" tIns="45720" rIns="91440" bIns="45720" rtlCol="0">
            <a:noAutofit/>
          </a:bodyPr>
          <a:lstStyle>
            <a:lvl1pPr marL="0" indent="0" algn="ctr" defTabSz="914400" rtl="0" eaLnBrk="1" latinLnBrk="0" hangingPunct="1">
              <a:spcBef>
                <a:spcPct val="20000"/>
              </a:spcBef>
              <a:buClr>
                <a:schemeClr val="accent1"/>
              </a:buClr>
              <a:buSzPct val="100000"/>
              <a:buFont typeface="Wingdings" pitchFamily="2" charset="2"/>
              <a:buNone/>
              <a:defRPr sz="2000" kern="1200">
                <a:solidFill>
                  <a:srgbClr val="FFFFFF"/>
                </a:solidFill>
                <a:latin typeface="+mn-lt"/>
                <a:ea typeface="+mn-ea"/>
                <a:cs typeface="+mn-cs"/>
              </a:defRPr>
            </a:lvl1pPr>
            <a:lvl2pPr marL="4572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2pPr>
            <a:lvl3pPr marL="9144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3pPr>
            <a:lvl4pPr marL="13716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4pPr>
            <a:lvl5pPr marL="1828800" indent="0" algn="ctr" defTabSz="914400" rtl="0" eaLnBrk="1" latinLnBrk="0" hangingPunct="1">
              <a:spcBef>
                <a:spcPct val="20000"/>
              </a:spcBef>
              <a:buClr>
                <a:schemeClr val="accent1"/>
              </a:buClr>
              <a:buSzPct val="100000"/>
              <a:buFont typeface="Wingdings" pitchFamily="2" charset="2"/>
              <a:buNone/>
              <a:defRPr sz="2200" kern="1200">
                <a:solidFill>
                  <a:schemeClr val="tx1">
                    <a:tint val="75000"/>
                  </a:schemeClr>
                </a:solidFill>
                <a:latin typeface="+mn-lt"/>
                <a:ea typeface="+mn-ea"/>
                <a:cs typeface="+mn-cs"/>
              </a:defRPr>
            </a:lvl5pPr>
            <a:lvl6pPr marL="22860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6pPr>
            <a:lvl7pPr marL="27432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7pPr>
            <a:lvl8pPr marL="32004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8pPr>
            <a:lvl9pPr marL="3657600" indent="0" algn="ctr" defTabSz="914400" rtl="0" eaLnBrk="1" latinLnBrk="0" hangingPunct="1">
              <a:spcBef>
                <a:spcPts val="384"/>
              </a:spcBef>
              <a:buClr>
                <a:schemeClr val="accent1"/>
              </a:buClr>
              <a:buFont typeface="Symbol" pitchFamily="18" charset="2"/>
              <a:buNone/>
              <a:defRPr sz="1400" kern="1200">
                <a:solidFill>
                  <a:schemeClr val="tx1">
                    <a:tint val="75000"/>
                  </a:schemeClr>
                </a:solidFill>
                <a:latin typeface="+mn-lt"/>
                <a:ea typeface="+mn-ea"/>
                <a:cs typeface="+mn-cs"/>
              </a:defRPr>
            </a:lvl9pPr>
          </a:lstStyle>
          <a:p>
            <a:r>
              <a:rPr lang="en-US" sz="2400" b="1" i="1" dirty="0" err="1" smtClean="0">
                <a:solidFill>
                  <a:srgbClr val="FF0000"/>
                </a:solidFill>
                <a:latin typeface="Times New Roman" pitchFamily="18" charset="0"/>
                <a:cs typeface="Times New Roman" pitchFamily="18" charset="0"/>
              </a:rPr>
              <a:t>Quỹ</a:t>
            </a:r>
            <a:r>
              <a:rPr lang="en-US" sz="2400" b="1" i="1" dirty="0" smtClean="0">
                <a:solidFill>
                  <a:srgbClr val="FF0000"/>
                </a:solidFill>
                <a:latin typeface="Times New Roman" pitchFamily="18" charset="0"/>
                <a:cs typeface="Times New Roman" pitchFamily="18" charset="0"/>
              </a:rPr>
              <a:t> PCTH </a:t>
            </a:r>
            <a:r>
              <a:rPr lang="en-US" sz="2400" b="1" i="1" dirty="0" err="1" smtClean="0">
                <a:solidFill>
                  <a:srgbClr val="FF0000"/>
                </a:solidFill>
                <a:latin typeface="Times New Roman" pitchFamily="18" charset="0"/>
                <a:cs typeface="Times New Roman" pitchFamily="18" charset="0"/>
              </a:rPr>
              <a:t>của</a:t>
            </a:r>
            <a:r>
              <a:rPr lang="en-US" sz="2400" b="1" i="1" dirty="0" smtClean="0">
                <a:solidFill>
                  <a:srgbClr val="FF000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thuốc</a:t>
            </a:r>
            <a:r>
              <a:rPr lang="en-US" sz="2400" b="1" i="1" dirty="0" smtClean="0">
                <a:solidFill>
                  <a:srgbClr val="FF000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lá</a:t>
            </a:r>
            <a:r>
              <a:rPr lang="en-US" sz="2400" b="1" i="1" dirty="0" smtClean="0">
                <a:solidFill>
                  <a:srgbClr val="FF0000"/>
                </a:solidFill>
                <a:latin typeface="Times New Roman" pitchFamily="18" charset="0"/>
                <a:cs typeface="Times New Roman" pitchFamily="18" charset="0"/>
              </a:rPr>
              <a:t>, </a:t>
            </a:r>
            <a:r>
              <a:rPr lang="en-US" sz="2400" b="1" i="1" dirty="0" err="1" smtClean="0">
                <a:solidFill>
                  <a:srgbClr val="FF0000"/>
                </a:solidFill>
                <a:latin typeface="Times New Roman" pitchFamily="18" charset="0"/>
                <a:cs typeface="Times New Roman" pitchFamily="18" charset="0"/>
              </a:rPr>
              <a:t>Bộ</a:t>
            </a:r>
            <a:r>
              <a:rPr lang="en-US" sz="2400" b="1" i="1" dirty="0" smtClean="0">
                <a:solidFill>
                  <a:srgbClr val="FF0000"/>
                </a:solidFill>
                <a:latin typeface="Times New Roman" pitchFamily="18" charset="0"/>
                <a:cs typeface="Times New Roman" pitchFamily="18" charset="0"/>
              </a:rPr>
              <a:t> Y </a:t>
            </a:r>
            <a:r>
              <a:rPr lang="en-US" sz="2400" b="1" i="1" dirty="0" err="1" smtClean="0">
                <a:solidFill>
                  <a:srgbClr val="FF0000"/>
                </a:solidFill>
                <a:latin typeface="Times New Roman" pitchFamily="18" charset="0"/>
                <a:cs typeface="Times New Roman" pitchFamily="18" charset="0"/>
              </a:rPr>
              <a:t>tế</a:t>
            </a:r>
            <a:r>
              <a:rPr lang="en-US" sz="2400" b="1" i="1" dirty="0" smtClean="0">
                <a:solidFill>
                  <a:srgbClr val="FF0000"/>
                </a:solidFill>
                <a:latin typeface="Times New Roman" pitchFamily="18" charset="0"/>
                <a:cs typeface="Times New Roman" pitchFamily="18" charset="0"/>
              </a:rPr>
              <a:t> </a:t>
            </a:r>
          </a:p>
        </p:txBody>
      </p:sp>
      <p:sp>
        <p:nvSpPr>
          <p:cNvPr id="5" name="Title 12"/>
          <p:cNvSpPr txBox="1">
            <a:spLocks/>
          </p:cNvSpPr>
          <p:nvPr/>
        </p:nvSpPr>
        <p:spPr>
          <a:xfrm>
            <a:off x="609600" y="5257800"/>
            <a:ext cx="8001000" cy="129540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en-US" sz="2000" i="1" u="none" strike="noStrike" kern="1200" cap="none" spc="0" normalizeH="0" baseline="0" noProof="0" dirty="0">
              <a:ln>
                <a:noFill/>
              </a:ln>
              <a:effectLst/>
              <a:uLnTx/>
              <a:uFillTx/>
              <a:latin typeface="Tahoma" pitchFamily="34" charset="0"/>
              <a:ea typeface="Tahoma" pitchFamily="34" charset="0"/>
              <a:cs typeface="Tahoma" pitchFamily="34" charset="0"/>
            </a:endParaRPr>
          </a:p>
        </p:txBody>
      </p:sp>
      <p:sp>
        <p:nvSpPr>
          <p:cNvPr id="6" name="Title 12"/>
          <p:cNvSpPr txBox="1">
            <a:spLocks/>
          </p:cNvSpPr>
          <p:nvPr/>
        </p:nvSpPr>
        <p:spPr>
          <a:xfrm>
            <a:off x="0" y="0"/>
            <a:ext cx="9144000" cy="1219200"/>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150000"/>
              </a:lnSpc>
              <a:spcBef>
                <a:spcPct val="0"/>
              </a:spcBef>
              <a:spcAft>
                <a:spcPts val="0"/>
              </a:spcAft>
              <a:buClrTx/>
              <a:buSzTx/>
              <a:buFontTx/>
              <a:buNone/>
              <a:tabLst/>
              <a:defRPr/>
            </a:pPr>
            <a:endParaRPr kumimoji="0" lang="en-US" sz="2400" b="1" u="none" strike="noStrike" kern="1200" cap="none" spc="0" normalizeH="0" baseline="0" noProof="0" dirty="0">
              <a:ln>
                <a:noFill/>
              </a:ln>
              <a:solidFill>
                <a:srgbClr val="0070C0"/>
              </a:solidFill>
              <a:effectLst/>
              <a:uLnTx/>
              <a:uFillTx/>
              <a:latin typeface="Times New Roman" pitchFamily="18" charset="0"/>
              <a:ea typeface="Tahoma" pitchFamily="34" charset="0"/>
              <a:cs typeface="Times New Roman" pitchFamily="18" charset="0"/>
            </a:endParaRPr>
          </a:p>
        </p:txBody>
      </p:sp>
      <p:pic>
        <p:nvPicPr>
          <p:cNvPr id="7" name="Picture 4" descr="http://giadinh.vcmedia.vn/Images/Uploaded/Share/2009/02/20090225102022525/lo-go-bo-y-te400.jpg"/>
          <p:cNvPicPr>
            <a:picLocks noChangeAspect="1" noChangeArrowheads="1"/>
          </p:cNvPicPr>
          <p:nvPr/>
        </p:nvPicPr>
        <p:blipFill>
          <a:blip r:embed="rId3" cstate="print"/>
          <a:srcRect/>
          <a:stretch>
            <a:fillRect/>
          </a:stretch>
        </p:blipFill>
        <p:spPr bwMode="auto">
          <a:xfrm>
            <a:off x="4343400" y="228600"/>
            <a:ext cx="1295400" cy="1275969"/>
          </a:xfrm>
          <a:prstGeom prst="rect">
            <a:avLst/>
          </a:prstGeom>
          <a:noFill/>
        </p:spPr>
      </p:pic>
    </p:spTree>
    <p:extLst>
      <p:ext uri="{BB962C8B-B14F-4D97-AF65-F5344CB8AC3E}">
        <p14:creationId xmlns:p14="http://schemas.microsoft.com/office/powerpoint/2010/main" xmlns="" val="29707397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solidFill>
                  <a:srgbClr val="0000FF"/>
                </a:solidFill>
                <a:latin typeface="Times New Roman" pitchFamily="18" charset="0"/>
                <a:cs typeface="Times New Roman" pitchFamily="18" charset="0"/>
              </a:rPr>
              <a:t>NỘI DUNG TRÌNH BÀY</a:t>
            </a:r>
            <a:endParaRPr lang="vi-VN" sz="3600" b="1" dirty="0">
              <a:solidFill>
                <a:srgbClr val="0000FF"/>
              </a:solidFill>
              <a:latin typeface="Times New Roman" pitchFamily="18" charset="0"/>
              <a:cs typeface="Times New Roman" pitchFamily="18" charset="0"/>
            </a:endParaRPr>
          </a:p>
        </p:txBody>
      </p:sp>
      <p:sp>
        <p:nvSpPr>
          <p:cNvPr id="3" name="Content Placeholder 2"/>
          <p:cNvSpPr>
            <a:spLocks noGrp="1"/>
          </p:cNvSpPr>
          <p:nvPr>
            <p:ph idx="1"/>
          </p:nvPr>
        </p:nvSpPr>
        <p:spPr>
          <a:xfrm>
            <a:off x="457200" y="1295400"/>
            <a:ext cx="5105400" cy="4525963"/>
          </a:xfrm>
        </p:spPr>
        <p:txBody>
          <a:bodyPr>
            <a:noAutofit/>
          </a:bodyPr>
          <a:lstStyle/>
          <a:p>
            <a:pPr marL="514350" indent="-514350">
              <a:buNone/>
            </a:pPr>
            <a:endParaRPr lang="en-US" sz="2800" b="1" dirty="0" smtClean="0">
              <a:latin typeface="Times New Roman" pitchFamily="18" charset="0"/>
              <a:cs typeface="Times New Roman" pitchFamily="18" charset="0"/>
            </a:endParaRPr>
          </a:p>
          <a:p>
            <a:pPr marL="514350" indent="-514350">
              <a:buFont typeface="Arial" pitchFamily="34" charset="0"/>
              <a:buAutoNum type="arabicPeriod"/>
            </a:pPr>
            <a:r>
              <a:rPr lang="en-US" sz="2800" b="1" dirty="0" err="1" smtClean="0">
                <a:latin typeface="Times New Roman" pitchFamily="18" charset="0"/>
                <a:cs typeface="Times New Roman" pitchFamily="18" charset="0"/>
              </a:rPr>
              <a:t>Nghị</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định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số</a:t>
            </a:r>
            <a:r>
              <a:rPr lang="en-US" sz="2800" b="1" dirty="0" smtClean="0">
                <a:latin typeface="Times New Roman" pitchFamily="18" charset="0"/>
                <a:cs typeface="Times New Roman" pitchFamily="18" charset="0"/>
              </a:rPr>
              <a:t> 176/2013/NĐ-CP </a:t>
            </a:r>
            <a:r>
              <a:rPr lang="en-US" sz="2800" b="1" dirty="0" err="1" smtClean="0">
                <a:latin typeface="Times New Roman" pitchFamily="18" charset="0"/>
                <a:cs typeface="Times New Roman" pitchFamily="18" charset="0"/>
              </a:rPr>
              <a:t>của</a:t>
            </a:r>
            <a:r>
              <a:rPr lang="en-US" sz="2800" b="1" dirty="0" smtClean="0">
                <a:latin typeface="Times New Roman" pitchFamily="18" charset="0"/>
                <a:cs typeface="Times New Roman" pitchFamily="18" charset="0"/>
              </a:rPr>
              <a:t> CP </a:t>
            </a:r>
            <a:r>
              <a:rPr lang="en-US" sz="2800" b="1" dirty="0" err="1" smtClean="0">
                <a:latin typeface="Times New Roman" pitchFamily="18" charset="0"/>
                <a:cs typeface="Times New Roman" pitchFamily="18" charset="0"/>
              </a:rPr>
              <a:t>quy</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định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xử</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phạt</a:t>
            </a:r>
            <a:r>
              <a:rPr lang="en-US" sz="2800" b="1" dirty="0" smtClean="0">
                <a:latin typeface="Times New Roman" pitchFamily="18" charset="0"/>
                <a:cs typeface="Times New Roman" pitchFamily="18" charset="0"/>
              </a:rPr>
              <a:t> VPHC </a:t>
            </a:r>
            <a:r>
              <a:rPr lang="en-US" sz="2800" b="1" dirty="0" err="1" smtClean="0">
                <a:latin typeface="Times New Roman" pitchFamily="18" charset="0"/>
                <a:cs typeface="Times New Roman" pitchFamily="18" charset="0"/>
              </a:rPr>
              <a:t>trong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lĩnh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vực</a:t>
            </a:r>
            <a:r>
              <a:rPr lang="en-US" sz="2800" b="1" dirty="0" smtClean="0">
                <a:latin typeface="Times New Roman" pitchFamily="18" charset="0"/>
                <a:cs typeface="Times New Roman" pitchFamily="18" charset="0"/>
              </a:rPr>
              <a:t> y </a:t>
            </a:r>
            <a:r>
              <a:rPr lang="en-US" sz="2800" b="1" dirty="0" err="1" smtClean="0">
                <a:latin typeface="Times New Roman" pitchFamily="18" charset="0"/>
                <a:cs typeface="Times New Roman" pitchFamily="18" charset="0"/>
              </a:rPr>
              <a:t>tế</a:t>
            </a:r>
            <a:endParaRPr lang="en-US" sz="2800" b="1" dirty="0" smtClean="0">
              <a:latin typeface="Times New Roman" pitchFamily="18" charset="0"/>
              <a:cs typeface="Times New Roman" pitchFamily="18" charset="0"/>
            </a:endParaRPr>
          </a:p>
          <a:p>
            <a:pPr marL="514350" indent="-514350">
              <a:buFont typeface="Arial" pitchFamily="34" charset="0"/>
              <a:buAutoNum type="arabicPeriod"/>
            </a:pPr>
            <a:r>
              <a:rPr lang="en-US" sz="2800" b="1" dirty="0" err="1" smtClean="0">
                <a:latin typeface="Times New Roman" pitchFamily="18" charset="0"/>
                <a:cs typeface="Times New Roman" pitchFamily="18" charset="0"/>
              </a:rPr>
              <a:t>Nghị</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định</a:t>
            </a:r>
            <a:r>
              <a:rPr lang="en-US" sz="2800" b="1" dirty="0" smtClean="0">
                <a:latin typeface="Times New Roman" pitchFamily="18" charset="0"/>
                <a:cs typeface="Times New Roman" pitchFamily="18" charset="0"/>
              </a:rPr>
              <a:t> 185/2013/NĐ-CP </a:t>
            </a:r>
            <a:r>
              <a:rPr lang="en-US" sz="2800" b="1" dirty="0" err="1" smtClean="0">
                <a:latin typeface="Times New Roman" pitchFamily="18" charset="0"/>
                <a:cs typeface="Times New Roman" pitchFamily="18" charset="0"/>
              </a:rPr>
              <a:t>ngày</a:t>
            </a:r>
            <a:r>
              <a:rPr lang="en-US" sz="2800" b="1" dirty="0" smtClean="0">
                <a:latin typeface="Times New Roman" pitchFamily="18" charset="0"/>
                <a:cs typeface="Times New Roman" pitchFamily="18" charset="0"/>
              </a:rPr>
              <a:t> 15/11 </a:t>
            </a:r>
            <a:r>
              <a:rPr lang="en-US" sz="2800" b="1" dirty="0" err="1" smtClean="0">
                <a:latin typeface="Times New Roman" pitchFamily="18" charset="0"/>
                <a:cs typeface="Times New Roman" pitchFamily="18" charset="0"/>
              </a:rPr>
              <a:t>của</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Chính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phủ</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xử</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phạt</a:t>
            </a:r>
            <a:r>
              <a:rPr lang="en-US" sz="2800" b="1" dirty="0" smtClean="0">
                <a:latin typeface="Times New Roman" pitchFamily="18" charset="0"/>
                <a:cs typeface="Times New Roman" pitchFamily="18" charset="0"/>
              </a:rPr>
              <a:t> vi </a:t>
            </a:r>
            <a:r>
              <a:rPr lang="en-US" sz="2800" b="1" dirty="0" err="1" smtClean="0">
                <a:latin typeface="Times New Roman" pitchFamily="18" charset="0"/>
                <a:cs typeface="Times New Roman" pitchFamily="18" charset="0"/>
              </a:rPr>
              <a:t>phạm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hành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chính</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trong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thương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mại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sản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xuất</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buôn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bán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hàng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giả</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hàng</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cấm</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và</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bảo</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vệ</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quyền</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lợi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người</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tiêu</a:t>
            </a:r>
            <a:r>
              <a:rPr lang="en-US" sz="2800" b="1" dirty="0" smtClean="0">
                <a:latin typeface="Times New Roman" pitchFamily="18" charset="0"/>
                <a:cs typeface="Times New Roman" pitchFamily="18" charset="0"/>
              </a:rPr>
              <a:t> </a:t>
            </a:r>
            <a:r>
              <a:rPr lang="en-US" sz="2800" b="1" dirty="0" err="1" smtClean="0">
                <a:latin typeface="Times New Roman" pitchFamily="18" charset="0"/>
                <a:cs typeface="Times New Roman" pitchFamily="18" charset="0"/>
              </a:rPr>
              <a:t>dùng</a:t>
            </a:r>
            <a:endParaRPr lang="en-US" sz="2800" b="1" dirty="0" smtClean="0">
              <a:latin typeface="Times New Roman" pitchFamily="18" charset="0"/>
              <a:cs typeface="Times New Roman" pitchFamily="18" charset="0"/>
            </a:endParaRPr>
          </a:p>
        </p:txBody>
      </p:sp>
      <p:pic>
        <p:nvPicPr>
          <p:cNvPr id="4" name="Picture 2" descr="C:\Users\Huyen\Desktop\15-Luat-phong-chong-tac-hai-thuoc-la-co-hieu-luc-thi-hanh_1.jpg"/>
          <p:cNvPicPr>
            <a:picLocks noChangeAspect="1" noChangeArrowheads="1"/>
          </p:cNvPicPr>
          <p:nvPr/>
        </p:nvPicPr>
        <p:blipFill>
          <a:blip r:embed="rId2" cstate="print"/>
          <a:srcRect/>
          <a:stretch>
            <a:fillRect/>
          </a:stretch>
        </p:blipFill>
        <p:spPr bwMode="auto">
          <a:xfrm>
            <a:off x="5334000" y="3657600"/>
            <a:ext cx="3810000" cy="2857500"/>
          </a:xfrm>
          <a:prstGeom prst="rect">
            <a:avLst/>
          </a:prstGeom>
          <a:noFill/>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95250"/>
            <a:ext cx="8229600" cy="868363"/>
          </a:xfrm>
        </p:spPr>
        <p:txBody>
          <a:bodyPr/>
          <a:lstStyle/>
          <a:p>
            <a:pPr eaLnBrk="1" hangingPunct="1"/>
            <a:r>
              <a:rPr lang="en-US" sz="2800" b="1" smtClean="0">
                <a:solidFill>
                  <a:srgbClr val="FF0000"/>
                </a:solidFill>
                <a:latin typeface="Arial" charset="0"/>
                <a:cs typeface="Arial" charset="0"/>
              </a:rPr>
              <a:t>CÁC VBQPPL LIÊN QUAN</a:t>
            </a:r>
          </a:p>
        </p:txBody>
      </p:sp>
      <p:sp>
        <p:nvSpPr>
          <p:cNvPr id="6147" name="Content Placeholder 2"/>
          <p:cNvSpPr>
            <a:spLocks noGrp="1"/>
          </p:cNvSpPr>
          <p:nvPr>
            <p:ph idx="1"/>
          </p:nvPr>
        </p:nvSpPr>
        <p:spPr>
          <a:xfrm>
            <a:off x="304800" y="941388"/>
            <a:ext cx="8686800" cy="5688012"/>
          </a:xfrm>
        </p:spPr>
        <p:txBody>
          <a:bodyPr/>
          <a:lstStyle/>
          <a:p>
            <a:pPr algn="just" eaLnBrk="1" hangingPunct="1">
              <a:spcBef>
                <a:spcPts val="2400"/>
              </a:spcBef>
              <a:buClr>
                <a:srgbClr val="FF0000"/>
              </a:buClr>
              <a:buFont typeface="Wingdings" pitchFamily="2" charset="2"/>
              <a:buChar char="Ø"/>
            </a:pPr>
            <a:r>
              <a:rPr lang="en-US" sz="2200" b="1" dirty="0" err="1" smtClean="0">
                <a:solidFill>
                  <a:srgbClr val="0000FF"/>
                </a:solidFill>
                <a:latin typeface="Arial" charset="0"/>
                <a:cs typeface="Arial" charset="0"/>
              </a:rPr>
              <a:t>Luật</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xử</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lý</a:t>
            </a:r>
            <a:r>
              <a:rPr lang="en-US" sz="2200" b="1" dirty="0" smtClean="0">
                <a:solidFill>
                  <a:srgbClr val="0000FF"/>
                </a:solidFill>
                <a:latin typeface="Arial" charset="0"/>
                <a:cs typeface="Arial" charset="0"/>
              </a:rPr>
              <a:t> vi </a:t>
            </a:r>
            <a:r>
              <a:rPr lang="en-US" sz="2200" b="1" dirty="0" err="1" smtClean="0">
                <a:solidFill>
                  <a:srgbClr val="0000FF"/>
                </a:solidFill>
                <a:latin typeface="Arial" charset="0"/>
                <a:cs typeface="Arial" charset="0"/>
              </a:rPr>
              <a:t>phạm</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hành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chính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năm</a:t>
            </a:r>
            <a:r>
              <a:rPr lang="en-US" sz="2200" b="1" dirty="0" smtClean="0">
                <a:solidFill>
                  <a:srgbClr val="0000FF"/>
                </a:solidFill>
                <a:latin typeface="Arial" charset="0"/>
                <a:cs typeface="Arial" charset="0"/>
              </a:rPr>
              <a:t> 2012</a:t>
            </a:r>
          </a:p>
          <a:p>
            <a:pPr algn="just" eaLnBrk="1" hangingPunct="1">
              <a:spcBef>
                <a:spcPts val="2400"/>
              </a:spcBef>
              <a:buClr>
                <a:srgbClr val="FF0000"/>
              </a:buClr>
              <a:buFont typeface="Wingdings" pitchFamily="2" charset="2"/>
              <a:buChar char="Ø"/>
            </a:pPr>
            <a:r>
              <a:rPr lang="en-US" sz="2200" b="1" dirty="0" err="1" smtClean="0">
                <a:solidFill>
                  <a:srgbClr val="0000FF"/>
                </a:solidFill>
                <a:latin typeface="Arial" charset="0"/>
                <a:cs typeface="Arial" charset="0"/>
              </a:rPr>
              <a:t>Nghị</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định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số</a:t>
            </a:r>
            <a:r>
              <a:rPr lang="en-US" sz="2200" b="1" dirty="0" smtClean="0">
                <a:solidFill>
                  <a:srgbClr val="0000FF"/>
                </a:solidFill>
                <a:latin typeface="Arial" charset="0"/>
                <a:cs typeface="Arial" charset="0"/>
              </a:rPr>
              <a:t> 81/2013/NĐ-CP </a:t>
            </a:r>
            <a:r>
              <a:rPr lang="en-US" sz="2200" b="1" dirty="0" err="1" smtClean="0">
                <a:solidFill>
                  <a:srgbClr val="0000FF"/>
                </a:solidFill>
                <a:latin typeface="Arial" charset="0"/>
                <a:cs typeface="Arial" charset="0"/>
              </a:rPr>
              <a:t>ngày</a:t>
            </a:r>
            <a:r>
              <a:rPr lang="en-US" sz="2200" b="1" dirty="0" smtClean="0">
                <a:solidFill>
                  <a:srgbClr val="0000FF"/>
                </a:solidFill>
                <a:latin typeface="Arial" charset="0"/>
                <a:cs typeface="Arial" charset="0"/>
              </a:rPr>
              <a:t> 19/7/2013 </a:t>
            </a:r>
            <a:r>
              <a:rPr lang="en-US" sz="2200" b="1" dirty="0" err="1" smtClean="0">
                <a:solidFill>
                  <a:srgbClr val="0000FF"/>
                </a:solidFill>
                <a:latin typeface="Arial" charset="0"/>
                <a:cs typeface="Arial" charset="0"/>
              </a:rPr>
              <a:t>của</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Chính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phủ</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quy</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định</a:t>
            </a:r>
            <a:r>
              <a:rPr lang="en-US" sz="2200" b="1" dirty="0" smtClean="0">
                <a:solidFill>
                  <a:srgbClr val="0000FF"/>
                </a:solidFill>
                <a:latin typeface="Arial" charset="0"/>
                <a:cs typeface="Arial" charset="0"/>
              </a:rPr>
              <a:t> chi </a:t>
            </a:r>
            <a:r>
              <a:rPr lang="en-US" sz="2200" b="1" dirty="0" err="1" smtClean="0">
                <a:solidFill>
                  <a:srgbClr val="0000FF"/>
                </a:solidFill>
                <a:latin typeface="Arial" charset="0"/>
                <a:cs typeface="Arial" charset="0"/>
              </a:rPr>
              <a:t>tiết</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một</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số</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điều</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và</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biện</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pháp</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thi</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hành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Luật</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xử</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lý</a:t>
            </a:r>
            <a:r>
              <a:rPr lang="en-US" sz="2200" b="1" dirty="0" smtClean="0">
                <a:solidFill>
                  <a:srgbClr val="0000FF"/>
                </a:solidFill>
                <a:latin typeface="Arial" charset="0"/>
                <a:cs typeface="Arial" charset="0"/>
              </a:rPr>
              <a:t> vi </a:t>
            </a:r>
            <a:r>
              <a:rPr lang="en-US" sz="2200" b="1" dirty="0" err="1" smtClean="0">
                <a:solidFill>
                  <a:srgbClr val="0000FF"/>
                </a:solidFill>
                <a:latin typeface="Arial" charset="0"/>
                <a:cs typeface="Arial" charset="0"/>
              </a:rPr>
              <a:t>phạm</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hành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chính</a:t>
            </a:r>
            <a:endParaRPr lang="en-US" sz="2200" b="1" dirty="0" smtClean="0">
              <a:solidFill>
                <a:srgbClr val="0000FF"/>
              </a:solidFill>
              <a:latin typeface="Arial" charset="0"/>
              <a:cs typeface="Arial" charset="0"/>
            </a:endParaRPr>
          </a:p>
          <a:p>
            <a:pPr algn="just" eaLnBrk="1" hangingPunct="1">
              <a:spcBef>
                <a:spcPts val="2400"/>
              </a:spcBef>
              <a:buClr>
                <a:srgbClr val="FF0000"/>
              </a:buClr>
              <a:buFont typeface="Wingdings" pitchFamily="2" charset="2"/>
              <a:buChar char="Ø"/>
            </a:pPr>
            <a:r>
              <a:rPr lang="vi-VN" sz="2200" b="1" dirty="0" smtClean="0">
                <a:solidFill>
                  <a:srgbClr val="0000FF"/>
                </a:solidFill>
                <a:cs typeface="Arial" charset="0"/>
              </a:rPr>
              <a:t>Nghị định số 158/2013/NĐ-CP </a:t>
            </a:r>
            <a:r>
              <a:rPr lang="en-US" sz="2200" b="1" dirty="0" err="1" smtClean="0">
                <a:solidFill>
                  <a:srgbClr val="0000FF"/>
                </a:solidFill>
                <a:latin typeface="Arial" charset="0"/>
                <a:cs typeface="Arial" charset="0"/>
              </a:rPr>
              <a:t>ngày</a:t>
            </a:r>
            <a:r>
              <a:rPr lang="en-US" sz="2200" b="1" dirty="0" smtClean="0">
                <a:solidFill>
                  <a:srgbClr val="0000FF"/>
                </a:solidFill>
                <a:latin typeface="Arial" charset="0"/>
                <a:cs typeface="Arial" charset="0"/>
              </a:rPr>
              <a:t> 12/11/2013 </a:t>
            </a:r>
            <a:r>
              <a:rPr lang="vi-VN" sz="2200" b="1" dirty="0" smtClean="0">
                <a:solidFill>
                  <a:srgbClr val="0000FF"/>
                </a:solidFill>
                <a:cs typeface="Arial" charset="0"/>
              </a:rPr>
              <a:t>của Chính phủ </a:t>
            </a:r>
            <a:r>
              <a:rPr lang="en-US" sz="2200" b="1" dirty="0" smtClean="0">
                <a:solidFill>
                  <a:srgbClr val="0000FF"/>
                </a:solidFill>
                <a:latin typeface="Arial" charset="0"/>
                <a:cs typeface="Arial" charset="0"/>
              </a:rPr>
              <a:t>q</a:t>
            </a:r>
            <a:r>
              <a:rPr lang="vi-VN" sz="2200" b="1" dirty="0" smtClean="0">
                <a:solidFill>
                  <a:srgbClr val="0000FF"/>
                </a:solidFill>
                <a:cs typeface="Arial" charset="0"/>
              </a:rPr>
              <a:t>uy định xử phạt vi phạm hành chính trong lĩnh vực văn hóa, thể thao, du lịch và quảng cáo</a:t>
            </a:r>
          </a:p>
          <a:p>
            <a:pPr algn="just" eaLnBrk="1" hangingPunct="1">
              <a:spcBef>
                <a:spcPts val="2400"/>
              </a:spcBef>
              <a:buClr>
                <a:srgbClr val="FF0000"/>
              </a:buClr>
              <a:buFont typeface="Wingdings" pitchFamily="2" charset="2"/>
              <a:buChar char="Ø"/>
            </a:pPr>
            <a:r>
              <a:rPr lang="en-US" sz="2200" b="1" dirty="0" err="1" smtClean="0">
                <a:solidFill>
                  <a:srgbClr val="0000FF"/>
                </a:solidFill>
                <a:latin typeface="Arial" charset="0"/>
                <a:cs typeface="Arial" charset="0"/>
              </a:rPr>
              <a:t>Nghị</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định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số</a:t>
            </a:r>
            <a:r>
              <a:rPr lang="en-US" sz="2200" b="1" dirty="0" smtClean="0">
                <a:solidFill>
                  <a:srgbClr val="0000FF"/>
                </a:solidFill>
                <a:latin typeface="Arial" charset="0"/>
                <a:cs typeface="Arial" charset="0"/>
              </a:rPr>
              <a:t> 176/2013/NĐ-CP </a:t>
            </a:r>
            <a:r>
              <a:rPr lang="en-US" sz="2200" b="1" dirty="0" err="1" smtClean="0">
                <a:solidFill>
                  <a:srgbClr val="0000FF"/>
                </a:solidFill>
                <a:latin typeface="Arial" charset="0"/>
                <a:cs typeface="Arial" charset="0"/>
              </a:rPr>
              <a:t>ngày</a:t>
            </a:r>
            <a:r>
              <a:rPr lang="en-US" sz="2200" b="1" dirty="0" smtClean="0">
                <a:solidFill>
                  <a:srgbClr val="0000FF"/>
                </a:solidFill>
                <a:latin typeface="Arial" charset="0"/>
                <a:cs typeface="Arial" charset="0"/>
              </a:rPr>
              <a:t> 14/11/2013 </a:t>
            </a:r>
            <a:r>
              <a:rPr lang="en-US" sz="2200" b="1" dirty="0" err="1" smtClean="0">
                <a:solidFill>
                  <a:srgbClr val="0000FF"/>
                </a:solidFill>
                <a:latin typeface="Arial" charset="0"/>
                <a:cs typeface="Arial" charset="0"/>
              </a:rPr>
              <a:t>của</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Chính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phủ</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quy</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định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xử</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phạt</a:t>
            </a:r>
            <a:r>
              <a:rPr lang="en-US" sz="2200" b="1" dirty="0" smtClean="0">
                <a:solidFill>
                  <a:srgbClr val="0000FF"/>
                </a:solidFill>
                <a:latin typeface="Arial" charset="0"/>
                <a:cs typeface="Arial" charset="0"/>
              </a:rPr>
              <a:t> vi </a:t>
            </a:r>
            <a:r>
              <a:rPr lang="en-US" sz="2200" b="1" dirty="0" err="1" smtClean="0">
                <a:solidFill>
                  <a:srgbClr val="0000FF"/>
                </a:solidFill>
                <a:latin typeface="Arial" charset="0"/>
                <a:cs typeface="Arial" charset="0"/>
              </a:rPr>
              <a:t>phạm</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hành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chính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trong</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lĩnh</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vực</a:t>
            </a:r>
            <a:r>
              <a:rPr lang="en-US" sz="2200" b="1" dirty="0" smtClean="0">
                <a:solidFill>
                  <a:srgbClr val="0000FF"/>
                </a:solidFill>
                <a:latin typeface="Arial" charset="0"/>
                <a:cs typeface="Arial" charset="0"/>
              </a:rPr>
              <a:t> y </a:t>
            </a:r>
            <a:r>
              <a:rPr lang="en-US" sz="2200" b="1" dirty="0" err="1" smtClean="0">
                <a:solidFill>
                  <a:srgbClr val="0000FF"/>
                </a:solidFill>
                <a:latin typeface="Arial" charset="0"/>
                <a:cs typeface="Arial" charset="0"/>
              </a:rPr>
              <a:t>tế</a:t>
            </a:r>
            <a:endParaRPr lang="en-US" sz="2200" b="1" dirty="0" smtClean="0">
              <a:solidFill>
                <a:srgbClr val="0000FF"/>
              </a:solidFill>
              <a:latin typeface="Arial" charset="0"/>
              <a:cs typeface="Arial" charset="0"/>
            </a:endParaRPr>
          </a:p>
          <a:p>
            <a:pPr algn="just">
              <a:spcBef>
                <a:spcPts val="2400"/>
              </a:spcBef>
              <a:buClr>
                <a:srgbClr val="FF0000"/>
              </a:buClr>
              <a:buFont typeface="Wingdings" pitchFamily="2" charset="2"/>
              <a:buChar char="Ø"/>
            </a:pPr>
            <a:r>
              <a:rPr lang="vi-VN" sz="2200" b="1" dirty="0" smtClean="0">
                <a:solidFill>
                  <a:srgbClr val="0000FF"/>
                </a:solidFill>
                <a:cs typeface="Arial" charset="0"/>
              </a:rPr>
              <a:t>Nghị định số 185/2013/NĐ-CP</a:t>
            </a:r>
            <a:r>
              <a:rPr lang="en-US" sz="2200" b="1" dirty="0" smtClean="0">
                <a:solidFill>
                  <a:srgbClr val="0000FF"/>
                </a:solidFill>
                <a:latin typeface="Arial" charset="0"/>
                <a:cs typeface="Arial" charset="0"/>
              </a:rPr>
              <a:t> </a:t>
            </a:r>
            <a:r>
              <a:rPr lang="en-US" sz="2200" b="1" dirty="0" err="1" smtClean="0">
                <a:solidFill>
                  <a:srgbClr val="0000FF"/>
                </a:solidFill>
                <a:latin typeface="Arial" charset="0"/>
                <a:cs typeface="Arial" charset="0"/>
              </a:rPr>
              <a:t>ngày</a:t>
            </a:r>
            <a:r>
              <a:rPr lang="en-US" sz="2200" b="1" dirty="0" smtClean="0">
                <a:solidFill>
                  <a:srgbClr val="0000FF"/>
                </a:solidFill>
                <a:latin typeface="Arial" charset="0"/>
                <a:cs typeface="Arial" charset="0"/>
              </a:rPr>
              <a:t> 15/11/2013 </a:t>
            </a:r>
            <a:r>
              <a:rPr lang="vi-VN" sz="2200" b="1" dirty="0" smtClean="0">
                <a:solidFill>
                  <a:srgbClr val="0000FF"/>
                </a:solidFill>
                <a:cs typeface="Arial" charset="0"/>
              </a:rPr>
              <a:t>của Chính phủ </a:t>
            </a:r>
            <a:r>
              <a:rPr lang="en-US" sz="2200" b="1" dirty="0" smtClean="0">
                <a:solidFill>
                  <a:srgbClr val="0000FF"/>
                </a:solidFill>
                <a:latin typeface="Arial" charset="0"/>
                <a:cs typeface="Arial" charset="0"/>
              </a:rPr>
              <a:t>q</a:t>
            </a:r>
            <a:r>
              <a:rPr lang="vi-VN" sz="2200" b="1" dirty="0" smtClean="0">
                <a:solidFill>
                  <a:srgbClr val="0000FF"/>
                </a:solidFill>
                <a:cs typeface="Arial" charset="0"/>
              </a:rPr>
              <a:t>uy định xử phạt vi phạm hành chính trong hoạt động thương mại, sản xuất, buôn bán hàng giả, hàng cấm và bảo vệ quyền lợi người tiêu dùng</a:t>
            </a:r>
            <a:endParaRPr lang="en-US" sz="2200" b="1" dirty="0" smtClean="0">
              <a:solidFill>
                <a:srgbClr val="0000FF"/>
              </a:solidFill>
              <a:latin typeface="Arial" charset="0"/>
              <a:cs typeface="Arial" charset="0"/>
            </a:endParaRPr>
          </a:p>
          <a:p>
            <a:endParaRPr lang="vi-VN" sz="2400" b="1" dirty="0" smtClean="0"/>
          </a:p>
        </p:txBody>
      </p:sp>
      <p:pic>
        <p:nvPicPr>
          <p:cNvPr id="6148" name="Picture 16" descr="D:\DULIEU\Data\LOGO VUPHAPCHE\lo go.jpg"/>
          <p:cNvPicPr>
            <a:picLocks noChangeAspect="1" noChangeArrowheads="1"/>
          </p:cNvPicPr>
          <p:nvPr/>
        </p:nvPicPr>
        <p:blipFill>
          <a:blip r:embed="rId2"/>
          <a:srcRect/>
          <a:stretch>
            <a:fillRect/>
          </a:stretch>
        </p:blipFill>
        <p:spPr bwMode="auto">
          <a:xfrm>
            <a:off x="30163" y="14288"/>
            <a:ext cx="676275" cy="6731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4"/>
          <p:cNvSpPr>
            <a:spLocks noGrp="1"/>
          </p:cNvSpPr>
          <p:nvPr>
            <p:ph type="title"/>
          </p:nvPr>
        </p:nvSpPr>
        <p:spPr>
          <a:xfrm>
            <a:off x="609600" y="609600"/>
            <a:ext cx="8001000" cy="1828800"/>
          </a:xfrm>
        </p:spPr>
        <p:txBody>
          <a:bodyPr/>
          <a:lstStyle/>
          <a:p>
            <a:pPr eaLnBrk="1" hangingPunct="1"/>
            <a:r>
              <a:rPr lang="en-US" sz="2800" b="1" dirty="0" err="1" smtClean="0">
                <a:solidFill>
                  <a:schemeClr val="tx1"/>
                </a:solidFill>
                <a:latin typeface="Arial" pitchFamily="34" charset="0"/>
                <a:cs typeface="Arial" pitchFamily="34" charset="0"/>
              </a:rPr>
              <a:t>Phần</a:t>
            </a:r>
            <a:r>
              <a:rPr lang="en-US" sz="2800" b="1" dirty="0" smtClean="0">
                <a:solidFill>
                  <a:schemeClr val="tx1"/>
                </a:solidFill>
                <a:latin typeface="Arial" pitchFamily="34" charset="0"/>
                <a:cs typeface="Arial" pitchFamily="34" charset="0"/>
              </a:rPr>
              <a:t> 1. </a:t>
            </a:r>
            <a:r>
              <a:rPr lang="en-US" sz="2800" b="1" dirty="0" err="1" smtClean="0">
                <a:solidFill>
                  <a:schemeClr val="tx1"/>
                </a:solidFill>
                <a:latin typeface="Arial" pitchFamily="34" charset="0"/>
                <a:cs typeface="Arial" pitchFamily="34" charset="0"/>
              </a:rPr>
              <a:t>Nghị</a:t>
            </a:r>
            <a:r>
              <a:rPr lang="en-US" sz="2800" b="1" dirty="0" smtClean="0">
                <a:solidFill>
                  <a:schemeClr val="tx1"/>
                </a:solidFill>
                <a:latin typeface="Arial" pitchFamily="34" charset="0"/>
                <a:cs typeface="Arial" pitchFamily="34" charset="0"/>
              </a:rPr>
              <a:t> </a:t>
            </a:r>
            <a:r>
              <a:rPr lang="en-US" sz="2800" b="1" dirty="0" err="1" smtClean="0">
                <a:solidFill>
                  <a:schemeClr val="tx1"/>
                </a:solidFill>
                <a:latin typeface="Arial" pitchFamily="34" charset="0"/>
                <a:cs typeface="Arial" pitchFamily="34" charset="0"/>
              </a:rPr>
              <a:t>định</a:t>
            </a:r>
            <a:r>
              <a:rPr lang="en-US" sz="2800" b="1" dirty="0" smtClean="0">
                <a:solidFill>
                  <a:schemeClr val="tx1"/>
                </a:solidFill>
                <a:latin typeface="Arial" pitchFamily="34" charset="0"/>
                <a:cs typeface="Arial" pitchFamily="34" charset="0"/>
              </a:rPr>
              <a:t> </a:t>
            </a:r>
            <a:r>
              <a:rPr lang="en-US" sz="2800" b="1" dirty="0" err="1" smtClean="0">
                <a:solidFill>
                  <a:schemeClr val="tx1"/>
                </a:solidFill>
                <a:latin typeface="Arial" pitchFamily="34" charset="0"/>
                <a:cs typeface="Arial" pitchFamily="34" charset="0"/>
              </a:rPr>
              <a:t>số</a:t>
            </a:r>
            <a:r>
              <a:rPr lang="en-US" sz="2800" b="1" dirty="0" smtClean="0">
                <a:solidFill>
                  <a:schemeClr val="tx1"/>
                </a:solidFill>
                <a:latin typeface="Arial" pitchFamily="34" charset="0"/>
                <a:cs typeface="Arial" pitchFamily="34" charset="0"/>
              </a:rPr>
              <a:t> 176/2013/NĐ-CP </a:t>
            </a:r>
            <a:r>
              <a:rPr lang="en-US" sz="2800" b="1" dirty="0" err="1" smtClean="0">
                <a:solidFill>
                  <a:schemeClr val="tx1"/>
                </a:solidFill>
                <a:latin typeface="Arial" pitchFamily="34" charset="0"/>
                <a:cs typeface="Arial" pitchFamily="34" charset="0"/>
              </a:rPr>
              <a:t>của</a:t>
            </a:r>
            <a:r>
              <a:rPr lang="en-US" sz="2800" b="1" dirty="0" smtClean="0">
                <a:solidFill>
                  <a:schemeClr val="tx1"/>
                </a:solidFill>
                <a:latin typeface="Arial" pitchFamily="34" charset="0"/>
                <a:cs typeface="Arial" pitchFamily="34" charset="0"/>
              </a:rPr>
              <a:t> CP </a:t>
            </a:r>
            <a:r>
              <a:rPr lang="en-US" sz="2800" b="1" dirty="0" err="1" smtClean="0">
                <a:solidFill>
                  <a:schemeClr val="tx1"/>
                </a:solidFill>
                <a:latin typeface="Arial" pitchFamily="34" charset="0"/>
                <a:cs typeface="Arial" pitchFamily="34" charset="0"/>
              </a:rPr>
              <a:t>quy</a:t>
            </a:r>
            <a:r>
              <a:rPr lang="en-US" sz="2800" b="1" dirty="0" smtClean="0">
                <a:solidFill>
                  <a:schemeClr val="tx1"/>
                </a:solidFill>
                <a:latin typeface="Arial" pitchFamily="34" charset="0"/>
                <a:cs typeface="Arial" pitchFamily="34" charset="0"/>
              </a:rPr>
              <a:t> </a:t>
            </a:r>
            <a:r>
              <a:rPr lang="en-US" sz="2800" b="1" dirty="0" err="1" smtClean="0">
                <a:solidFill>
                  <a:schemeClr val="tx1"/>
                </a:solidFill>
                <a:latin typeface="Arial" pitchFamily="34" charset="0"/>
                <a:cs typeface="Arial" pitchFamily="34" charset="0"/>
              </a:rPr>
              <a:t>định</a:t>
            </a:r>
            <a:r>
              <a:rPr lang="en-US" sz="2800" b="1" dirty="0" smtClean="0">
                <a:solidFill>
                  <a:schemeClr val="tx1"/>
                </a:solidFill>
                <a:latin typeface="Arial" pitchFamily="34" charset="0"/>
                <a:cs typeface="Arial" pitchFamily="34" charset="0"/>
              </a:rPr>
              <a:t> </a:t>
            </a:r>
            <a:r>
              <a:rPr lang="en-US" sz="2800" b="1" dirty="0" err="1" smtClean="0">
                <a:solidFill>
                  <a:schemeClr val="tx1"/>
                </a:solidFill>
                <a:latin typeface="Arial" pitchFamily="34" charset="0"/>
                <a:cs typeface="Arial" pitchFamily="34" charset="0"/>
              </a:rPr>
              <a:t>xử</a:t>
            </a:r>
            <a:r>
              <a:rPr lang="en-US" sz="2800" b="1" dirty="0" smtClean="0">
                <a:solidFill>
                  <a:schemeClr val="tx1"/>
                </a:solidFill>
                <a:latin typeface="Arial" pitchFamily="34" charset="0"/>
                <a:cs typeface="Arial" pitchFamily="34" charset="0"/>
              </a:rPr>
              <a:t> </a:t>
            </a:r>
            <a:r>
              <a:rPr lang="en-US" sz="2800" b="1" dirty="0" err="1" smtClean="0">
                <a:solidFill>
                  <a:schemeClr val="tx1"/>
                </a:solidFill>
                <a:latin typeface="Arial" pitchFamily="34" charset="0"/>
                <a:cs typeface="Arial" pitchFamily="34" charset="0"/>
              </a:rPr>
              <a:t>phạt</a:t>
            </a:r>
            <a:r>
              <a:rPr lang="en-US" sz="2800" b="1" dirty="0" smtClean="0">
                <a:solidFill>
                  <a:schemeClr val="tx1"/>
                </a:solidFill>
                <a:latin typeface="Arial" pitchFamily="34" charset="0"/>
                <a:cs typeface="Arial" pitchFamily="34" charset="0"/>
              </a:rPr>
              <a:t> VPHC </a:t>
            </a:r>
            <a:r>
              <a:rPr lang="en-US" sz="2800" b="1" dirty="0" err="1" smtClean="0">
                <a:solidFill>
                  <a:schemeClr val="tx1"/>
                </a:solidFill>
                <a:latin typeface="Arial" pitchFamily="34" charset="0"/>
                <a:cs typeface="Arial" pitchFamily="34" charset="0"/>
              </a:rPr>
              <a:t>trong</a:t>
            </a:r>
            <a:r>
              <a:rPr lang="en-US" sz="2800" b="1" dirty="0" smtClean="0">
                <a:solidFill>
                  <a:schemeClr val="tx1"/>
                </a:solidFill>
                <a:latin typeface="Arial" pitchFamily="34" charset="0"/>
                <a:cs typeface="Arial" pitchFamily="34" charset="0"/>
              </a:rPr>
              <a:t> </a:t>
            </a:r>
            <a:r>
              <a:rPr lang="en-US" sz="2800" b="1" dirty="0" err="1" smtClean="0">
                <a:solidFill>
                  <a:schemeClr val="tx1"/>
                </a:solidFill>
                <a:latin typeface="Arial" pitchFamily="34" charset="0"/>
                <a:cs typeface="Arial" pitchFamily="34" charset="0"/>
              </a:rPr>
              <a:t>lĩnh</a:t>
            </a:r>
            <a:r>
              <a:rPr lang="en-US" sz="2800" b="1" dirty="0" smtClean="0">
                <a:solidFill>
                  <a:schemeClr val="tx1"/>
                </a:solidFill>
                <a:latin typeface="Arial" pitchFamily="34" charset="0"/>
                <a:cs typeface="Arial" pitchFamily="34" charset="0"/>
              </a:rPr>
              <a:t> </a:t>
            </a:r>
            <a:r>
              <a:rPr lang="en-US" sz="2800" b="1" dirty="0" err="1" smtClean="0">
                <a:solidFill>
                  <a:schemeClr val="tx1"/>
                </a:solidFill>
                <a:latin typeface="Arial" pitchFamily="34" charset="0"/>
                <a:cs typeface="Arial" pitchFamily="34" charset="0"/>
              </a:rPr>
              <a:t>vực</a:t>
            </a:r>
            <a:r>
              <a:rPr lang="en-US" sz="2800" b="1" dirty="0" smtClean="0">
                <a:solidFill>
                  <a:schemeClr val="tx1"/>
                </a:solidFill>
                <a:latin typeface="Arial" pitchFamily="34" charset="0"/>
                <a:cs typeface="Arial" pitchFamily="34" charset="0"/>
              </a:rPr>
              <a:t> y </a:t>
            </a:r>
            <a:r>
              <a:rPr lang="en-US" sz="2800" b="1" dirty="0" err="1" smtClean="0">
                <a:solidFill>
                  <a:schemeClr val="tx1"/>
                </a:solidFill>
                <a:latin typeface="Arial" pitchFamily="34" charset="0"/>
                <a:cs typeface="Arial" pitchFamily="34" charset="0"/>
              </a:rPr>
              <a:t>tế</a:t>
            </a:r>
            <a:endParaRPr lang="vi-VN" sz="2800" b="1" dirty="0" smtClean="0">
              <a:solidFill>
                <a:schemeClr val="tx1"/>
              </a:solidFill>
              <a:latin typeface="Arial" pitchFamily="34" charset="0"/>
              <a:cs typeface="Arial" pitchFamily="34" charset="0"/>
            </a:endParaRPr>
          </a:p>
        </p:txBody>
      </p:sp>
      <p:pic>
        <p:nvPicPr>
          <p:cNvPr id="30723" name="Picture 2" descr="http://tipcgialai.vn/uploads/news/2014_09/a.jpg"/>
          <p:cNvPicPr>
            <a:picLocks noChangeAspect="1" noChangeArrowheads="1"/>
          </p:cNvPicPr>
          <p:nvPr/>
        </p:nvPicPr>
        <p:blipFill>
          <a:blip r:embed="rId2" cstate="print"/>
          <a:srcRect/>
          <a:stretch>
            <a:fillRect/>
          </a:stretch>
        </p:blipFill>
        <p:spPr bwMode="auto">
          <a:xfrm>
            <a:off x="0" y="3048000"/>
            <a:ext cx="2857500" cy="2362200"/>
          </a:xfrm>
          <a:prstGeom prst="rect">
            <a:avLst/>
          </a:prstGeom>
          <a:noFill/>
          <a:ln w="9525">
            <a:noFill/>
            <a:miter lim="800000"/>
            <a:headEnd/>
            <a:tailEnd/>
          </a:ln>
        </p:spPr>
      </p:pic>
      <p:pic>
        <p:nvPicPr>
          <p:cNvPr id="30724" name="Picture 4" descr="http://daidoanket.vn/Pictures/bao%20tuan/_2013/130/2013_130_15_A.jpg"/>
          <p:cNvPicPr>
            <a:picLocks noChangeAspect="1" noChangeArrowheads="1"/>
          </p:cNvPicPr>
          <p:nvPr/>
        </p:nvPicPr>
        <p:blipFill>
          <a:blip r:embed="rId3" cstate="print"/>
          <a:srcRect/>
          <a:stretch>
            <a:fillRect/>
          </a:stretch>
        </p:blipFill>
        <p:spPr bwMode="auto">
          <a:xfrm>
            <a:off x="2895600" y="3124200"/>
            <a:ext cx="3076575" cy="2438400"/>
          </a:xfrm>
          <a:prstGeom prst="rect">
            <a:avLst/>
          </a:prstGeom>
          <a:noFill/>
          <a:ln w="9525">
            <a:noFill/>
            <a:miter lim="800000"/>
            <a:headEnd/>
            <a:tailEnd/>
          </a:ln>
        </p:spPr>
      </p:pic>
      <p:pic>
        <p:nvPicPr>
          <p:cNvPr id="30725" name="Picture 6" descr="http://thuocladientu.net.vn/wp-content/uploads/2014/02/images664651_image004.jpg.jpg"/>
          <p:cNvPicPr>
            <a:picLocks noChangeAspect="1" noChangeArrowheads="1"/>
          </p:cNvPicPr>
          <p:nvPr/>
        </p:nvPicPr>
        <p:blipFill>
          <a:blip r:embed="rId4" cstate="print"/>
          <a:srcRect/>
          <a:stretch>
            <a:fillRect/>
          </a:stretch>
        </p:blipFill>
        <p:spPr bwMode="auto">
          <a:xfrm>
            <a:off x="6019800" y="3124200"/>
            <a:ext cx="3124200" cy="2457450"/>
          </a:xfrm>
          <a:prstGeom prst="rect">
            <a:avLst/>
          </a:prstGeom>
          <a:noFill/>
          <a:ln w="9525">
            <a:noFill/>
            <a:miter lim="800000"/>
            <a:headEnd/>
            <a:tailEnd/>
          </a:ln>
        </p:spPr>
      </p:pic>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Callout 3"/>
          <p:cNvSpPr/>
          <p:nvPr/>
        </p:nvSpPr>
        <p:spPr>
          <a:xfrm>
            <a:off x="142875" y="1217613"/>
            <a:ext cx="3124200" cy="4114800"/>
          </a:xfrm>
          <a:prstGeom prst="rightArrowCallout">
            <a:avLst/>
          </a:prstGeom>
          <a:blipFill>
            <a:blip r:embed="rId2"/>
            <a:tile tx="0" ty="0" sx="100000" sy="100000" flip="none" algn="tl"/>
          </a:blipFill>
          <a:ln>
            <a:solidFill>
              <a:srgbClr val="FC4F42"/>
            </a:solidFill>
          </a:ln>
        </p:spPr>
        <p:style>
          <a:lnRef idx="2">
            <a:schemeClr val="accent6"/>
          </a:lnRef>
          <a:fillRef idx="1">
            <a:schemeClr val="lt1"/>
          </a:fillRef>
          <a:effectRef idx="0">
            <a:schemeClr val="accent6"/>
          </a:effectRef>
          <a:fontRef idx="minor">
            <a:schemeClr val="dk1"/>
          </a:fontRef>
        </p:style>
        <p:txBody>
          <a:bodyPr anchor="ctr"/>
          <a:lstStyle/>
          <a:p>
            <a:pPr algn="ctr">
              <a:lnSpc>
                <a:spcPct val="140000"/>
              </a:lnSpc>
              <a:spcBef>
                <a:spcPts val="600"/>
              </a:spcBef>
              <a:defRPr/>
            </a:pPr>
            <a:r>
              <a:rPr lang="en-US" sz="2300" b="1">
                <a:solidFill>
                  <a:srgbClr val="FF0000"/>
                </a:solidFill>
                <a:latin typeface="Arial" pitchFamily="34" charset="0"/>
                <a:cs typeface="Arial" pitchFamily="34" charset="0"/>
              </a:rPr>
              <a:t>MỤC 1</a:t>
            </a:r>
          </a:p>
          <a:p>
            <a:pPr algn="ctr">
              <a:lnSpc>
                <a:spcPct val="140000"/>
              </a:lnSpc>
              <a:spcBef>
                <a:spcPts val="600"/>
              </a:spcBef>
              <a:defRPr/>
            </a:pPr>
            <a:r>
              <a:rPr lang="en-US" sz="2300" b="1">
                <a:solidFill>
                  <a:srgbClr val="FF0000"/>
                </a:solidFill>
                <a:latin typeface="Arial" pitchFamily="34" charset="0"/>
                <a:cs typeface="Arial" pitchFamily="34" charset="0"/>
              </a:rPr>
              <a:t>HÀNH VI VI PHẠM VỀ Y TẾ DỰ PHÒNG VÀ PHÒNG, CHỐNG HIV/AIDS</a:t>
            </a:r>
          </a:p>
        </p:txBody>
      </p:sp>
      <p:sp>
        <p:nvSpPr>
          <p:cNvPr id="5" name="Rounded Rectangle 4"/>
          <p:cNvSpPr/>
          <p:nvPr/>
        </p:nvSpPr>
        <p:spPr>
          <a:xfrm>
            <a:off x="3352800" y="152400"/>
            <a:ext cx="5562600" cy="6477000"/>
          </a:xfrm>
          <a:prstGeom prst="roundRect">
            <a:avLst/>
          </a:prstGeom>
          <a:ln>
            <a:solidFill>
              <a:srgbClr val="00B050"/>
            </a:solidFill>
            <a:prstDash val="lgDashDot"/>
          </a:ln>
        </p:spPr>
        <p:style>
          <a:lnRef idx="2">
            <a:schemeClr val="accent6"/>
          </a:lnRef>
          <a:fillRef idx="1">
            <a:schemeClr val="lt1"/>
          </a:fillRef>
          <a:effectRef idx="0">
            <a:schemeClr val="accent6"/>
          </a:effectRef>
          <a:fontRef idx="minor">
            <a:schemeClr val="dk1"/>
          </a:fontRef>
        </p:style>
        <p:txBody>
          <a:bodyPr anchor="ctr"/>
          <a:lstStyle/>
          <a:p>
            <a:pPr algn="just">
              <a:lnSpc>
                <a:spcPct val="120000"/>
              </a:lnSpc>
              <a:spcBef>
                <a:spcPts val="1200"/>
              </a:spcBef>
              <a:defRPr/>
            </a:pPr>
            <a:r>
              <a:rPr lang="en-US" sz="2400" b="1" dirty="0" err="1">
                <a:solidFill>
                  <a:srgbClr val="FF0000"/>
                </a:solidFill>
                <a:latin typeface="Arial" pitchFamily="34" charset="0"/>
                <a:cs typeface="Arial" pitchFamily="34" charset="0"/>
              </a:rPr>
              <a:t>Điều</a:t>
            </a:r>
            <a:r>
              <a:rPr lang="en-US" sz="2400" b="1" dirty="0">
                <a:solidFill>
                  <a:srgbClr val="FF0000"/>
                </a:solidFill>
                <a:latin typeface="Arial" pitchFamily="34" charset="0"/>
                <a:cs typeface="Arial" pitchFamily="34" charset="0"/>
              </a:rPr>
              <a:t> 23. </a:t>
            </a:r>
            <a:r>
              <a:rPr lang="en-US" sz="2400" b="1" dirty="0">
                <a:solidFill>
                  <a:srgbClr val="0000FF"/>
                </a:solidFill>
                <a:latin typeface="Arial" pitchFamily="34" charset="0"/>
                <a:cs typeface="Arial" pitchFamily="34" charset="0"/>
              </a:rPr>
              <a:t>Vi </a:t>
            </a:r>
            <a:r>
              <a:rPr lang="en-US" sz="2400" b="1" dirty="0" err="1">
                <a:solidFill>
                  <a:srgbClr val="0000FF"/>
                </a:solidFill>
                <a:latin typeface="Arial" pitchFamily="34" charset="0"/>
                <a:cs typeface="Arial" pitchFamily="34" charset="0"/>
              </a:rPr>
              <a:t>phạm</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quy</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định</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về</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địa</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điểm</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cấm</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hút</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thuốc</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lá</a:t>
            </a:r>
            <a:endParaRPr lang="en-US" sz="2400" dirty="0">
              <a:solidFill>
                <a:srgbClr val="0000FF"/>
              </a:solidFill>
              <a:latin typeface="Arial" pitchFamily="34" charset="0"/>
              <a:cs typeface="Arial" pitchFamily="34" charset="0"/>
            </a:endParaRPr>
          </a:p>
          <a:p>
            <a:pPr algn="just">
              <a:lnSpc>
                <a:spcPct val="120000"/>
              </a:lnSpc>
              <a:spcBef>
                <a:spcPts val="1200"/>
              </a:spcBef>
              <a:defRPr/>
            </a:pPr>
            <a:r>
              <a:rPr lang="en-US" sz="2400" b="1" dirty="0" err="1">
                <a:solidFill>
                  <a:srgbClr val="FF0000"/>
                </a:solidFill>
                <a:latin typeface="Arial" pitchFamily="34" charset="0"/>
                <a:cs typeface="Arial" pitchFamily="34" charset="0"/>
              </a:rPr>
              <a:t>Điều</a:t>
            </a:r>
            <a:r>
              <a:rPr lang="en-US" sz="2400" b="1" dirty="0">
                <a:solidFill>
                  <a:srgbClr val="FF0000"/>
                </a:solidFill>
                <a:latin typeface="Arial" pitchFamily="34" charset="0"/>
                <a:cs typeface="Arial" pitchFamily="34" charset="0"/>
              </a:rPr>
              <a:t> 24. </a:t>
            </a:r>
            <a:r>
              <a:rPr lang="en-US" sz="2400" b="1" dirty="0">
                <a:solidFill>
                  <a:srgbClr val="0000FF"/>
                </a:solidFill>
                <a:latin typeface="Arial" pitchFamily="34" charset="0"/>
                <a:cs typeface="Arial" pitchFamily="34" charset="0"/>
              </a:rPr>
              <a:t>Vi </a:t>
            </a:r>
            <a:r>
              <a:rPr lang="en-US" sz="2400" b="1" dirty="0" err="1">
                <a:solidFill>
                  <a:srgbClr val="0000FF"/>
                </a:solidFill>
                <a:latin typeface="Arial" pitchFamily="34" charset="0"/>
                <a:cs typeface="Arial" pitchFamily="34" charset="0"/>
              </a:rPr>
              <a:t>phạm</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quy</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định</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về</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bán</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thuốc</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lá</a:t>
            </a:r>
            <a:endParaRPr lang="en-US" sz="2400" dirty="0">
              <a:solidFill>
                <a:srgbClr val="0000FF"/>
              </a:solidFill>
              <a:latin typeface="Arial" pitchFamily="34" charset="0"/>
              <a:cs typeface="Arial" pitchFamily="34" charset="0"/>
            </a:endParaRPr>
          </a:p>
          <a:p>
            <a:pPr algn="just">
              <a:lnSpc>
                <a:spcPct val="120000"/>
              </a:lnSpc>
              <a:spcBef>
                <a:spcPts val="1200"/>
              </a:spcBef>
              <a:defRPr/>
            </a:pPr>
            <a:r>
              <a:rPr lang="en-US" sz="2400" b="1" dirty="0" err="1">
                <a:solidFill>
                  <a:srgbClr val="FF0000"/>
                </a:solidFill>
                <a:latin typeface="Arial" pitchFamily="34" charset="0"/>
                <a:cs typeface="Arial" pitchFamily="34" charset="0"/>
              </a:rPr>
              <a:t>Điều</a:t>
            </a:r>
            <a:r>
              <a:rPr lang="en-US" sz="2400" b="1" dirty="0">
                <a:solidFill>
                  <a:srgbClr val="FF0000"/>
                </a:solidFill>
                <a:latin typeface="Arial" pitchFamily="34" charset="0"/>
                <a:cs typeface="Arial" pitchFamily="34" charset="0"/>
              </a:rPr>
              <a:t> 25. </a:t>
            </a:r>
            <a:r>
              <a:rPr lang="en-US" sz="2400" b="1" dirty="0">
                <a:solidFill>
                  <a:srgbClr val="0000FF"/>
                </a:solidFill>
                <a:latin typeface="Arial" pitchFamily="34" charset="0"/>
                <a:cs typeface="Arial" pitchFamily="34" charset="0"/>
              </a:rPr>
              <a:t>Vi </a:t>
            </a:r>
            <a:r>
              <a:rPr lang="en-US" sz="2400" b="1" dirty="0" err="1">
                <a:solidFill>
                  <a:srgbClr val="0000FF"/>
                </a:solidFill>
                <a:latin typeface="Arial" pitchFamily="34" charset="0"/>
                <a:cs typeface="Arial" pitchFamily="34" charset="0"/>
              </a:rPr>
              <a:t>phạm</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quy</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định</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về</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ghi</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nhãn</a:t>
            </a:r>
            <a:r>
              <a:rPr lang="en-US" sz="2400" b="1" dirty="0">
                <a:solidFill>
                  <a:srgbClr val="0000FF"/>
                </a:solidFill>
                <a:latin typeface="Arial" pitchFamily="34" charset="0"/>
                <a:cs typeface="Arial" pitchFamily="34" charset="0"/>
              </a:rPr>
              <a:t>, in </a:t>
            </a:r>
            <a:r>
              <a:rPr lang="en-US" sz="2400" b="1" dirty="0" err="1">
                <a:solidFill>
                  <a:srgbClr val="0000FF"/>
                </a:solidFill>
                <a:latin typeface="Arial" pitchFamily="34" charset="0"/>
                <a:cs typeface="Arial" pitchFamily="34" charset="0"/>
              </a:rPr>
              <a:t>cảnh</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báo</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sức</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khỏe</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trên</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bao</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bì</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thuốc</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lá</a:t>
            </a:r>
            <a:endParaRPr lang="en-US" sz="2400" dirty="0">
              <a:solidFill>
                <a:srgbClr val="0000FF"/>
              </a:solidFill>
              <a:latin typeface="Arial" pitchFamily="34" charset="0"/>
              <a:cs typeface="Arial" pitchFamily="34" charset="0"/>
            </a:endParaRPr>
          </a:p>
          <a:p>
            <a:pPr algn="just">
              <a:lnSpc>
                <a:spcPct val="120000"/>
              </a:lnSpc>
              <a:spcBef>
                <a:spcPts val="1200"/>
              </a:spcBef>
              <a:defRPr/>
            </a:pPr>
            <a:r>
              <a:rPr lang="en-US" sz="2400" b="1" dirty="0" err="1">
                <a:solidFill>
                  <a:srgbClr val="FF0000"/>
                </a:solidFill>
                <a:latin typeface="Arial" pitchFamily="34" charset="0"/>
                <a:cs typeface="Arial" pitchFamily="34" charset="0"/>
              </a:rPr>
              <a:t>Điều</a:t>
            </a:r>
            <a:r>
              <a:rPr lang="en-US" sz="2400" b="1" dirty="0">
                <a:solidFill>
                  <a:srgbClr val="FF0000"/>
                </a:solidFill>
                <a:latin typeface="Arial" pitchFamily="34" charset="0"/>
                <a:cs typeface="Arial" pitchFamily="34" charset="0"/>
              </a:rPr>
              <a:t> 26. </a:t>
            </a:r>
            <a:r>
              <a:rPr lang="en-US" sz="2400" b="1" dirty="0">
                <a:solidFill>
                  <a:srgbClr val="0000FF"/>
                </a:solidFill>
                <a:latin typeface="Arial" pitchFamily="34" charset="0"/>
                <a:cs typeface="Arial" pitchFamily="34" charset="0"/>
              </a:rPr>
              <a:t>Vi </a:t>
            </a:r>
            <a:r>
              <a:rPr lang="en-US" sz="2400" b="1" dirty="0" err="1">
                <a:solidFill>
                  <a:srgbClr val="0000FF"/>
                </a:solidFill>
                <a:latin typeface="Arial" pitchFamily="34" charset="0"/>
                <a:cs typeface="Arial" pitchFamily="34" charset="0"/>
              </a:rPr>
              <a:t>phạm</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quy</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định</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về</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cai</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nghiện</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thuốc</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lá</a:t>
            </a:r>
            <a:endParaRPr lang="en-US" sz="2400" dirty="0">
              <a:solidFill>
                <a:srgbClr val="0000FF"/>
              </a:solidFill>
              <a:latin typeface="Arial" pitchFamily="34" charset="0"/>
              <a:cs typeface="Arial" pitchFamily="34" charset="0"/>
            </a:endParaRPr>
          </a:p>
          <a:p>
            <a:pPr algn="just">
              <a:lnSpc>
                <a:spcPct val="120000"/>
              </a:lnSpc>
              <a:spcBef>
                <a:spcPts val="1200"/>
              </a:spcBef>
              <a:defRPr/>
            </a:pPr>
            <a:r>
              <a:rPr lang="en-US" sz="2400" b="1" dirty="0" err="1">
                <a:solidFill>
                  <a:srgbClr val="FF0000"/>
                </a:solidFill>
                <a:latin typeface="Arial" pitchFamily="34" charset="0"/>
                <a:cs typeface="Arial" pitchFamily="34" charset="0"/>
              </a:rPr>
              <a:t>Điều</a:t>
            </a:r>
            <a:r>
              <a:rPr lang="en-US" sz="2400" b="1" dirty="0">
                <a:solidFill>
                  <a:srgbClr val="FF0000"/>
                </a:solidFill>
                <a:latin typeface="Arial" pitchFamily="34" charset="0"/>
                <a:cs typeface="Arial" pitchFamily="34" charset="0"/>
              </a:rPr>
              <a:t> 27. </a:t>
            </a:r>
            <a:r>
              <a:rPr lang="en-US" sz="2400" b="1" dirty="0">
                <a:solidFill>
                  <a:srgbClr val="0000FF"/>
                </a:solidFill>
                <a:latin typeface="Arial" pitchFamily="34" charset="0"/>
                <a:cs typeface="Arial" pitchFamily="34" charset="0"/>
              </a:rPr>
              <a:t>Vi </a:t>
            </a:r>
            <a:r>
              <a:rPr lang="en-US" sz="2400" b="1" dirty="0" err="1">
                <a:solidFill>
                  <a:srgbClr val="0000FF"/>
                </a:solidFill>
                <a:latin typeface="Arial" pitchFamily="34" charset="0"/>
                <a:cs typeface="Arial" pitchFamily="34" charset="0"/>
              </a:rPr>
              <a:t>phạm</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quy</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định</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khác</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về</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phòng</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chống</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tác</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hại</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của</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thuốc</a:t>
            </a:r>
            <a:r>
              <a:rPr lang="en-US" sz="2400" b="1" dirty="0">
                <a:solidFill>
                  <a:srgbClr val="0000FF"/>
                </a:solidFill>
                <a:latin typeface="Arial" pitchFamily="34" charset="0"/>
                <a:cs typeface="Arial" pitchFamily="34" charset="0"/>
              </a:rPr>
              <a:t> </a:t>
            </a:r>
            <a:r>
              <a:rPr lang="en-US" sz="2400" b="1" dirty="0" err="1">
                <a:solidFill>
                  <a:srgbClr val="0000FF"/>
                </a:solidFill>
                <a:latin typeface="Arial" pitchFamily="34" charset="0"/>
                <a:cs typeface="Arial" pitchFamily="34" charset="0"/>
              </a:rPr>
              <a:t>lá</a:t>
            </a:r>
            <a:endParaRPr lang="en-US" sz="2400" dirty="0">
              <a:solidFill>
                <a:srgbClr val="0000FF"/>
              </a:solidFill>
              <a:latin typeface="Arial" pitchFamily="34" charset="0"/>
              <a:cs typeface="Arial" pitchFamily="34" charset="0"/>
            </a:endParaRPr>
          </a:p>
        </p:txBody>
      </p:sp>
      <p:pic>
        <p:nvPicPr>
          <p:cNvPr id="10244" name="Picture 16" descr="D:\DULIEU\Data\LOGO VUPHAPCHE\lo go.jpg"/>
          <p:cNvPicPr>
            <a:picLocks noChangeAspect="1" noChangeArrowheads="1"/>
          </p:cNvPicPr>
          <p:nvPr/>
        </p:nvPicPr>
        <p:blipFill>
          <a:blip r:embed="rId3"/>
          <a:srcRect/>
          <a:stretch>
            <a:fillRect/>
          </a:stretch>
        </p:blipFill>
        <p:spPr bwMode="auto">
          <a:xfrm>
            <a:off x="30163" y="14288"/>
            <a:ext cx="676275" cy="67310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a:xfrm>
            <a:off x="0" y="101600"/>
            <a:ext cx="9056688" cy="736600"/>
          </a:xfrm>
        </p:spPr>
        <p:txBody>
          <a:bodyPr>
            <a:normAutofit/>
          </a:bodyPr>
          <a:lstStyle/>
          <a:p>
            <a:pPr eaLnBrk="1" fontAlgn="auto" hangingPunct="1">
              <a:spcAft>
                <a:spcPts val="0"/>
              </a:spcAft>
              <a:defRPr/>
            </a:pPr>
            <a:r>
              <a:rPr lang="vi-VN" sz="2400" b="1" dirty="0" smtClean="0">
                <a:solidFill>
                  <a:srgbClr val="FF0000"/>
                </a:solidFill>
                <a:latin typeface="+mn-lt"/>
                <a:ea typeface="ＭＳ Ｐゴシック" pitchFamily="34" charset="-128"/>
              </a:rPr>
              <a:t>Điều 2</a:t>
            </a:r>
            <a:r>
              <a:rPr lang="en-US" sz="2400" b="1" dirty="0" smtClean="0">
                <a:solidFill>
                  <a:srgbClr val="FF0000"/>
                </a:solidFill>
                <a:latin typeface="+mn-lt"/>
                <a:ea typeface="ＭＳ Ｐゴシック" pitchFamily="34" charset="-128"/>
              </a:rPr>
              <a:t>3</a:t>
            </a:r>
            <a:r>
              <a:rPr lang="vi-VN" sz="2400" b="1" dirty="0" smtClean="0">
                <a:solidFill>
                  <a:srgbClr val="FF0000"/>
                </a:solidFill>
                <a:latin typeface="+mn-lt"/>
                <a:ea typeface="ＭＳ Ｐゴシック" pitchFamily="34" charset="-128"/>
              </a:rPr>
              <a:t>. Vi phạm các quy định về địa điểm cấm hút thuốc lá</a:t>
            </a:r>
            <a:endParaRPr lang="vi-VN" sz="2000" b="1" dirty="0" smtClean="0">
              <a:solidFill>
                <a:srgbClr val="FF0000"/>
              </a:solidFill>
              <a:latin typeface="+mn-lt"/>
              <a:ea typeface="ＭＳ Ｐゴシック" pitchFamily="34" charset="-128"/>
              <a:cs typeface="Arial" charset="0"/>
            </a:endParaRPr>
          </a:p>
        </p:txBody>
      </p:sp>
      <p:sp>
        <p:nvSpPr>
          <p:cNvPr id="60419" name="Content Placeholder 2"/>
          <p:cNvSpPr>
            <a:spLocks noGrp="1"/>
          </p:cNvSpPr>
          <p:nvPr>
            <p:ph sz="quarter" idx="1"/>
          </p:nvPr>
        </p:nvSpPr>
        <p:spPr>
          <a:xfrm>
            <a:off x="196850" y="987425"/>
            <a:ext cx="8839200" cy="5641975"/>
          </a:xfrm>
        </p:spPr>
        <p:txBody>
          <a:bodyPr>
            <a:normAutofit/>
          </a:bodyPr>
          <a:lstStyle/>
          <a:p>
            <a:pPr marL="457200" indent="-457200" eaLnBrk="1" fontAlgn="auto" hangingPunct="1">
              <a:spcBef>
                <a:spcPct val="0"/>
              </a:spcBef>
              <a:spcAft>
                <a:spcPts val="0"/>
              </a:spcAft>
              <a:buFont typeface="Wingdings 2" pitchFamily="18" charset="2"/>
              <a:buAutoNum type="arabicPeriod"/>
              <a:defRPr/>
            </a:pPr>
            <a:r>
              <a:rPr lang="vi-VN" dirty="0" smtClean="0">
                <a:solidFill>
                  <a:srgbClr val="FF0000"/>
                </a:solidFill>
                <a:latin typeface="+mj-lt"/>
                <a:ea typeface="ＭＳ Ｐゴシック" pitchFamily="34" charset="-128"/>
              </a:rPr>
              <a:t>Cảnh cáo hoặc phạt tiền từ 100.000 đồng đến 300.000 </a:t>
            </a:r>
            <a:r>
              <a:rPr lang="vi-VN" dirty="0" smtClean="0">
                <a:latin typeface="+mj-lt"/>
                <a:ea typeface="ＭＳ Ｐゴシック" pitchFamily="34" charset="-128"/>
              </a:rPr>
              <a:t>đồng đối với một trong các hành vi sau đây:</a:t>
            </a:r>
            <a:endParaRPr lang="en-US" dirty="0" smtClean="0">
              <a:latin typeface="+mj-lt"/>
              <a:ea typeface="ＭＳ Ｐゴシック" pitchFamily="34" charset="-128"/>
            </a:endParaRPr>
          </a:p>
          <a:p>
            <a:pPr marL="457200" indent="-457200" eaLnBrk="1" fontAlgn="auto" hangingPunct="1">
              <a:spcBef>
                <a:spcPct val="0"/>
              </a:spcBef>
              <a:spcAft>
                <a:spcPts val="0"/>
              </a:spcAft>
              <a:buFont typeface="Wingdings 2" pitchFamily="18" charset="2"/>
              <a:buNone/>
              <a:defRPr/>
            </a:pPr>
            <a:r>
              <a:rPr lang="en-US" dirty="0" smtClean="0">
                <a:latin typeface="+mj-lt"/>
                <a:ea typeface="ＭＳ Ｐゴシック" pitchFamily="34" charset="-128"/>
              </a:rPr>
              <a:t>	</a:t>
            </a:r>
            <a:r>
              <a:rPr lang="vi-VN" dirty="0" smtClean="0">
                <a:latin typeface="+mj-lt"/>
                <a:ea typeface="ＭＳ Ｐゴシック" pitchFamily="34" charset="-128"/>
              </a:rPr>
              <a:t>a) </a:t>
            </a:r>
            <a:r>
              <a:rPr lang="vi-VN" b="1" dirty="0" smtClean="0">
                <a:solidFill>
                  <a:srgbClr val="0000CC"/>
                </a:solidFill>
                <a:latin typeface="+mj-lt"/>
                <a:ea typeface="ＭＳ Ｐゴシック" pitchFamily="34" charset="-128"/>
              </a:rPr>
              <a:t>Hút thuốc lá tại địa điểm có quy định cấm. </a:t>
            </a:r>
          </a:p>
          <a:p>
            <a:pPr marL="457200" indent="-457200" eaLnBrk="1" fontAlgn="auto" hangingPunct="1">
              <a:spcBef>
                <a:spcPct val="0"/>
              </a:spcBef>
              <a:spcAft>
                <a:spcPts val="0"/>
              </a:spcAft>
              <a:buFont typeface="Wingdings 2" pitchFamily="18" charset="2"/>
              <a:buNone/>
              <a:defRPr/>
            </a:pPr>
            <a:r>
              <a:rPr lang="vi-VN" dirty="0" smtClean="0">
                <a:latin typeface="+mj-lt"/>
                <a:ea typeface="ＭＳ Ｐゴシック" pitchFamily="34" charset="-128"/>
              </a:rPr>
              <a:t>       b) </a:t>
            </a:r>
            <a:r>
              <a:rPr lang="vi-VN" b="1" dirty="0" smtClean="0">
                <a:solidFill>
                  <a:srgbClr val="0000CC"/>
                </a:solidFill>
                <a:latin typeface="+mj-lt"/>
                <a:ea typeface="ＭＳ Ｐゴシック" pitchFamily="34" charset="-128"/>
              </a:rPr>
              <a:t>Bỏ mẩu, tàn thuốc lá không đúng nơi quy định khi hút thuốc lá tại những địa điểm được phép hút thuốc lá.</a:t>
            </a:r>
            <a:endParaRPr lang="en-US" b="1" dirty="0" smtClean="0">
              <a:solidFill>
                <a:srgbClr val="0000CC"/>
              </a:solidFill>
              <a:latin typeface="+mj-lt"/>
              <a:ea typeface="ＭＳ Ｐゴシック" pitchFamily="34" charset="-128"/>
            </a:endParaRPr>
          </a:p>
        </p:txBody>
      </p:sp>
    </p:spTree>
  </p:cSld>
  <p:clrMapOvr>
    <a:masterClrMapping/>
  </p:clrMapOvr>
  <p:transition>
    <p:wipe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dirty="0" smtClean="0">
                <a:solidFill>
                  <a:srgbClr val="FF0000"/>
                </a:solidFill>
                <a:ea typeface="ＭＳ Ｐゴシック" pitchFamily="34" charset="-128"/>
              </a:rPr>
              <a:t>Điều 2</a:t>
            </a:r>
            <a:r>
              <a:rPr lang="en-US" b="1" dirty="0" smtClean="0">
                <a:solidFill>
                  <a:srgbClr val="FF0000"/>
                </a:solidFill>
                <a:ea typeface="ＭＳ Ｐゴシック" pitchFamily="34" charset="-128"/>
              </a:rPr>
              <a:t>3</a:t>
            </a:r>
            <a:r>
              <a:rPr lang="vi-VN" b="1" dirty="0" smtClean="0">
                <a:solidFill>
                  <a:srgbClr val="FF0000"/>
                </a:solidFill>
                <a:ea typeface="ＭＳ Ｐゴシック" pitchFamily="34" charset="-128"/>
              </a:rPr>
              <a:t>. Vi phạm các quy định về địa điểm cấm hút thuốc lá</a:t>
            </a:r>
            <a:endParaRPr lang="en-US" dirty="0"/>
          </a:p>
        </p:txBody>
      </p:sp>
      <p:sp>
        <p:nvSpPr>
          <p:cNvPr id="3" name="Content Placeholder 2"/>
          <p:cNvSpPr>
            <a:spLocks noGrp="1"/>
          </p:cNvSpPr>
          <p:nvPr>
            <p:ph idx="1"/>
          </p:nvPr>
        </p:nvSpPr>
        <p:spPr/>
        <p:txBody>
          <a:bodyPr>
            <a:normAutofit fontScale="92500" lnSpcReduction="20000"/>
          </a:bodyPr>
          <a:lstStyle/>
          <a:p>
            <a:r>
              <a:rPr lang="vi-VN" dirty="0" smtClean="0">
                <a:ea typeface="ＭＳ Ｐゴシック" pitchFamily="34" charset="-128"/>
              </a:rPr>
              <a:t>2. </a:t>
            </a:r>
            <a:r>
              <a:rPr lang="vi-VN" dirty="0" smtClean="0">
                <a:solidFill>
                  <a:srgbClr val="FF0000"/>
                </a:solidFill>
                <a:ea typeface="ＭＳ Ｐゴシック" pitchFamily="34" charset="-128"/>
              </a:rPr>
              <a:t>Phạt tiền từ 3.000.000 đồng đến 5.000.000 đồng đối một trong các hành vi sau đây:</a:t>
            </a:r>
            <a:r>
              <a:rPr lang="vi-VN" dirty="0" smtClean="0">
                <a:ea typeface="ＭＳ Ｐゴシック" pitchFamily="34" charset="-128"/>
              </a:rPr>
              <a:t/>
            </a:r>
            <a:br>
              <a:rPr lang="vi-VN" dirty="0" smtClean="0">
                <a:ea typeface="ＭＳ Ｐゴシック" pitchFamily="34" charset="-128"/>
              </a:rPr>
            </a:br>
            <a:r>
              <a:rPr lang="vi-VN" dirty="0" smtClean="0">
                <a:ea typeface="ＭＳ Ｐゴシック" pitchFamily="34" charset="-128"/>
              </a:rPr>
              <a:t>a) Không treo biển có chữ hoặc biểu tượng </a:t>
            </a:r>
            <a:r>
              <a:rPr lang="vi-VN" altLang="en-US" dirty="0" smtClean="0">
                <a:ea typeface="ＭＳ Ｐゴシック" pitchFamily="34" charset="-128"/>
              </a:rPr>
              <a:t>“</a:t>
            </a:r>
            <a:r>
              <a:rPr lang="vi-VN" dirty="0" smtClean="0">
                <a:ea typeface="ＭＳ Ｐゴシック" pitchFamily="34" charset="-128"/>
              </a:rPr>
              <a:t>cấm hút thuốc lá</a:t>
            </a:r>
            <a:r>
              <a:rPr lang="vi-VN" altLang="en-US" dirty="0" smtClean="0">
                <a:ea typeface="ＭＳ Ｐゴシック" pitchFamily="34" charset="-128"/>
              </a:rPr>
              <a:t>”</a:t>
            </a:r>
            <a:r>
              <a:rPr lang="vi-VN" dirty="0" smtClean="0">
                <a:ea typeface="ＭＳ Ｐゴシック" pitchFamily="34" charset="-128"/>
              </a:rPr>
              <a:t> tại địa điểm cấm hút thuốc lá;</a:t>
            </a:r>
            <a:br>
              <a:rPr lang="vi-VN" dirty="0" smtClean="0">
                <a:ea typeface="ＭＳ Ｐゴシック" pitchFamily="34" charset="-128"/>
              </a:rPr>
            </a:br>
            <a:r>
              <a:rPr lang="vi-VN" dirty="0" smtClean="0">
                <a:ea typeface="ＭＳ Ｐゴシック" pitchFamily="34" charset="-128"/>
              </a:rPr>
              <a:t>b) Không yêu cầu người vi phạm chấm dứt việc hút thuốc lá trong cơ sở của mình;</a:t>
            </a:r>
            <a:br>
              <a:rPr lang="vi-VN" dirty="0" smtClean="0">
                <a:ea typeface="ＭＳ Ｐゴシック" pitchFamily="34" charset="-128"/>
              </a:rPr>
            </a:br>
            <a:r>
              <a:rPr lang="vi-VN" dirty="0" smtClean="0">
                <a:ea typeface="ＭＳ Ｐゴシック" pitchFamily="34" charset="-128"/>
              </a:rPr>
              <a:t>c) Không tổ chức thực hiện, hướng dẫn, kiểm tra đôn đốc thực hiện đúng quy định về cấm hút thuốc l</a:t>
            </a:r>
            <a:r>
              <a:rPr lang="en-US" dirty="0" smtClean="0">
                <a:ea typeface="ＭＳ Ｐゴシック" pitchFamily="34" charset="-128"/>
              </a:rPr>
              <a:t>á</a:t>
            </a:r>
            <a:r>
              <a:rPr lang="vi-VN" dirty="0" smtClean="0">
                <a:ea typeface="ＭＳ Ｐゴシック" pitchFamily="34" charset="-128"/>
              </a:rPr>
              <a:t> tại địa điểm thuộc quyền quản lý, điều hành.</a:t>
            </a:r>
            <a:endParaRPr lang="vi-VN" b="1" dirty="0" smtClean="0">
              <a:solidFill>
                <a:srgbClr val="0000FF"/>
              </a:solidFill>
              <a:ea typeface="ＭＳ Ｐゴシック" pitchFamily="34" charset="-128"/>
            </a:endParaRPr>
          </a:p>
          <a:p>
            <a:endParaRPr lang="en-US" dirty="0"/>
          </a:p>
        </p:txBody>
      </p:sp>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0" y="101600"/>
            <a:ext cx="9056688" cy="900113"/>
          </a:xfrm>
        </p:spPr>
        <p:txBody>
          <a:bodyPr/>
          <a:lstStyle/>
          <a:p>
            <a:pPr eaLnBrk="1" hangingPunct="1"/>
            <a:r>
              <a:rPr lang="vi-VN" sz="2400" b="1" smtClean="0">
                <a:solidFill>
                  <a:schemeClr val="tx1"/>
                </a:solidFill>
                <a:ea typeface="ＭＳ Ｐゴシック" pitchFamily="34" charset="-128"/>
              </a:rPr>
              <a:t>Điều 2</a:t>
            </a:r>
            <a:r>
              <a:rPr lang="en-US" sz="2400" b="1" smtClean="0">
                <a:solidFill>
                  <a:schemeClr val="tx1"/>
                </a:solidFill>
                <a:ea typeface="ＭＳ Ｐゴシック" pitchFamily="34" charset="-128"/>
              </a:rPr>
              <a:t>3</a:t>
            </a:r>
            <a:r>
              <a:rPr lang="vi-VN" sz="2400" b="1" smtClean="0">
                <a:solidFill>
                  <a:schemeClr val="tx1"/>
                </a:solidFill>
                <a:ea typeface="ＭＳ Ｐゴシック" pitchFamily="34" charset="-128"/>
              </a:rPr>
              <a:t>. Vi phạm các quy định về địa điểm cấm hút thuốc lá</a:t>
            </a:r>
            <a:r>
              <a:rPr lang="en-US" sz="2400" b="1" smtClean="0">
                <a:solidFill>
                  <a:schemeClr val="tx1"/>
                </a:solidFill>
                <a:ea typeface="ＭＳ Ｐゴシック" pitchFamily="34" charset="-128"/>
              </a:rPr>
              <a:t> (tt)</a:t>
            </a:r>
            <a:endParaRPr lang="vi-VN" sz="2400" b="1" smtClean="0">
              <a:solidFill>
                <a:schemeClr val="tx1"/>
              </a:solidFill>
              <a:ea typeface="ＭＳ Ｐゴシック" pitchFamily="34" charset="-128"/>
            </a:endParaRPr>
          </a:p>
        </p:txBody>
      </p:sp>
      <p:sp>
        <p:nvSpPr>
          <p:cNvPr id="61443" name="Content Placeholder 2"/>
          <p:cNvSpPr>
            <a:spLocks noGrp="1"/>
          </p:cNvSpPr>
          <p:nvPr>
            <p:ph sz="quarter" idx="1"/>
          </p:nvPr>
        </p:nvSpPr>
        <p:spPr>
          <a:xfrm>
            <a:off x="196850" y="1143000"/>
            <a:ext cx="8839200" cy="5486400"/>
          </a:xfrm>
        </p:spPr>
        <p:txBody>
          <a:bodyPr>
            <a:normAutofit/>
          </a:bodyPr>
          <a:lstStyle/>
          <a:p>
            <a:pPr marL="457200" indent="-457200" eaLnBrk="1" fontAlgn="auto" hangingPunct="1">
              <a:lnSpc>
                <a:spcPct val="150000"/>
              </a:lnSpc>
              <a:spcBef>
                <a:spcPct val="0"/>
              </a:spcBef>
              <a:spcAft>
                <a:spcPts val="0"/>
              </a:spcAft>
              <a:buFont typeface="Wingdings 2" pitchFamily="18" charset="2"/>
              <a:buNone/>
              <a:defRPr/>
            </a:pPr>
            <a:r>
              <a:rPr lang="vi-VN" sz="2400" smtClean="0">
                <a:latin typeface="+mj-lt"/>
                <a:ea typeface="ＭＳ Ｐゴシック" pitchFamily="34" charset="-128"/>
              </a:rPr>
              <a:t>3. </a:t>
            </a:r>
            <a:r>
              <a:rPr lang="vi-VN" sz="2400" smtClean="0">
                <a:solidFill>
                  <a:srgbClr val="FF0000"/>
                </a:solidFill>
                <a:latin typeface="+mj-lt"/>
                <a:ea typeface="ＭＳ Ｐゴシック" pitchFamily="34" charset="-128"/>
              </a:rPr>
              <a:t>Phạt tiền từ 5.000.000 đồng đến 10.000.000 </a:t>
            </a:r>
            <a:r>
              <a:rPr lang="vi-VN" sz="2400" smtClean="0">
                <a:latin typeface="+mj-lt"/>
                <a:ea typeface="ＭＳ Ｐゴシック" pitchFamily="34" charset="-128"/>
              </a:rPr>
              <a:t>đồng đối với một trong các hành vi sau đây:</a:t>
            </a:r>
            <a:br>
              <a:rPr lang="vi-VN" sz="2400" smtClean="0">
                <a:latin typeface="+mj-lt"/>
                <a:ea typeface="ＭＳ Ｐゴシック" pitchFamily="34" charset="-128"/>
              </a:rPr>
            </a:br>
            <a:r>
              <a:rPr lang="vi-VN" sz="2400" smtClean="0">
                <a:latin typeface="+mj-lt"/>
                <a:ea typeface="ＭＳ Ｐゴシック" pitchFamily="34" charset="-128"/>
              </a:rPr>
              <a:t>a) Không có phòng và hệ thống thông khí tách biệt với khu vực không hút thuốc lá đối với nơi dành riêng cho người hút thuốc lá;</a:t>
            </a:r>
            <a:br>
              <a:rPr lang="vi-VN" sz="2400" smtClean="0">
                <a:latin typeface="+mj-lt"/>
                <a:ea typeface="ＭＳ Ｐゴシック" pitchFamily="34" charset="-128"/>
              </a:rPr>
            </a:br>
            <a:r>
              <a:rPr lang="vi-VN" sz="2400" smtClean="0">
                <a:latin typeface="+mj-lt"/>
                <a:ea typeface="ＭＳ Ｐゴシック" pitchFamily="34" charset="-128"/>
              </a:rPr>
              <a:t>b) Không có dụng cụ chứa  mẩu, tàn thuốc lá;</a:t>
            </a:r>
            <a:br>
              <a:rPr lang="vi-VN" sz="2400" smtClean="0">
                <a:latin typeface="+mj-lt"/>
                <a:ea typeface="ＭＳ Ｐゴシック" pitchFamily="34" charset="-128"/>
              </a:rPr>
            </a:br>
            <a:r>
              <a:rPr lang="vi-VN" sz="2400" smtClean="0">
                <a:latin typeface="+mj-lt"/>
                <a:ea typeface="ＭＳ Ｐゴシック" pitchFamily="34" charset="-128"/>
              </a:rPr>
              <a:t>c) Không có biển báo tại vị trí phù hợp, dễ quan sát</a:t>
            </a:r>
            <a:br>
              <a:rPr lang="vi-VN" sz="2400" smtClean="0">
                <a:latin typeface="+mj-lt"/>
                <a:ea typeface="ＭＳ Ｐゴシック" pitchFamily="34" charset="-128"/>
              </a:rPr>
            </a:br>
            <a:r>
              <a:rPr lang="vi-VN" sz="2400" smtClean="0">
                <a:latin typeface="+mj-lt"/>
                <a:ea typeface="ＭＳ Ｐゴシック" pitchFamily="34" charset="-128"/>
              </a:rPr>
              <a:t>c) Không có các thiết bị phòng cháy, chữa cháy</a:t>
            </a:r>
            <a:endParaRPr lang="vi-VN" sz="2200" b="1" smtClean="0">
              <a:solidFill>
                <a:srgbClr val="0000FF"/>
              </a:solidFill>
              <a:latin typeface="+mj-lt"/>
              <a:ea typeface="ＭＳ Ｐゴシック" pitchFamily="34" charset="-128"/>
            </a:endParaRPr>
          </a:p>
        </p:txBody>
      </p:sp>
      <p:pic>
        <p:nvPicPr>
          <p:cNvPr id="32772" name="Picture 8" descr="http://signpro.vn/wp-content/uploads/2012/07/70N13180-271x300.jpg"/>
          <p:cNvPicPr>
            <a:picLocks noChangeAspect="1" noChangeArrowheads="1"/>
          </p:cNvPicPr>
          <p:nvPr/>
        </p:nvPicPr>
        <p:blipFill>
          <a:blip r:embed="rId2" cstate="print"/>
          <a:srcRect/>
          <a:stretch>
            <a:fillRect/>
          </a:stretch>
        </p:blipFill>
        <p:spPr bwMode="auto">
          <a:xfrm>
            <a:off x="6461125" y="4876800"/>
            <a:ext cx="2682875" cy="1981200"/>
          </a:xfrm>
          <a:prstGeom prst="rect">
            <a:avLst/>
          </a:prstGeom>
          <a:noFill/>
          <a:ln w="9525">
            <a:noFill/>
            <a:miter lim="800000"/>
            <a:headEnd/>
            <a:tailEnd/>
          </a:ln>
        </p:spPr>
      </p:pic>
    </p:spTree>
  </p:cSld>
  <p:clrMapOvr>
    <a:masterClrMapping/>
  </p:clrMapOvr>
  <p:transition>
    <p:wipe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solidFill>
                  <a:srgbClr val="FF0000"/>
                </a:solidFill>
                <a:cs typeface="Arial" charset="0"/>
              </a:rPr>
              <a:t>Điều</a:t>
            </a:r>
            <a:r>
              <a:rPr lang="en-US" sz="3600" b="1" dirty="0" smtClean="0">
                <a:solidFill>
                  <a:srgbClr val="FF0000"/>
                </a:solidFill>
                <a:cs typeface="Arial" charset="0"/>
              </a:rPr>
              <a:t> 24. Vi </a:t>
            </a:r>
            <a:r>
              <a:rPr lang="en-US" sz="3600" b="1" dirty="0" err="1" smtClean="0">
                <a:solidFill>
                  <a:srgbClr val="FF0000"/>
                </a:solidFill>
                <a:cs typeface="Arial" charset="0"/>
              </a:rPr>
              <a:t>phạm</a:t>
            </a:r>
            <a:r>
              <a:rPr lang="en-US" sz="3600" b="1" dirty="0" smtClean="0">
                <a:solidFill>
                  <a:srgbClr val="FF0000"/>
                </a:solidFill>
                <a:cs typeface="Arial" charset="0"/>
              </a:rPr>
              <a:t> </a:t>
            </a:r>
            <a:r>
              <a:rPr lang="en-US" sz="3600" b="1" dirty="0" err="1" smtClean="0">
                <a:solidFill>
                  <a:srgbClr val="FF0000"/>
                </a:solidFill>
                <a:cs typeface="Arial" charset="0"/>
              </a:rPr>
              <a:t>quy</a:t>
            </a:r>
            <a:r>
              <a:rPr lang="en-US" sz="3600" b="1" dirty="0" smtClean="0">
                <a:solidFill>
                  <a:srgbClr val="FF0000"/>
                </a:solidFill>
                <a:cs typeface="Arial" charset="0"/>
              </a:rPr>
              <a:t> </a:t>
            </a:r>
            <a:r>
              <a:rPr lang="en-US" sz="3600" b="1" dirty="0" err="1" smtClean="0">
                <a:solidFill>
                  <a:srgbClr val="FF0000"/>
                </a:solidFill>
                <a:cs typeface="Arial" charset="0"/>
              </a:rPr>
              <a:t>định</a:t>
            </a:r>
            <a:r>
              <a:rPr lang="en-US" sz="3600" b="1" dirty="0" smtClean="0">
                <a:solidFill>
                  <a:srgbClr val="FF0000"/>
                </a:solidFill>
                <a:cs typeface="Arial" charset="0"/>
              </a:rPr>
              <a:t> </a:t>
            </a:r>
            <a:r>
              <a:rPr lang="en-US" sz="3600" b="1" dirty="0" err="1" smtClean="0">
                <a:solidFill>
                  <a:srgbClr val="FF0000"/>
                </a:solidFill>
                <a:cs typeface="Arial" charset="0"/>
              </a:rPr>
              <a:t>về</a:t>
            </a:r>
            <a:r>
              <a:rPr lang="en-US" sz="3600" b="1" dirty="0" smtClean="0">
                <a:solidFill>
                  <a:srgbClr val="FF0000"/>
                </a:solidFill>
                <a:cs typeface="Arial" charset="0"/>
              </a:rPr>
              <a:t> </a:t>
            </a:r>
            <a:r>
              <a:rPr lang="en-US" sz="3600" b="1" dirty="0" err="1" smtClean="0">
                <a:solidFill>
                  <a:srgbClr val="FF0000"/>
                </a:solidFill>
                <a:cs typeface="Arial" charset="0"/>
              </a:rPr>
              <a:t>bán</a:t>
            </a:r>
            <a:r>
              <a:rPr lang="en-US" sz="3600" b="1" dirty="0" smtClean="0">
                <a:solidFill>
                  <a:srgbClr val="FF0000"/>
                </a:solidFill>
                <a:cs typeface="Arial" charset="0"/>
              </a:rPr>
              <a:t> </a:t>
            </a:r>
            <a:r>
              <a:rPr lang="en-US" sz="3600" b="1" dirty="0" err="1" smtClean="0">
                <a:solidFill>
                  <a:srgbClr val="FF0000"/>
                </a:solidFill>
                <a:cs typeface="Arial" charset="0"/>
              </a:rPr>
              <a:t>thuốc</a:t>
            </a:r>
            <a:r>
              <a:rPr lang="en-US" sz="3600" b="1" dirty="0" smtClean="0">
                <a:solidFill>
                  <a:srgbClr val="FF0000"/>
                </a:solidFill>
                <a:cs typeface="Arial" charset="0"/>
              </a:rPr>
              <a:t> </a:t>
            </a:r>
            <a:r>
              <a:rPr lang="en-US" sz="3600" b="1" dirty="0" err="1" smtClean="0">
                <a:solidFill>
                  <a:srgbClr val="FF0000"/>
                </a:solidFill>
                <a:cs typeface="Arial" charset="0"/>
              </a:rPr>
              <a:t>lá</a:t>
            </a:r>
            <a:endParaRPr lang="en-US" sz="3600" dirty="0"/>
          </a:p>
        </p:txBody>
      </p:sp>
      <p:sp>
        <p:nvSpPr>
          <p:cNvPr id="3" name="Content Placeholder 2"/>
          <p:cNvSpPr>
            <a:spLocks noGrp="1"/>
          </p:cNvSpPr>
          <p:nvPr>
            <p:ph idx="1"/>
          </p:nvPr>
        </p:nvSpPr>
        <p:spPr/>
        <p:txBody>
          <a:bodyPr>
            <a:normAutofit fontScale="70000" lnSpcReduction="20000"/>
          </a:bodyPr>
          <a:lstStyle/>
          <a:p>
            <a:pPr marL="514350" indent="-514350">
              <a:buAutoNum type="arabicPeriod"/>
            </a:pPr>
            <a:r>
              <a:rPr lang="vi-VN" b="1" dirty="0" smtClean="0">
                <a:solidFill>
                  <a:srgbClr val="0000FF"/>
                </a:solidFill>
              </a:rPr>
              <a:t>Cảnh cáo hoặc phạt tiền từ 100.000 đồng đến 300.000 đồng đối với hành vi sử dụng thuốc lá khi chưa đủ 18 tuổi.</a:t>
            </a:r>
            <a:endParaRPr lang="en-US" b="1" dirty="0" smtClean="0">
              <a:solidFill>
                <a:srgbClr val="0000FF"/>
              </a:solidFill>
            </a:endParaRPr>
          </a:p>
          <a:p>
            <a:pPr marL="457200" indent="-457200" algn="just">
              <a:spcBef>
                <a:spcPts val="1200"/>
              </a:spcBef>
              <a:buFont typeface="Wingdings 2" pitchFamily="18" charset="2"/>
              <a:buNone/>
              <a:defRPr/>
            </a:pPr>
            <a:r>
              <a:rPr lang="en-US" b="1" i="1" dirty="0" smtClean="0">
                <a:solidFill>
                  <a:schemeClr val="accent6">
                    <a:lumMod val="50000"/>
                  </a:schemeClr>
                </a:solidFill>
                <a:latin typeface="Arial" pitchFamily="34" charset="0"/>
                <a:cs typeface="Arial" pitchFamily="34" charset="0"/>
              </a:rPr>
              <a:t>2. </a:t>
            </a:r>
            <a:r>
              <a:rPr lang="en-US" b="1" i="1" dirty="0" err="1" smtClean="0">
                <a:solidFill>
                  <a:schemeClr val="accent6">
                    <a:lumMod val="50000"/>
                  </a:schemeClr>
                </a:solidFill>
                <a:latin typeface="Arial" pitchFamily="34" charset="0"/>
                <a:cs typeface="Arial" pitchFamily="34" charset="0"/>
              </a:rPr>
              <a:t>Phạt</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tiền</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từ</a:t>
            </a:r>
            <a:r>
              <a:rPr lang="en-US" b="1" i="1" dirty="0" smtClean="0">
                <a:solidFill>
                  <a:schemeClr val="accent6">
                    <a:lumMod val="50000"/>
                  </a:schemeClr>
                </a:solidFill>
                <a:latin typeface="Arial" pitchFamily="34" charset="0"/>
                <a:cs typeface="Arial" pitchFamily="34" charset="0"/>
              </a:rPr>
              <a:t> 1.000.000 </a:t>
            </a:r>
            <a:r>
              <a:rPr lang="en-US" b="1" i="1" dirty="0" err="1" smtClean="0">
                <a:solidFill>
                  <a:schemeClr val="accent6">
                    <a:lumMod val="50000"/>
                  </a:schemeClr>
                </a:solidFill>
                <a:latin typeface="Arial" pitchFamily="34" charset="0"/>
                <a:cs typeface="Arial" pitchFamily="34" charset="0"/>
              </a:rPr>
              <a:t>đồng</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đến</a:t>
            </a:r>
            <a:r>
              <a:rPr lang="en-US" b="1" i="1" dirty="0" smtClean="0">
                <a:solidFill>
                  <a:schemeClr val="accent6">
                    <a:lumMod val="50000"/>
                  </a:schemeClr>
                </a:solidFill>
                <a:latin typeface="Arial" pitchFamily="34" charset="0"/>
                <a:cs typeface="Arial" pitchFamily="34" charset="0"/>
              </a:rPr>
              <a:t> 2.000.000 </a:t>
            </a:r>
            <a:r>
              <a:rPr lang="en-US" b="1" i="1" dirty="0" err="1" smtClean="0">
                <a:solidFill>
                  <a:schemeClr val="accent6">
                    <a:lumMod val="50000"/>
                  </a:schemeClr>
                </a:solidFill>
                <a:latin typeface="Arial" pitchFamily="34" charset="0"/>
                <a:cs typeface="Arial" pitchFamily="34" charset="0"/>
              </a:rPr>
              <a:t>đồng</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đối</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với</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một</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trong</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các</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hành</a:t>
            </a:r>
            <a:r>
              <a:rPr lang="en-US" b="1" i="1" dirty="0" smtClean="0">
                <a:solidFill>
                  <a:schemeClr val="accent6">
                    <a:lumMod val="50000"/>
                  </a:schemeClr>
                </a:solidFill>
                <a:latin typeface="Arial" pitchFamily="34" charset="0"/>
                <a:cs typeface="Arial" pitchFamily="34" charset="0"/>
              </a:rPr>
              <a:t> vi </a:t>
            </a:r>
            <a:r>
              <a:rPr lang="en-US" b="1" i="1" dirty="0" err="1" smtClean="0">
                <a:solidFill>
                  <a:schemeClr val="accent6">
                    <a:lumMod val="50000"/>
                  </a:schemeClr>
                </a:solidFill>
                <a:latin typeface="Arial" pitchFamily="34" charset="0"/>
                <a:cs typeface="Arial" pitchFamily="34" charset="0"/>
              </a:rPr>
              <a:t>sau</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đây</a:t>
            </a:r>
            <a:r>
              <a:rPr lang="en-US" b="1" i="1" dirty="0" smtClean="0">
                <a:solidFill>
                  <a:schemeClr val="accent6">
                    <a:lumMod val="50000"/>
                  </a:schemeClr>
                </a:solidFill>
                <a:latin typeface="Arial" pitchFamily="34" charset="0"/>
                <a:cs typeface="Arial" pitchFamily="34" charset="0"/>
              </a:rPr>
              <a:t>:</a:t>
            </a:r>
          </a:p>
          <a:p>
            <a:pPr marL="457200" indent="-457200" algn="just">
              <a:spcBef>
                <a:spcPts val="1200"/>
              </a:spcBef>
              <a:buFont typeface="+mj-lt"/>
              <a:buAutoNum type="alphaLcParenR"/>
              <a:defRPr/>
            </a:pPr>
            <a:r>
              <a:rPr lang="en-US" b="1" dirty="0" err="1" smtClean="0">
                <a:solidFill>
                  <a:srgbClr val="0000FF"/>
                </a:solidFill>
                <a:latin typeface="Arial" pitchFamily="34" charset="0"/>
                <a:cs typeface="Arial" pitchFamily="34" charset="0"/>
              </a:rPr>
              <a:t>Trưng</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bày</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quá</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một</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bao</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hoặc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một</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tút</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hoặc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một</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hộp</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của</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một</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nhãn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hiệu</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thuốc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lá</a:t>
            </a:r>
            <a:r>
              <a:rPr lang="en-US" b="1" dirty="0" smtClean="0">
                <a:solidFill>
                  <a:srgbClr val="0000FF"/>
                </a:solidFill>
                <a:latin typeface="Arial" pitchFamily="34" charset="0"/>
                <a:cs typeface="Arial" pitchFamily="34" charset="0"/>
              </a:rPr>
              <a:t>;</a:t>
            </a:r>
          </a:p>
          <a:p>
            <a:pPr marL="457200" indent="-457200" algn="just">
              <a:spcBef>
                <a:spcPts val="1200"/>
              </a:spcBef>
              <a:buFont typeface="+mj-lt"/>
              <a:buAutoNum type="alphaLcParenR"/>
              <a:defRPr/>
            </a:pPr>
            <a:r>
              <a:rPr lang="en-US" b="1" dirty="0" err="1" smtClean="0">
                <a:solidFill>
                  <a:srgbClr val="0000FF"/>
                </a:solidFill>
                <a:latin typeface="Arial" pitchFamily="34" charset="0"/>
                <a:cs typeface="Arial" pitchFamily="34" charset="0"/>
              </a:rPr>
              <a:t>Bán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thuốc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lá</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không</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ghi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nhãn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không</a:t>
            </a:r>
            <a:r>
              <a:rPr lang="en-US" b="1" dirty="0" smtClean="0">
                <a:solidFill>
                  <a:srgbClr val="0000FF"/>
                </a:solidFill>
                <a:latin typeface="Arial" pitchFamily="34" charset="0"/>
                <a:cs typeface="Arial" pitchFamily="34" charset="0"/>
              </a:rPr>
              <a:t> in </a:t>
            </a:r>
            <a:r>
              <a:rPr lang="en-US" b="1" dirty="0" err="1" smtClean="0">
                <a:solidFill>
                  <a:srgbClr val="0000FF"/>
                </a:solidFill>
                <a:latin typeface="Arial" pitchFamily="34" charset="0"/>
                <a:cs typeface="Arial" pitchFamily="34" charset="0"/>
              </a:rPr>
              <a:t>cảnh</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báo</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sức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khỏe</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trên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bao</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bì</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thuốc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lá</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theo</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quy</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định</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của</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pháp</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luật</a:t>
            </a:r>
            <a:r>
              <a:rPr lang="en-US" b="1" dirty="0" smtClean="0">
                <a:solidFill>
                  <a:srgbClr val="0000FF"/>
                </a:solidFill>
                <a:latin typeface="Arial" pitchFamily="34" charset="0"/>
                <a:cs typeface="Arial" pitchFamily="34" charset="0"/>
              </a:rPr>
              <a:t>.</a:t>
            </a:r>
          </a:p>
          <a:p>
            <a:pPr marL="457200" indent="-457200" algn="just">
              <a:spcBef>
                <a:spcPts val="1200"/>
              </a:spcBef>
              <a:buNone/>
              <a:defRPr/>
            </a:pPr>
            <a:r>
              <a:rPr lang="en-US" b="1" dirty="0" smtClean="0">
                <a:solidFill>
                  <a:srgbClr val="0000FF"/>
                </a:solidFill>
                <a:latin typeface="Arial" pitchFamily="34" charset="0"/>
                <a:cs typeface="Arial" pitchFamily="34" charset="0"/>
              </a:rPr>
              <a:t>3. </a:t>
            </a:r>
            <a:r>
              <a:rPr lang="en-US" b="1" dirty="0" err="1" smtClean="0">
                <a:solidFill>
                  <a:srgbClr val="0000FF"/>
                </a:solidFill>
                <a:latin typeface="Arial" pitchFamily="34" charset="0"/>
                <a:cs typeface="Arial" pitchFamily="34" charset="0"/>
              </a:rPr>
              <a:t>Biện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pháp</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khắc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phục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hậu</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quả</a:t>
            </a:r>
            <a:r>
              <a:rPr lang="en-US" b="1" dirty="0" smtClean="0">
                <a:solidFill>
                  <a:srgbClr val="0000FF"/>
                </a:solidFill>
                <a:latin typeface="Arial" pitchFamily="34" charset="0"/>
                <a:cs typeface="Arial" pitchFamily="34" charset="0"/>
              </a:rPr>
              <a:t>:</a:t>
            </a:r>
          </a:p>
          <a:p>
            <a:pPr marL="457200" indent="-457200" algn="just">
              <a:spcBef>
                <a:spcPts val="1200"/>
              </a:spcBef>
              <a:buNone/>
              <a:defRPr/>
            </a:pPr>
            <a:r>
              <a:rPr lang="en-US" b="1" dirty="0" err="1" smtClean="0">
                <a:solidFill>
                  <a:srgbClr val="0000FF"/>
                </a:solidFill>
                <a:latin typeface="Arial" pitchFamily="34" charset="0"/>
                <a:cs typeface="Arial" pitchFamily="34" charset="0"/>
              </a:rPr>
              <a:t>Buộc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thu</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hồi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thuốc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lá</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không</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ghi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nhãn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không</a:t>
            </a:r>
            <a:r>
              <a:rPr lang="en-US" b="1" dirty="0" smtClean="0">
                <a:solidFill>
                  <a:srgbClr val="0000FF"/>
                </a:solidFill>
                <a:latin typeface="Arial" pitchFamily="34" charset="0"/>
                <a:cs typeface="Arial" pitchFamily="34" charset="0"/>
              </a:rPr>
              <a:t> in </a:t>
            </a:r>
            <a:r>
              <a:rPr lang="en-US" b="1" dirty="0" err="1" smtClean="0">
                <a:solidFill>
                  <a:srgbClr val="0000FF"/>
                </a:solidFill>
                <a:latin typeface="Arial" pitchFamily="34" charset="0"/>
                <a:cs typeface="Arial" pitchFamily="34" charset="0"/>
              </a:rPr>
              <a:t>cảnh</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báo</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sức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khỏe</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trên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bao</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bì</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thuốc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lá</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đối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với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hành</a:t>
            </a:r>
            <a:r>
              <a:rPr lang="en-US" b="1" dirty="0" smtClean="0">
                <a:solidFill>
                  <a:srgbClr val="0000FF"/>
                </a:solidFill>
                <a:latin typeface="Arial" pitchFamily="34" charset="0"/>
                <a:cs typeface="Arial" pitchFamily="34" charset="0"/>
              </a:rPr>
              <a:t> vi </a:t>
            </a:r>
            <a:r>
              <a:rPr lang="en-US" b="1" dirty="0" err="1" smtClean="0">
                <a:solidFill>
                  <a:srgbClr val="0000FF"/>
                </a:solidFill>
                <a:latin typeface="Arial" pitchFamily="34" charset="0"/>
                <a:cs typeface="Arial" pitchFamily="34" charset="0"/>
              </a:rPr>
              <a:t>quy</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định</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tại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điểm</a:t>
            </a:r>
            <a:r>
              <a:rPr lang="en-US" b="1" dirty="0" smtClean="0">
                <a:solidFill>
                  <a:srgbClr val="0000FF"/>
                </a:solidFill>
                <a:latin typeface="Arial" pitchFamily="34" charset="0"/>
                <a:cs typeface="Arial" pitchFamily="34" charset="0"/>
              </a:rPr>
              <a:t> b </a:t>
            </a:r>
            <a:r>
              <a:rPr lang="en-US" b="1" dirty="0" err="1" smtClean="0">
                <a:solidFill>
                  <a:srgbClr val="0000FF"/>
                </a:solidFill>
                <a:latin typeface="Arial" pitchFamily="34" charset="0"/>
                <a:cs typeface="Arial" pitchFamily="34" charset="0"/>
              </a:rPr>
              <a:t>Khoản</a:t>
            </a:r>
            <a:r>
              <a:rPr lang="en-US" b="1" dirty="0" smtClean="0">
                <a:solidFill>
                  <a:srgbClr val="0000FF"/>
                </a:solidFill>
                <a:latin typeface="Arial" pitchFamily="34" charset="0"/>
                <a:cs typeface="Arial" pitchFamily="34" charset="0"/>
              </a:rPr>
              <a:t> 2 </a:t>
            </a:r>
            <a:r>
              <a:rPr lang="en-US" b="1" dirty="0" err="1" smtClean="0">
                <a:solidFill>
                  <a:srgbClr val="0000FF"/>
                </a:solidFill>
                <a:latin typeface="Arial" pitchFamily="34" charset="0"/>
                <a:cs typeface="Arial" pitchFamily="34" charset="0"/>
              </a:rPr>
              <a:t>điều</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này</a:t>
            </a:r>
            <a:r>
              <a:rPr lang="en-US" b="1" dirty="0" smtClean="0">
                <a:solidFill>
                  <a:srgbClr val="0000FF"/>
                </a:solidFill>
                <a:latin typeface="Arial" pitchFamily="34" charset="0"/>
                <a:cs typeface="Arial" pitchFamily="34" charset="0"/>
              </a:rPr>
              <a:t>. </a:t>
            </a:r>
          </a:p>
          <a:p>
            <a:pPr marL="514350" indent="-514350">
              <a:buAutoNum type="arabicPeriod"/>
            </a:pPr>
            <a:endParaRPr lang="en-US" dirty="0" smtClean="0"/>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idx="4294967295"/>
          </p:nvPr>
        </p:nvSpPr>
        <p:spPr>
          <a:xfrm>
            <a:off x="838200" y="350838"/>
            <a:ext cx="7848600" cy="487362"/>
          </a:xfrm>
        </p:spPr>
        <p:txBody>
          <a:bodyPr>
            <a:normAutofit fontScale="90000"/>
          </a:bodyPr>
          <a:lstStyle/>
          <a:p>
            <a:pPr marL="292608" indent="-292608" algn="ctr" eaLnBrk="1" hangingPunct="1">
              <a:lnSpc>
                <a:spcPct val="150000"/>
              </a:lnSpc>
              <a:spcBef>
                <a:spcPts val="600"/>
              </a:spcBef>
              <a:spcAft>
                <a:spcPts val="600"/>
              </a:spcAft>
              <a:defRPr/>
            </a:pPr>
            <a:r>
              <a:rPr lang="en-US" sz="2800" b="1" dirty="0" err="1" smtClean="0">
                <a:solidFill>
                  <a:srgbClr val="FF0000"/>
                </a:solidFill>
                <a:latin typeface="Arial"/>
                <a:ea typeface="+mn-ea"/>
                <a:cs typeface="Arial"/>
              </a:rPr>
              <a:t>Điều</a:t>
            </a:r>
            <a:r>
              <a:rPr lang="en-US" sz="2800" b="1" dirty="0" smtClean="0">
                <a:solidFill>
                  <a:srgbClr val="FF0000"/>
                </a:solidFill>
                <a:latin typeface="Arial"/>
                <a:ea typeface="+mn-ea"/>
                <a:cs typeface="Arial"/>
              </a:rPr>
              <a:t> 24 (</a:t>
            </a:r>
            <a:r>
              <a:rPr lang="en-US" sz="2800" b="1" dirty="0" err="1" smtClean="0">
                <a:solidFill>
                  <a:srgbClr val="FF0000"/>
                </a:solidFill>
                <a:latin typeface="Arial"/>
                <a:ea typeface="+mn-ea"/>
                <a:cs typeface="Arial"/>
              </a:rPr>
              <a:t>tt</a:t>
            </a:r>
            <a:r>
              <a:rPr lang="en-US" sz="2800" b="1" dirty="0" smtClean="0">
                <a:solidFill>
                  <a:srgbClr val="FF0000"/>
                </a:solidFill>
                <a:latin typeface="Arial"/>
                <a:ea typeface="+mn-ea"/>
                <a:cs typeface="Arial"/>
              </a:rPr>
              <a:t>)</a:t>
            </a:r>
            <a:endParaRPr lang="en-US" sz="2800" b="1" dirty="0">
              <a:solidFill>
                <a:srgbClr val="FF0000"/>
              </a:solidFill>
              <a:latin typeface="Arial"/>
              <a:ea typeface="+mn-ea"/>
              <a:cs typeface="Arial"/>
            </a:endParaRPr>
          </a:p>
        </p:txBody>
      </p:sp>
      <p:sp>
        <p:nvSpPr>
          <p:cNvPr id="6" name="Rectangle 2"/>
          <p:cNvSpPr txBox="1">
            <a:spLocks noChangeArrowheads="1"/>
          </p:cNvSpPr>
          <p:nvPr/>
        </p:nvSpPr>
        <p:spPr>
          <a:xfrm>
            <a:off x="4876800" y="4267200"/>
            <a:ext cx="4114800" cy="2209800"/>
          </a:xfrm>
          <a:prstGeom prst="rect">
            <a:avLst/>
          </a:prstGeom>
        </p:spPr>
        <p:txBody>
          <a:bodyPr anchor="ctr"/>
          <a:lstStyle/>
          <a:p>
            <a:pPr algn="ctr" eaLnBrk="0" hangingPunct="0">
              <a:defRPr/>
            </a:pPr>
            <a:r>
              <a:rPr lang="vi-VN" sz="2000" dirty="0"/>
              <a:t>Phạt tiền từ </a:t>
            </a:r>
            <a:r>
              <a:rPr lang="vi-VN" sz="2000" dirty="0">
                <a:solidFill>
                  <a:srgbClr val="FF0000"/>
                </a:solidFill>
              </a:rPr>
              <a:t>1.000.000 đồng đến 2.000.000 </a:t>
            </a:r>
            <a:r>
              <a:rPr lang="vi-VN" sz="2000" dirty="0"/>
              <a:t>đồng đối với hành vi </a:t>
            </a:r>
            <a:br>
              <a:rPr lang="vi-VN" sz="2000" dirty="0"/>
            </a:br>
            <a:r>
              <a:rPr lang="en-US" sz="2000" dirty="0"/>
              <a:t>t</a:t>
            </a:r>
            <a:r>
              <a:rPr lang="vi-VN" sz="2000" dirty="0"/>
              <a:t>rưng bày quá một bao hoặc một tút hoặc một hộp của một nhãn hiệu thuốc lá.</a:t>
            </a:r>
            <a:endParaRPr lang="en-US" sz="2000" b="1" dirty="0">
              <a:solidFill>
                <a:srgbClr val="00B050"/>
              </a:solidFill>
              <a:latin typeface="Times New Roman" pitchFamily="18" charset="0"/>
              <a:ea typeface="+mj-ea"/>
              <a:cs typeface="+mj-cs"/>
            </a:endParaRPr>
          </a:p>
        </p:txBody>
      </p:sp>
      <p:pic>
        <p:nvPicPr>
          <p:cNvPr id="47108" name="Picture 4" descr="CravenA"/>
          <p:cNvPicPr>
            <a:picLocks noChangeAspect="1" noChangeArrowheads="1"/>
          </p:cNvPicPr>
          <p:nvPr/>
        </p:nvPicPr>
        <p:blipFill>
          <a:blip r:embed="rId2"/>
          <a:srcRect/>
          <a:stretch>
            <a:fillRect/>
          </a:stretch>
        </p:blipFill>
        <p:spPr bwMode="auto">
          <a:xfrm>
            <a:off x="0" y="990600"/>
            <a:ext cx="4953000" cy="3962400"/>
          </a:xfrm>
          <a:prstGeom prst="rect">
            <a:avLst/>
          </a:prstGeom>
          <a:noFill/>
          <a:ln w="9525">
            <a:noFill/>
            <a:miter lim="800000"/>
            <a:headEnd/>
            <a:tailEnd/>
          </a:ln>
        </p:spPr>
      </p:pic>
      <p:pic>
        <p:nvPicPr>
          <p:cNvPr id="47109" name="Picture 122" descr="Bien hieu gan logo, bieu tuong, mau sau nhan hieu thuoc la Vinataba, Hanoi, thang 5_2011.jpg"/>
          <p:cNvPicPr>
            <a:picLocks noChangeAspect="1" noChangeArrowheads="1"/>
          </p:cNvPicPr>
          <p:nvPr/>
        </p:nvPicPr>
        <p:blipFill>
          <a:blip r:embed="rId3"/>
          <a:srcRect/>
          <a:stretch>
            <a:fillRect/>
          </a:stretch>
        </p:blipFill>
        <p:spPr bwMode="auto">
          <a:xfrm>
            <a:off x="0" y="4419600"/>
            <a:ext cx="4332288" cy="2438400"/>
          </a:xfrm>
          <a:prstGeom prst="rect">
            <a:avLst/>
          </a:prstGeom>
          <a:noFill/>
          <a:ln w="9525">
            <a:noFill/>
            <a:miter lim="800000"/>
            <a:headEnd/>
            <a:tailEnd/>
          </a:ln>
        </p:spPr>
      </p:pic>
      <p:pic>
        <p:nvPicPr>
          <p:cNvPr id="47110" name="Picture 150" descr="IMG_1407.JPG"/>
          <p:cNvPicPr>
            <a:picLocks noChangeAspect="1" noChangeArrowheads="1"/>
          </p:cNvPicPr>
          <p:nvPr/>
        </p:nvPicPr>
        <p:blipFill>
          <a:blip r:embed="rId4"/>
          <a:srcRect/>
          <a:stretch>
            <a:fillRect/>
          </a:stretch>
        </p:blipFill>
        <p:spPr bwMode="auto">
          <a:xfrm>
            <a:off x="4343400" y="990600"/>
            <a:ext cx="4267200" cy="2871788"/>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85000" lnSpcReduction="10000"/>
          </a:bodyPr>
          <a:lstStyle/>
          <a:p>
            <a:pPr>
              <a:buNone/>
            </a:pPr>
            <a:r>
              <a:rPr lang="vi-VN" dirty="0" smtClean="0">
                <a:solidFill>
                  <a:srgbClr val="0000FF"/>
                </a:solidFill>
              </a:rPr>
              <a:t>1. Phạt tiền từ 20.000.000 đồng đến 30.000.000 đồng đối với một trong các hành vi sau đây:</a:t>
            </a:r>
            <a:endParaRPr lang="en-US" dirty="0" smtClean="0">
              <a:solidFill>
                <a:srgbClr val="0000FF"/>
              </a:solidFill>
            </a:endParaRPr>
          </a:p>
          <a:p>
            <a:r>
              <a:rPr lang="vi-VN" dirty="0" smtClean="0">
                <a:solidFill>
                  <a:srgbClr val="0000FF"/>
                </a:solidFill>
              </a:rPr>
              <a:t>a) In cảnh báo sức khỏe không đúng mẫu, vị trí, diện tích và màu sắc theo quy định của pháp luật;</a:t>
            </a:r>
            <a:endParaRPr lang="en-US" dirty="0" smtClean="0">
              <a:solidFill>
                <a:srgbClr val="0000FF"/>
              </a:solidFill>
            </a:endParaRPr>
          </a:p>
          <a:p>
            <a:r>
              <a:rPr lang="vi-VN" dirty="0" smtClean="0">
                <a:solidFill>
                  <a:srgbClr val="0000FF"/>
                </a:solidFill>
              </a:rPr>
              <a:t>b) Không ghi rõ số lượng điếu đối với bao thuốc lá dạng điếu hoặc trọng lượng đối với các loại thuốc lá khác;</a:t>
            </a:r>
            <a:endParaRPr lang="en-US" dirty="0" smtClean="0">
              <a:solidFill>
                <a:srgbClr val="0000FF"/>
              </a:solidFill>
            </a:endParaRPr>
          </a:p>
          <a:p>
            <a:r>
              <a:rPr lang="vi-VN" dirty="0" smtClean="0">
                <a:solidFill>
                  <a:srgbClr val="0000FF"/>
                </a:solidFill>
              </a:rPr>
              <a:t>c) Sử dụng từ, cụm từ làm người đọc, người sử dụng hiểu thuốc lá là ít có hại hoặc hiểu sai về tác hại của thuốc lá và khói thuốc lá đối với sức khỏe con người.</a:t>
            </a:r>
            <a:endParaRPr lang="en-US" dirty="0" smtClean="0">
              <a:solidFill>
                <a:srgbClr val="0000FF"/>
              </a:solidFill>
            </a:endParaRPr>
          </a:p>
        </p:txBody>
      </p:sp>
      <p:sp>
        <p:nvSpPr>
          <p:cNvPr id="4" name="Title 1"/>
          <p:cNvSpPr>
            <a:spLocks noGrp="1"/>
          </p:cNvSpPr>
          <p:nvPr>
            <p:ph type="title"/>
          </p:nvPr>
        </p:nvSpPr>
        <p:spPr/>
        <p:txBody>
          <a:bodyPr>
            <a:normAutofit fontScale="90000"/>
          </a:bodyPr>
          <a:lstStyle/>
          <a:p>
            <a:r>
              <a:rPr lang="en-US" sz="3600" b="1" dirty="0" err="1" smtClean="0">
                <a:solidFill>
                  <a:srgbClr val="FF0000"/>
                </a:solidFill>
                <a:cs typeface="Arial" charset="0"/>
              </a:rPr>
              <a:t>Điều</a:t>
            </a:r>
            <a:r>
              <a:rPr lang="en-US" sz="3600" b="1" dirty="0" smtClean="0">
                <a:solidFill>
                  <a:srgbClr val="FF0000"/>
                </a:solidFill>
                <a:cs typeface="Arial" charset="0"/>
              </a:rPr>
              <a:t> 25. Vi </a:t>
            </a:r>
            <a:r>
              <a:rPr lang="en-US" sz="3600" b="1" dirty="0" err="1" smtClean="0">
                <a:solidFill>
                  <a:srgbClr val="FF0000"/>
                </a:solidFill>
                <a:cs typeface="Arial" charset="0"/>
              </a:rPr>
              <a:t>phạm</a:t>
            </a:r>
            <a:r>
              <a:rPr lang="en-US" sz="3600" b="1" dirty="0" smtClean="0">
                <a:solidFill>
                  <a:srgbClr val="FF0000"/>
                </a:solidFill>
                <a:cs typeface="Arial" charset="0"/>
              </a:rPr>
              <a:t> </a:t>
            </a:r>
            <a:r>
              <a:rPr lang="en-US" sz="3600" b="1" dirty="0" err="1" smtClean="0">
                <a:solidFill>
                  <a:srgbClr val="FF0000"/>
                </a:solidFill>
                <a:cs typeface="Arial" charset="0"/>
              </a:rPr>
              <a:t>quy</a:t>
            </a:r>
            <a:r>
              <a:rPr lang="en-US" sz="3600" b="1" dirty="0" smtClean="0">
                <a:solidFill>
                  <a:srgbClr val="FF0000"/>
                </a:solidFill>
                <a:cs typeface="Arial" charset="0"/>
              </a:rPr>
              <a:t> </a:t>
            </a:r>
            <a:r>
              <a:rPr lang="en-US" sz="3600" b="1" dirty="0" err="1" smtClean="0">
                <a:solidFill>
                  <a:srgbClr val="FF0000"/>
                </a:solidFill>
                <a:cs typeface="Arial" charset="0"/>
              </a:rPr>
              <a:t>định</a:t>
            </a:r>
            <a:r>
              <a:rPr lang="en-US" sz="3600" b="1" dirty="0" smtClean="0">
                <a:solidFill>
                  <a:srgbClr val="FF0000"/>
                </a:solidFill>
                <a:cs typeface="Arial" charset="0"/>
              </a:rPr>
              <a:t> </a:t>
            </a:r>
            <a:r>
              <a:rPr lang="en-US" sz="3600" b="1" dirty="0" err="1" smtClean="0">
                <a:solidFill>
                  <a:srgbClr val="FF0000"/>
                </a:solidFill>
                <a:cs typeface="Arial" charset="0"/>
              </a:rPr>
              <a:t>về</a:t>
            </a:r>
            <a:r>
              <a:rPr lang="en-US" sz="3600" b="1" dirty="0" smtClean="0">
                <a:solidFill>
                  <a:srgbClr val="FF0000"/>
                </a:solidFill>
                <a:cs typeface="Arial" charset="0"/>
              </a:rPr>
              <a:t> </a:t>
            </a:r>
            <a:r>
              <a:rPr lang="en-US" sz="3600" b="1" dirty="0" err="1" smtClean="0">
                <a:solidFill>
                  <a:srgbClr val="FF0000"/>
                </a:solidFill>
                <a:cs typeface="Arial" charset="0"/>
              </a:rPr>
              <a:t>ghi</a:t>
            </a:r>
            <a:r>
              <a:rPr lang="en-US" sz="3600" b="1" dirty="0" smtClean="0">
                <a:solidFill>
                  <a:srgbClr val="FF0000"/>
                </a:solidFill>
                <a:cs typeface="Arial" charset="0"/>
              </a:rPr>
              <a:t> </a:t>
            </a:r>
            <a:r>
              <a:rPr lang="en-US" sz="3600" b="1" dirty="0" err="1" smtClean="0">
                <a:solidFill>
                  <a:srgbClr val="FF0000"/>
                </a:solidFill>
                <a:cs typeface="Arial" charset="0"/>
              </a:rPr>
              <a:t>nhãn</a:t>
            </a:r>
            <a:r>
              <a:rPr lang="en-US" sz="3600" b="1" dirty="0" smtClean="0">
                <a:solidFill>
                  <a:srgbClr val="FF0000"/>
                </a:solidFill>
                <a:cs typeface="Arial" charset="0"/>
              </a:rPr>
              <a:t>, in </a:t>
            </a:r>
            <a:r>
              <a:rPr lang="en-US" sz="3600" b="1" dirty="0" err="1" smtClean="0">
                <a:solidFill>
                  <a:srgbClr val="FF0000"/>
                </a:solidFill>
                <a:cs typeface="Arial" charset="0"/>
              </a:rPr>
              <a:t>cảnh</a:t>
            </a:r>
            <a:r>
              <a:rPr lang="en-US" sz="3600" b="1" dirty="0" smtClean="0">
                <a:solidFill>
                  <a:srgbClr val="FF0000"/>
                </a:solidFill>
                <a:cs typeface="Arial" charset="0"/>
              </a:rPr>
              <a:t> </a:t>
            </a:r>
            <a:r>
              <a:rPr lang="en-US" sz="3600" b="1" dirty="0" err="1" smtClean="0">
                <a:solidFill>
                  <a:srgbClr val="FF0000"/>
                </a:solidFill>
                <a:cs typeface="Arial" charset="0"/>
              </a:rPr>
              <a:t>báo</a:t>
            </a:r>
            <a:r>
              <a:rPr lang="en-US" sz="3600" b="1" dirty="0" smtClean="0">
                <a:solidFill>
                  <a:srgbClr val="FF0000"/>
                </a:solidFill>
                <a:cs typeface="Arial" charset="0"/>
              </a:rPr>
              <a:t> </a:t>
            </a:r>
            <a:r>
              <a:rPr lang="en-US" sz="3600" b="1" dirty="0" err="1" smtClean="0">
                <a:solidFill>
                  <a:srgbClr val="FF0000"/>
                </a:solidFill>
                <a:cs typeface="Arial" charset="0"/>
              </a:rPr>
              <a:t>sức</a:t>
            </a:r>
            <a:r>
              <a:rPr lang="en-US" sz="3600" b="1" dirty="0" smtClean="0">
                <a:solidFill>
                  <a:srgbClr val="FF0000"/>
                </a:solidFill>
                <a:cs typeface="Arial" charset="0"/>
              </a:rPr>
              <a:t> </a:t>
            </a:r>
            <a:r>
              <a:rPr lang="en-US" sz="3600" b="1" dirty="0" err="1" smtClean="0">
                <a:solidFill>
                  <a:srgbClr val="FF0000"/>
                </a:solidFill>
                <a:cs typeface="Arial" charset="0"/>
              </a:rPr>
              <a:t>khỏe</a:t>
            </a:r>
            <a:r>
              <a:rPr lang="en-US" sz="3600" b="1" dirty="0" smtClean="0">
                <a:solidFill>
                  <a:srgbClr val="FF0000"/>
                </a:solidFill>
                <a:cs typeface="Arial" charset="0"/>
              </a:rPr>
              <a:t> </a:t>
            </a:r>
            <a:r>
              <a:rPr lang="en-US" sz="3600" b="1" dirty="0" err="1" smtClean="0">
                <a:solidFill>
                  <a:srgbClr val="FF0000"/>
                </a:solidFill>
                <a:cs typeface="Arial" charset="0"/>
              </a:rPr>
              <a:t>trên</a:t>
            </a:r>
            <a:r>
              <a:rPr lang="en-US" sz="3600" b="1" dirty="0" smtClean="0">
                <a:solidFill>
                  <a:srgbClr val="FF0000"/>
                </a:solidFill>
                <a:cs typeface="Arial" charset="0"/>
              </a:rPr>
              <a:t> </a:t>
            </a:r>
            <a:r>
              <a:rPr lang="en-US" sz="3600" b="1" dirty="0" err="1" smtClean="0">
                <a:solidFill>
                  <a:srgbClr val="FF0000"/>
                </a:solidFill>
                <a:cs typeface="Arial" charset="0"/>
              </a:rPr>
              <a:t>bao</a:t>
            </a:r>
            <a:r>
              <a:rPr lang="en-US" sz="3600" b="1" dirty="0" smtClean="0">
                <a:solidFill>
                  <a:srgbClr val="FF0000"/>
                </a:solidFill>
                <a:cs typeface="Arial" charset="0"/>
              </a:rPr>
              <a:t> </a:t>
            </a:r>
            <a:r>
              <a:rPr lang="en-US" sz="3600" b="1" dirty="0" err="1" smtClean="0">
                <a:solidFill>
                  <a:srgbClr val="FF0000"/>
                </a:solidFill>
                <a:cs typeface="Arial" charset="0"/>
              </a:rPr>
              <a:t>bì</a:t>
            </a:r>
            <a:r>
              <a:rPr lang="en-US" sz="3600" b="1" dirty="0" smtClean="0">
                <a:solidFill>
                  <a:srgbClr val="FF0000"/>
                </a:solidFill>
                <a:cs typeface="Arial" charset="0"/>
              </a:rPr>
              <a:t> </a:t>
            </a:r>
            <a:r>
              <a:rPr lang="en-US" sz="3600" b="1" dirty="0" err="1" smtClean="0">
                <a:solidFill>
                  <a:srgbClr val="FF0000"/>
                </a:solidFill>
                <a:cs typeface="Arial" charset="0"/>
              </a:rPr>
              <a:t>thuốc</a:t>
            </a:r>
            <a:r>
              <a:rPr lang="en-US" sz="3600" b="1" dirty="0" smtClean="0">
                <a:solidFill>
                  <a:srgbClr val="FF0000"/>
                </a:solidFill>
                <a:cs typeface="Arial" charset="0"/>
              </a:rPr>
              <a:t> </a:t>
            </a:r>
            <a:r>
              <a:rPr lang="en-US" sz="3600" b="1" dirty="0" err="1" smtClean="0">
                <a:solidFill>
                  <a:srgbClr val="FF0000"/>
                </a:solidFill>
                <a:cs typeface="Arial" charset="0"/>
              </a:rPr>
              <a:t>lá</a:t>
            </a:r>
            <a:endParaRPr lang="en-US" sz="3600" dirty="0"/>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solidFill>
                  <a:srgbClr val="FF0000"/>
                </a:solidFill>
                <a:cs typeface="Arial" charset="0"/>
              </a:rPr>
              <a:t>Điều</a:t>
            </a:r>
            <a:r>
              <a:rPr lang="en-US" sz="3600" b="1" dirty="0" smtClean="0">
                <a:solidFill>
                  <a:srgbClr val="FF0000"/>
                </a:solidFill>
                <a:cs typeface="Arial" charset="0"/>
              </a:rPr>
              <a:t> 25. Vi </a:t>
            </a:r>
            <a:r>
              <a:rPr lang="en-US" sz="3600" b="1" dirty="0" err="1" smtClean="0">
                <a:solidFill>
                  <a:srgbClr val="FF0000"/>
                </a:solidFill>
                <a:cs typeface="Arial" charset="0"/>
              </a:rPr>
              <a:t>phạm</a:t>
            </a:r>
            <a:r>
              <a:rPr lang="en-US" sz="3600" b="1" dirty="0" smtClean="0">
                <a:solidFill>
                  <a:srgbClr val="FF0000"/>
                </a:solidFill>
                <a:cs typeface="Arial" charset="0"/>
              </a:rPr>
              <a:t> </a:t>
            </a:r>
            <a:r>
              <a:rPr lang="en-US" sz="3600" b="1" dirty="0" err="1" smtClean="0">
                <a:solidFill>
                  <a:srgbClr val="FF0000"/>
                </a:solidFill>
                <a:cs typeface="Arial" charset="0"/>
              </a:rPr>
              <a:t>quy</a:t>
            </a:r>
            <a:r>
              <a:rPr lang="en-US" sz="3600" b="1" dirty="0" smtClean="0">
                <a:solidFill>
                  <a:srgbClr val="FF0000"/>
                </a:solidFill>
                <a:cs typeface="Arial" charset="0"/>
              </a:rPr>
              <a:t> </a:t>
            </a:r>
            <a:r>
              <a:rPr lang="en-US" sz="3600" b="1" dirty="0" err="1" smtClean="0">
                <a:solidFill>
                  <a:srgbClr val="FF0000"/>
                </a:solidFill>
                <a:cs typeface="Arial" charset="0"/>
              </a:rPr>
              <a:t>định</a:t>
            </a:r>
            <a:r>
              <a:rPr lang="en-US" sz="3600" b="1" dirty="0" smtClean="0">
                <a:solidFill>
                  <a:srgbClr val="FF0000"/>
                </a:solidFill>
                <a:cs typeface="Arial" charset="0"/>
              </a:rPr>
              <a:t> </a:t>
            </a:r>
            <a:r>
              <a:rPr lang="en-US" sz="3600" b="1" dirty="0" err="1" smtClean="0">
                <a:solidFill>
                  <a:srgbClr val="FF0000"/>
                </a:solidFill>
                <a:cs typeface="Arial" charset="0"/>
              </a:rPr>
              <a:t>về</a:t>
            </a:r>
            <a:r>
              <a:rPr lang="en-US" sz="3600" b="1" dirty="0" smtClean="0">
                <a:solidFill>
                  <a:srgbClr val="FF0000"/>
                </a:solidFill>
                <a:cs typeface="Arial" charset="0"/>
              </a:rPr>
              <a:t> </a:t>
            </a:r>
            <a:r>
              <a:rPr lang="en-US" sz="3600" b="1" dirty="0" err="1" smtClean="0">
                <a:solidFill>
                  <a:srgbClr val="FF0000"/>
                </a:solidFill>
                <a:cs typeface="Arial" charset="0"/>
              </a:rPr>
              <a:t>ghi</a:t>
            </a:r>
            <a:r>
              <a:rPr lang="en-US" sz="3600" b="1" dirty="0" smtClean="0">
                <a:solidFill>
                  <a:srgbClr val="FF0000"/>
                </a:solidFill>
                <a:cs typeface="Arial" charset="0"/>
              </a:rPr>
              <a:t> </a:t>
            </a:r>
            <a:r>
              <a:rPr lang="en-US" sz="3600" b="1" dirty="0" err="1" smtClean="0">
                <a:solidFill>
                  <a:srgbClr val="FF0000"/>
                </a:solidFill>
                <a:cs typeface="Arial" charset="0"/>
              </a:rPr>
              <a:t>nhãn</a:t>
            </a:r>
            <a:r>
              <a:rPr lang="en-US" sz="3600" b="1" dirty="0" smtClean="0">
                <a:solidFill>
                  <a:srgbClr val="FF0000"/>
                </a:solidFill>
                <a:cs typeface="Arial" charset="0"/>
              </a:rPr>
              <a:t>, in </a:t>
            </a:r>
            <a:r>
              <a:rPr lang="en-US" sz="3600" b="1" dirty="0" err="1" smtClean="0">
                <a:solidFill>
                  <a:srgbClr val="FF0000"/>
                </a:solidFill>
                <a:cs typeface="Arial" charset="0"/>
              </a:rPr>
              <a:t>cảnh</a:t>
            </a:r>
            <a:r>
              <a:rPr lang="en-US" sz="3600" b="1" dirty="0" smtClean="0">
                <a:solidFill>
                  <a:srgbClr val="FF0000"/>
                </a:solidFill>
                <a:cs typeface="Arial" charset="0"/>
              </a:rPr>
              <a:t> </a:t>
            </a:r>
            <a:r>
              <a:rPr lang="en-US" sz="3600" b="1" dirty="0" err="1" smtClean="0">
                <a:solidFill>
                  <a:srgbClr val="FF0000"/>
                </a:solidFill>
                <a:cs typeface="Arial" charset="0"/>
              </a:rPr>
              <a:t>báo</a:t>
            </a:r>
            <a:r>
              <a:rPr lang="en-US" sz="3600" b="1" dirty="0" smtClean="0">
                <a:solidFill>
                  <a:srgbClr val="FF0000"/>
                </a:solidFill>
                <a:cs typeface="Arial" charset="0"/>
              </a:rPr>
              <a:t> </a:t>
            </a:r>
            <a:r>
              <a:rPr lang="en-US" sz="3600" b="1" dirty="0" err="1" smtClean="0">
                <a:solidFill>
                  <a:srgbClr val="FF0000"/>
                </a:solidFill>
                <a:cs typeface="Arial" charset="0"/>
              </a:rPr>
              <a:t>sức</a:t>
            </a:r>
            <a:r>
              <a:rPr lang="en-US" sz="3600" b="1" dirty="0" smtClean="0">
                <a:solidFill>
                  <a:srgbClr val="FF0000"/>
                </a:solidFill>
                <a:cs typeface="Arial" charset="0"/>
              </a:rPr>
              <a:t> </a:t>
            </a:r>
            <a:r>
              <a:rPr lang="en-US" sz="3600" b="1" dirty="0" err="1" smtClean="0">
                <a:solidFill>
                  <a:srgbClr val="FF0000"/>
                </a:solidFill>
                <a:cs typeface="Arial" charset="0"/>
              </a:rPr>
              <a:t>khỏe</a:t>
            </a:r>
            <a:r>
              <a:rPr lang="en-US" sz="3600" b="1" dirty="0" smtClean="0">
                <a:solidFill>
                  <a:srgbClr val="FF0000"/>
                </a:solidFill>
                <a:cs typeface="Arial" charset="0"/>
              </a:rPr>
              <a:t> </a:t>
            </a:r>
            <a:r>
              <a:rPr lang="en-US" sz="3600" b="1" dirty="0" err="1" smtClean="0">
                <a:solidFill>
                  <a:srgbClr val="FF0000"/>
                </a:solidFill>
                <a:cs typeface="Arial" charset="0"/>
              </a:rPr>
              <a:t>trên</a:t>
            </a:r>
            <a:r>
              <a:rPr lang="en-US" sz="3600" b="1" dirty="0" smtClean="0">
                <a:solidFill>
                  <a:srgbClr val="FF0000"/>
                </a:solidFill>
                <a:cs typeface="Arial" charset="0"/>
              </a:rPr>
              <a:t> </a:t>
            </a:r>
            <a:r>
              <a:rPr lang="en-US" sz="3600" b="1" dirty="0" err="1" smtClean="0">
                <a:solidFill>
                  <a:srgbClr val="FF0000"/>
                </a:solidFill>
                <a:cs typeface="Arial" charset="0"/>
              </a:rPr>
              <a:t>bao</a:t>
            </a:r>
            <a:r>
              <a:rPr lang="en-US" sz="3600" b="1" dirty="0" smtClean="0">
                <a:solidFill>
                  <a:srgbClr val="FF0000"/>
                </a:solidFill>
                <a:cs typeface="Arial" charset="0"/>
              </a:rPr>
              <a:t> </a:t>
            </a:r>
            <a:r>
              <a:rPr lang="en-US" sz="3600" b="1" dirty="0" err="1" smtClean="0">
                <a:solidFill>
                  <a:srgbClr val="FF0000"/>
                </a:solidFill>
                <a:cs typeface="Arial" charset="0"/>
              </a:rPr>
              <a:t>bì</a:t>
            </a:r>
            <a:r>
              <a:rPr lang="en-US" sz="3600" b="1" dirty="0" smtClean="0">
                <a:solidFill>
                  <a:srgbClr val="FF0000"/>
                </a:solidFill>
                <a:cs typeface="Arial" charset="0"/>
              </a:rPr>
              <a:t> </a:t>
            </a:r>
            <a:r>
              <a:rPr lang="en-US" sz="3600" b="1" dirty="0" err="1" smtClean="0">
                <a:solidFill>
                  <a:srgbClr val="FF0000"/>
                </a:solidFill>
                <a:cs typeface="Arial" charset="0"/>
              </a:rPr>
              <a:t>thuốc</a:t>
            </a:r>
            <a:r>
              <a:rPr lang="en-US" sz="3600" b="1" dirty="0" smtClean="0">
                <a:solidFill>
                  <a:srgbClr val="FF0000"/>
                </a:solidFill>
                <a:cs typeface="Arial" charset="0"/>
              </a:rPr>
              <a:t> </a:t>
            </a:r>
            <a:r>
              <a:rPr lang="en-US" sz="3600" b="1" dirty="0" err="1" smtClean="0">
                <a:solidFill>
                  <a:srgbClr val="FF0000"/>
                </a:solidFill>
                <a:cs typeface="Arial" charset="0"/>
              </a:rPr>
              <a:t>lá</a:t>
            </a:r>
            <a:endParaRPr lang="en-US" sz="3600" dirty="0"/>
          </a:p>
        </p:txBody>
      </p:sp>
      <p:sp>
        <p:nvSpPr>
          <p:cNvPr id="3" name="Content Placeholder 2"/>
          <p:cNvSpPr>
            <a:spLocks noGrp="1"/>
          </p:cNvSpPr>
          <p:nvPr>
            <p:ph idx="1"/>
          </p:nvPr>
        </p:nvSpPr>
        <p:spPr>
          <a:xfrm>
            <a:off x="457200" y="1600200"/>
            <a:ext cx="8458200" cy="4525963"/>
          </a:xfrm>
        </p:spPr>
        <p:txBody>
          <a:bodyPr>
            <a:normAutofit fontScale="92500" lnSpcReduction="10000"/>
          </a:bodyPr>
          <a:lstStyle/>
          <a:p>
            <a:pPr>
              <a:buNone/>
            </a:pPr>
            <a:r>
              <a:rPr lang="vi-VN" dirty="0" smtClean="0">
                <a:solidFill>
                  <a:srgbClr val="0000FF"/>
                </a:solidFill>
              </a:rPr>
              <a:t>2. </a:t>
            </a:r>
            <a:r>
              <a:rPr lang="vi-VN" b="1" dirty="0" smtClean="0">
                <a:solidFill>
                  <a:srgbClr val="0000FF"/>
                </a:solidFill>
              </a:rPr>
              <a:t>Phạt tiền từ 30.000.000 đồng đến 40.000.000 đồng đối với một trong các hành vi sau đây:</a:t>
            </a:r>
            <a:endParaRPr lang="en-US" b="1" dirty="0" smtClean="0">
              <a:solidFill>
                <a:srgbClr val="0000FF"/>
              </a:solidFill>
            </a:endParaRPr>
          </a:p>
          <a:p>
            <a:r>
              <a:rPr lang="vi-VN" dirty="0" smtClean="0">
                <a:solidFill>
                  <a:srgbClr val="0000FF"/>
                </a:solidFill>
              </a:rPr>
              <a:t>a) Sản xuất, nhập khẩu thuốc lá vào Việt Nam nhưng không thực hiện ghi nhãn, in cảnh báo sức khỏe trên bao bì thuốc lá theo quy định của pháp luật;</a:t>
            </a:r>
            <a:endParaRPr lang="en-US" dirty="0" smtClean="0">
              <a:solidFill>
                <a:srgbClr val="0000FF"/>
              </a:solidFill>
            </a:endParaRPr>
          </a:p>
          <a:p>
            <a:r>
              <a:rPr lang="vi-VN" dirty="0" smtClean="0">
                <a:solidFill>
                  <a:srgbClr val="0000FF"/>
                </a:solidFill>
              </a:rPr>
              <a:t>b) Sản xuất thuốc lá mang nhãn hiệu nước ngoài để tiêu thụ trong nước khi chưa được phép của cơ quan nhà nước có thẩm quyền</a:t>
            </a:r>
            <a:endParaRPr lang="en-US" dirty="0" smtClean="0">
              <a:solidFill>
                <a:srgbClr val="0000FF"/>
              </a:solidFill>
            </a:endParaRPr>
          </a:p>
          <a:p>
            <a:endParaRPr lang="en-US" dirty="0"/>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dirty="0" smtClean="0"/>
              <a:t>3. </a:t>
            </a:r>
            <a:r>
              <a:rPr lang="en-US" dirty="0" err="1" smtClean="0"/>
              <a:t>Hình</a:t>
            </a:r>
            <a:r>
              <a:rPr lang="en-US" dirty="0" smtClean="0"/>
              <a:t> </a:t>
            </a:r>
            <a:r>
              <a:rPr lang="en-US" dirty="0" err="1" smtClean="0"/>
              <a:t>thức</a:t>
            </a:r>
            <a:r>
              <a:rPr lang="en-US" dirty="0" smtClean="0"/>
              <a:t> </a:t>
            </a:r>
            <a:r>
              <a:rPr lang="en-US" dirty="0" err="1" smtClean="0"/>
              <a:t>xử</a:t>
            </a:r>
            <a:r>
              <a:rPr lang="en-US" dirty="0" smtClean="0"/>
              <a:t> </a:t>
            </a:r>
            <a:r>
              <a:rPr lang="en-US" dirty="0" err="1" smtClean="0"/>
              <a:t>phạt</a:t>
            </a:r>
            <a:r>
              <a:rPr lang="en-US" dirty="0" smtClean="0"/>
              <a:t> </a:t>
            </a:r>
            <a:r>
              <a:rPr lang="en-US" dirty="0" err="1" smtClean="0"/>
              <a:t>bổ</a:t>
            </a:r>
            <a:r>
              <a:rPr lang="en-US" dirty="0" smtClean="0"/>
              <a:t> sung:</a:t>
            </a:r>
          </a:p>
          <a:p>
            <a:pPr>
              <a:buNone/>
            </a:pPr>
            <a:r>
              <a:rPr lang="en-US" dirty="0" smtClean="0"/>
              <a:t>a)</a:t>
            </a:r>
            <a:r>
              <a:rPr lang="en-US" dirty="0" err="1" smtClean="0"/>
              <a:t>Tước</a:t>
            </a:r>
            <a:r>
              <a:rPr lang="en-US" dirty="0" smtClean="0"/>
              <a:t> </a:t>
            </a:r>
            <a:r>
              <a:rPr lang="en-US" dirty="0" err="1" smtClean="0"/>
              <a:t>quyền</a:t>
            </a:r>
            <a:r>
              <a:rPr lang="en-US" dirty="0" smtClean="0"/>
              <a:t> </a:t>
            </a:r>
            <a:r>
              <a:rPr lang="en-US" dirty="0" err="1" smtClean="0"/>
              <a:t>sử</a:t>
            </a:r>
            <a:r>
              <a:rPr lang="en-US" dirty="0" smtClean="0"/>
              <a:t> </a:t>
            </a:r>
            <a:r>
              <a:rPr lang="en-US" dirty="0" err="1" smtClean="0"/>
              <a:t>dụng</a:t>
            </a:r>
            <a:r>
              <a:rPr lang="en-US" dirty="0" smtClean="0"/>
              <a:t> </a:t>
            </a:r>
            <a:r>
              <a:rPr lang="en-US" dirty="0" err="1" smtClean="0"/>
              <a:t>giấy</a:t>
            </a:r>
            <a:r>
              <a:rPr lang="en-US" dirty="0" smtClean="0"/>
              <a:t> </a:t>
            </a:r>
            <a:r>
              <a:rPr lang="en-US" dirty="0" err="1" smtClean="0"/>
              <a:t>phép</a:t>
            </a:r>
            <a:r>
              <a:rPr lang="en-US" dirty="0" smtClean="0"/>
              <a:t> </a:t>
            </a:r>
            <a:r>
              <a:rPr lang="en-US" dirty="0" err="1" smtClean="0"/>
              <a:t>sản</a:t>
            </a:r>
            <a:r>
              <a:rPr lang="en-US" dirty="0" smtClean="0"/>
              <a:t> </a:t>
            </a:r>
            <a:r>
              <a:rPr lang="en-US" dirty="0" err="1" smtClean="0"/>
              <a:t>xuất</a:t>
            </a:r>
            <a:r>
              <a:rPr lang="en-US" dirty="0" smtClean="0"/>
              <a:t>, </a:t>
            </a:r>
            <a:r>
              <a:rPr lang="en-US" dirty="0" err="1" smtClean="0"/>
              <a:t>mua</a:t>
            </a:r>
            <a:r>
              <a:rPr lang="en-US" dirty="0" smtClean="0"/>
              <a:t> </a:t>
            </a:r>
            <a:r>
              <a:rPr lang="en-US" dirty="0" err="1" smtClean="0"/>
              <a:t>bán</a:t>
            </a:r>
            <a:r>
              <a:rPr lang="en-US" dirty="0" smtClean="0"/>
              <a:t>, </a:t>
            </a:r>
            <a:r>
              <a:rPr lang="en-US" dirty="0" err="1" smtClean="0"/>
              <a:t>nhập</a:t>
            </a:r>
            <a:r>
              <a:rPr lang="en-US" dirty="0" smtClean="0"/>
              <a:t> </a:t>
            </a:r>
            <a:r>
              <a:rPr lang="en-US" dirty="0" err="1" smtClean="0"/>
              <a:t>khẩu</a:t>
            </a:r>
            <a:r>
              <a:rPr lang="en-US" dirty="0" smtClean="0"/>
              <a:t> </a:t>
            </a:r>
            <a:r>
              <a:rPr lang="en-US" dirty="0" err="1" smtClean="0"/>
              <a:t>trong</a:t>
            </a:r>
            <a:r>
              <a:rPr lang="en-US" dirty="0" smtClean="0"/>
              <a:t> </a:t>
            </a:r>
            <a:r>
              <a:rPr lang="en-US" dirty="0" err="1" smtClean="0"/>
              <a:t>thời</a:t>
            </a:r>
            <a:r>
              <a:rPr lang="en-US" dirty="0" smtClean="0"/>
              <a:t> </a:t>
            </a:r>
            <a:r>
              <a:rPr lang="en-US" dirty="0" err="1" smtClean="0"/>
              <a:t>hạn</a:t>
            </a:r>
            <a:r>
              <a:rPr lang="en-US" dirty="0" smtClean="0"/>
              <a:t> </a:t>
            </a:r>
            <a:r>
              <a:rPr lang="en-US" dirty="0" err="1" smtClean="0"/>
              <a:t>từ</a:t>
            </a:r>
            <a:r>
              <a:rPr lang="en-US" dirty="0" smtClean="0"/>
              <a:t> 03 </a:t>
            </a:r>
            <a:r>
              <a:rPr lang="en-US" dirty="0" err="1" smtClean="0"/>
              <a:t>tháng</a:t>
            </a:r>
            <a:r>
              <a:rPr lang="en-US" dirty="0" smtClean="0"/>
              <a:t> </a:t>
            </a:r>
            <a:r>
              <a:rPr lang="en-US" dirty="0" err="1" smtClean="0"/>
              <a:t>đến</a:t>
            </a:r>
            <a:r>
              <a:rPr lang="en-US" dirty="0" smtClean="0"/>
              <a:t> 06 </a:t>
            </a:r>
            <a:r>
              <a:rPr lang="en-US" dirty="0" err="1" smtClean="0"/>
              <a:t>tháng</a:t>
            </a:r>
            <a:r>
              <a:rPr lang="en-US" dirty="0" smtClean="0"/>
              <a:t> </a:t>
            </a:r>
            <a:r>
              <a:rPr lang="en-US" dirty="0" err="1" smtClean="0"/>
              <a:t>đối</a:t>
            </a:r>
            <a:r>
              <a:rPr lang="en-US" dirty="0" smtClean="0"/>
              <a:t> </a:t>
            </a:r>
            <a:r>
              <a:rPr lang="en-US" dirty="0" err="1" smtClean="0"/>
              <a:t>với</a:t>
            </a:r>
            <a:r>
              <a:rPr lang="en-US" dirty="0" smtClean="0"/>
              <a:t> </a:t>
            </a:r>
            <a:r>
              <a:rPr lang="en-US" dirty="0" err="1" smtClean="0"/>
              <a:t>hành</a:t>
            </a:r>
            <a:r>
              <a:rPr lang="en-US" dirty="0" smtClean="0"/>
              <a:t> vi </a:t>
            </a:r>
            <a:r>
              <a:rPr lang="en-US" dirty="0" err="1" smtClean="0"/>
              <a:t>quy</a:t>
            </a:r>
            <a:r>
              <a:rPr lang="en-US" dirty="0" smtClean="0"/>
              <a:t> </a:t>
            </a:r>
            <a:r>
              <a:rPr lang="en-US" dirty="0" err="1" smtClean="0"/>
              <a:t>định</a:t>
            </a:r>
            <a:r>
              <a:rPr lang="en-US" dirty="0" smtClean="0"/>
              <a:t> </a:t>
            </a:r>
            <a:r>
              <a:rPr lang="en-US" dirty="0" err="1" smtClean="0"/>
              <a:t>tại</a:t>
            </a:r>
            <a:r>
              <a:rPr lang="en-US" dirty="0" smtClean="0"/>
              <a:t> </a:t>
            </a:r>
            <a:r>
              <a:rPr lang="en-US" dirty="0" err="1" smtClean="0"/>
              <a:t>Khoản</a:t>
            </a:r>
            <a:r>
              <a:rPr lang="en-US" dirty="0" smtClean="0"/>
              <a:t> 1 </a:t>
            </a:r>
            <a:r>
              <a:rPr lang="en-US" dirty="0" err="1" smtClean="0"/>
              <a:t>Điều</a:t>
            </a:r>
            <a:r>
              <a:rPr lang="en-US" dirty="0" smtClean="0"/>
              <a:t> </a:t>
            </a:r>
            <a:r>
              <a:rPr lang="en-US" dirty="0" err="1" smtClean="0"/>
              <a:t>này</a:t>
            </a:r>
            <a:r>
              <a:rPr lang="en-US" dirty="0" smtClean="0"/>
              <a:t>. </a:t>
            </a:r>
          </a:p>
          <a:p>
            <a:pPr>
              <a:buNone/>
            </a:pPr>
            <a:r>
              <a:rPr lang="en-US" dirty="0" smtClean="0"/>
              <a:t>b)</a:t>
            </a:r>
            <a:r>
              <a:rPr lang="en-US" dirty="0" err="1" smtClean="0"/>
              <a:t>Tịch</a:t>
            </a:r>
            <a:r>
              <a:rPr lang="en-US" dirty="0" smtClean="0"/>
              <a:t> </a:t>
            </a:r>
            <a:r>
              <a:rPr lang="en-US" dirty="0" err="1" smtClean="0"/>
              <a:t>thu</a:t>
            </a:r>
            <a:r>
              <a:rPr lang="en-US" dirty="0" smtClean="0"/>
              <a:t> </a:t>
            </a:r>
            <a:r>
              <a:rPr lang="en-US" dirty="0" err="1" smtClean="0"/>
              <a:t>toàn</a:t>
            </a:r>
            <a:r>
              <a:rPr lang="en-US" dirty="0" smtClean="0"/>
              <a:t> </a:t>
            </a:r>
            <a:r>
              <a:rPr lang="en-US" dirty="0" err="1" smtClean="0"/>
              <a:t>bộ</a:t>
            </a:r>
            <a:r>
              <a:rPr lang="en-US" dirty="0" smtClean="0"/>
              <a:t> tang </a:t>
            </a:r>
            <a:r>
              <a:rPr lang="en-US" dirty="0" err="1" smtClean="0"/>
              <a:t>vật</a:t>
            </a:r>
            <a:r>
              <a:rPr lang="en-US" dirty="0" smtClean="0"/>
              <a:t> vi </a:t>
            </a:r>
            <a:r>
              <a:rPr lang="en-US" dirty="0" err="1" smtClean="0"/>
              <a:t>phạm</a:t>
            </a:r>
            <a:r>
              <a:rPr lang="en-US" dirty="0" smtClean="0"/>
              <a:t> </a:t>
            </a:r>
            <a:r>
              <a:rPr lang="en-US" dirty="0" err="1" smtClean="0"/>
              <a:t>hành</a:t>
            </a:r>
            <a:r>
              <a:rPr lang="en-US" dirty="0" smtClean="0"/>
              <a:t> </a:t>
            </a:r>
            <a:r>
              <a:rPr lang="en-US" dirty="0" err="1" smtClean="0"/>
              <a:t>chính</a:t>
            </a:r>
            <a:r>
              <a:rPr lang="en-US" dirty="0" smtClean="0"/>
              <a:t> </a:t>
            </a:r>
            <a:r>
              <a:rPr lang="en-US" dirty="0" err="1" smtClean="0"/>
              <a:t>đối</a:t>
            </a:r>
            <a:r>
              <a:rPr lang="en-US" dirty="0" smtClean="0"/>
              <a:t> </a:t>
            </a:r>
            <a:r>
              <a:rPr lang="en-US" dirty="0" err="1" smtClean="0"/>
              <a:t>với</a:t>
            </a:r>
            <a:r>
              <a:rPr lang="en-US" dirty="0" smtClean="0"/>
              <a:t> </a:t>
            </a:r>
            <a:r>
              <a:rPr lang="en-US" dirty="0" err="1" smtClean="0"/>
              <a:t>hành</a:t>
            </a:r>
            <a:r>
              <a:rPr lang="en-US" dirty="0" smtClean="0"/>
              <a:t> vi </a:t>
            </a:r>
            <a:r>
              <a:rPr lang="en-US" dirty="0" err="1" smtClean="0"/>
              <a:t>quy</a:t>
            </a:r>
            <a:r>
              <a:rPr lang="en-US" dirty="0" smtClean="0"/>
              <a:t> </a:t>
            </a:r>
            <a:r>
              <a:rPr lang="en-US" dirty="0" err="1" smtClean="0"/>
              <a:t>định</a:t>
            </a:r>
            <a:r>
              <a:rPr lang="en-US" dirty="0" smtClean="0"/>
              <a:t> </a:t>
            </a:r>
            <a:r>
              <a:rPr lang="en-US" dirty="0" err="1" smtClean="0"/>
              <a:t>tại</a:t>
            </a:r>
            <a:r>
              <a:rPr lang="en-US" dirty="0" smtClean="0"/>
              <a:t> </a:t>
            </a:r>
            <a:r>
              <a:rPr lang="en-US" dirty="0" err="1" smtClean="0"/>
              <a:t>Khoản</a:t>
            </a:r>
            <a:r>
              <a:rPr lang="en-US" dirty="0" smtClean="0"/>
              <a:t> 2 </a:t>
            </a:r>
            <a:r>
              <a:rPr lang="en-US" dirty="0" err="1" smtClean="0"/>
              <a:t>Điều</a:t>
            </a:r>
            <a:r>
              <a:rPr lang="en-US" dirty="0" smtClean="0"/>
              <a:t> </a:t>
            </a:r>
            <a:r>
              <a:rPr lang="en-US" dirty="0" err="1" smtClean="0"/>
              <a:t>này</a:t>
            </a:r>
            <a:r>
              <a:rPr lang="en-US" dirty="0" smtClean="0"/>
              <a:t>. </a:t>
            </a:r>
          </a:p>
          <a:p>
            <a:pPr>
              <a:buNone/>
            </a:pPr>
            <a:endParaRPr lang="en-US" dirty="0"/>
          </a:p>
        </p:txBody>
      </p:sp>
      <p:sp>
        <p:nvSpPr>
          <p:cNvPr id="4" name="Title 1"/>
          <p:cNvSpPr>
            <a:spLocks noGrp="1"/>
          </p:cNvSpPr>
          <p:nvPr>
            <p:ph type="title"/>
          </p:nvPr>
        </p:nvSpPr>
        <p:spPr/>
        <p:txBody>
          <a:bodyPr>
            <a:noAutofit/>
          </a:bodyPr>
          <a:lstStyle/>
          <a:p>
            <a:r>
              <a:rPr lang="en-US" sz="3600" b="1" dirty="0" err="1" smtClean="0">
                <a:solidFill>
                  <a:srgbClr val="FF0000"/>
                </a:solidFill>
                <a:cs typeface="Arial" charset="0"/>
              </a:rPr>
              <a:t>Điều</a:t>
            </a:r>
            <a:r>
              <a:rPr lang="en-US" sz="3600" b="1" dirty="0" smtClean="0">
                <a:solidFill>
                  <a:srgbClr val="FF0000"/>
                </a:solidFill>
                <a:cs typeface="Arial" charset="0"/>
              </a:rPr>
              <a:t> 25. Vi </a:t>
            </a:r>
            <a:r>
              <a:rPr lang="en-US" sz="3600" b="1" dirty="0" err="1" smtClean="0">
                <a:solidFill>
                  <a:srgbClr val="FF0000"/>
                </a:solidFill>
                <a:cs typeface="Arial" charset="0"/>
              </a:rPr>
              <a:t>phạm</a:t>
            </a:r>
            <a:r>
              <a:rPr lang="en-US" sz="3600" b="1" dirty="0" smtClean="0">
                <a:solidFill>
                  <a:srgbClr val="FF0000"/>
                </a:solidFill>
                <a:cs typeface="Arial" charset="0"/>
              </a:rPr>
              <a:t> </a:t>
            </a:r>
            <a:r>
              <a:rPr lang="en-US" sz="3600" b="1" dirty="0" err="1" smtClean="0">
                <a:solidFill>
                  <a:srgbClr val="FF0000"/>
                </a:solidFill>
                <a:cs typeface="Arial" charset="0"/>
              </a:rPr>
              <a:t>quy</a:t>
            </a:r>
            <a:r>
              <a:rPr lang="en-US" sz="3600" b="1" dirty="0" smtClean="0">
                <a:solidFill>
                  <a:srgbClr val="FF0000"/>
                </a:solidFill>
                <a:cs typeface="Arial" charset="0"/>
              </a:rPr>
              <a:t> </a:t>
            </a:r>
            <a:r>
              <a:rPr lang="en-US" sz="3600" b="1" dirty="0" err="1" smtClean="0">
                <a:solidFill>
                  <a:srgbClr val="FF0000"/>
                </a:solidFill>
                <a:cs typeface="Arial" charset="0"/>
              </a:rPr>
              <a:t>định</a:t>
            </a:r>
            <a:r>
              <a:rPr lang="en-US" sz="3600" b="1" dirty="0" smtClean="0">
                <a:solidFill>
                  <a:srgbClr val="FF0000"/>
                </a:solidFill>
                <a:cs typeface="Arial" charset="0"/>
              </a:rPr>
              <a:t> </a:t>
            </a:r>
            <a:r>
              <a:rPr lang="en-US" sz="3600" b="1" dirty="0" err="1" smtClean="0">
                <a:solidFill>
                  <a:srgbClr val="FF0000"/>
                </a:solidFill>
                <a:cs typeface="Arial" charset="0"/>
              </a:rPr>
              <a:t>về</a:t>
            </a:r>
            <a:r>
              <a:rPr lang="en-US" sz="3600" b="1" dirty="0" smtClean="0">
                <a:solidFill>
                  <a:srgbClr val="FF0000"/>
                </a:solidFill>
                <a:cs typeface="Arial" charset="0"/>
              </a:rPr>
              <a:t> </a:t>
            </a:r>
            <a:r>
              <a:rPr lang="en-US" sz="3600" b="1" dirty="0" err="1" smtClean="0">
                <a:solidFill>
                  <a:srgbClr val="FF0000"/>
                </a:solidFill>
                <a:cs typeface="Arial" charset="0"/>
              </a:rPr>
              <a:t>ghi</a:t>
            </a:r>
            <a:r>
              <a:rPr lang="en-US" sz="3600" b="1" dirty="0" smtClean="0">
                <a:solidFill>
                  <a:srgbClr val="FF0000"/>
                </a:solidFill>
                <a:cs typeface="Arial" charset="0"/>
              </a:rPr>
              <a:t> </a:t>
            </a:r>
            <a:r>
              <a:rPr lang="en-US" sz="3600" b="1" dirty="0" err="1" smtClean="0">
                <a:solidFill>
                  <a:srgbClr val="FF0000"/>
                </a:solidFill>
                <a:cs typeface="Arial" charset="0"/>
              </a:rPr>
              <a:t>nhãn</a:t>
            </a:r>
            <a:r>
              <a:rPr lang="en-US" sz="3600" b="1" dirty="0" smtClean="0">
                <a:solidFill>
                  <a:srgbClr val="FF0000"/>
                </a:solidFill>
                <a:cs typeface="Arial" charset="0"/>
              </a:rPr>
              <a:t>, in </a:t>
            </a:r>
            <a:r>
              <a:rPr lang="en-US" sz="3600" b="1" dirty="0" err="1" smtClean="0">
                <a:solidFill>
                  <a:srgbClr val="FF0000"/>
                </a:solidFill>
                <a:cs typeface="Arial" charset="0"/>
              </a:rPr>
              <a:t>cảnh</a:t>
            </a:r>
            <a:r>
              <a:rPr lang="en-US" sz="3600" b="1" dirty="0" smtClean="0">
                <a:solidFill>
                  <a:srgbClr val="FF0000"/>
                </a:solidFill>
                <a:cs typeface="Arial" charset="0"/>
              </a:rPr>
              <a:t> </a:t>
            </a:r>
            <a:r>
              <a:rPr lang="en-US" sz="3600" b="1" dirty="0" err="1" smtClean="0">
                <a:solidFill>
                  <a:srgbClr val="FF0000"/>
                </a:solidFill>
                <a:cs typeface="Arial" charset="0"/>
              </a:rPr>
              <a:t>báo</a:t>
            </a:r>
            <a:r>
              <a:rPr lang="en-US" sz="3600" b="1" dirty="0" smtClean="0">
                <a:solidFill>
                  <a:srgbClr val="FF0000"/>
                </a:solidFill>
                <a:cs typeface="Arial" charset="0"/>
              </a:rPr>
              <a:t> </a:t>
            </a:r>
            <a:r>
              <a:rPr lang="en-US" sz="3600" b="1" dirty="0" err="1" smtClean="0">
                <a:solidFill>
                  <a:srgbClr val="FF0000"/>
                </a:solidFill>
                <a:cs typeface="Arial" charset="0"/>
              </a:rPr>
              <a:t>sức</a:t>
            </a:r>
            <a:r>
              <a:rPr lang="en-US" sz="3600" b="1" dirty="0" smtClean="0">
                <a:solidFill>
                  <a:srgbClr val="FF0000"/>
                </a:solidFill>
                <a:cs typeface="Arial" charset="0"/>
              </a:rPr>
              <a:t> </a:t>
            </a:r>
            <a:r>
              <a:rPr lang="en-US" sz="3600" b="1" dirty="0" err="1" smtClean="0">
                <a:solidFill>
                  <a:srgbClr val="FF0000"/>
                </a:solidFill>
                <a:cs typeface="Arial" charset="0"/>
              </a:rPr>
              <a:t>khỏe</a:t>
            </a:r>
            <a:r>
              <a:rPr lang="en-US" sz="3600" b="1" dirty="0" smtClean="0">
                <a:solidFill>
                  <a:srgbClr val="FF0000"/>
                </a:solidFill>
                <a:cs typeface="Arial" charset="0"/>
              </a:rPr>
              <a:t> </a:t>
            </a:r>
            <a:r>
              <a:rPr lang="en-US" sz="3600" b="1" dirty="0" err="1" smtClean="0">
                <a:solidFill>
                  <a:srgbClr val="FF0000"/>
                </a:solidFill>
                <a:cs typeface="Arial" charset="0"/>
              </a:rPr>
              <a:t>trên</a:t>
            </a:r>
            <a:r>
              <a:rPr lang="en-US" sz="3600" b="1" dirty="0" smtClean="0">
                <a:solidFill>
                  <a:srgbClr val="FF0000"/>
                </a:solidFill>
                <a:cs typeface="Arial" charset="0"/>
              </a:rPr>
              <a:t> </a:t>
            </a:r>
            <a:r>
              <a:rPr lang="en-US" sz="3600" b="1" dirty="0" err="1" smtClean="0">
                <a:solidFill>
                  <a:srgbClr val="FF0000"/>
                </a:solidFill>
                <a:cs typeface="Arial" charset="0"/>
              </a:rPr>
              <a:t>bao</a:t>
            </a:r>
            <a:r>
              <a:rPr lang="en-US" sz="3600" b="1" dirty="0" smtClean="0">
                <a:solidFill>
                  <a:srgbClr val="FF0000"/>
                </a:solidFill>
                <a:cs typeface="Arial" charset="0"/>
              </a:rPr>
              <a:t> </a:t>
            </a:r>
            <a:r>
              <a:rPr lang="en-US" sz="3600" b="1" dirty="0" err="1" smtClean="0">
                <a:solidFill>
                  <a:srgbClr val="FF0000"/>
                </a:solidFill>
                <a:cs typeface="Arial" charset="0"/>
              </a:rPr>
              <a:t>bì</a:t>
            </a:r>
            <a:r>
              <a:rPr lang="en-US" sz="3600" b="1" dirty="0" smtClean="0">
                <a:solidFill>
                  <a:srgbClr val="FF0000"/>
                </a:solidFill>
                <a:cs typeface="Arial" charset="0"/>
              </a:rPr>
              <a:t> </a:t>
            </a:r>
            <a:r>
              <a:rPr lang="en-US" sz="3600" b="1" dirty="0" err="1" smtClean="0">
                <a:solidFill>
                  <a:srgbClr val="FF0000"/>
                </a:solidFill>
                <a:cs typeface="Arial" charset="0"/>
              </a:rPr>
              <a:t>thuốc</a:t>
            </a:r>
            <a:r>
              <a:rPr lang="en-US" sz="3600" b="1" dirty="0" smtClean="0">
                <a:solidFill>
                  <a:srgbClr val="FF0000"/>
                </a:solidFill>
                <a:cs typeface="Arial" charset="0"/>
              </a:rPr>
              <a:t> </a:t>
            </a:r>
            <a:r>
              <a:rPr lang="en-US" sz="3600" b="1" dirty="0" err="1" smtClean="0">
                <a:solidFill>
                  <a:srgbClr val="FF0000"/>
                </a:solidFill>
                <a:cs typeface="Arial" charset="0"/>
              </a:rPr>
              <a:t>lá</a:t>
            </a:r>
            <a:endParaRPr lang="en-US" sz="3600" dirty="0"/>
          </a:p>
        </p:txBody>
      </p:sp>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solidFill>
                  <a:srgbClr val="FF0000"/>
                </a:solidFill>
              </a:rPr>
              <a:t>Điều</a:t>
            </a:r>
            <a:r>
              <a:rPr lang="en-US" sz="3600" b="1" dirty="0" smtClean="0">
                <a:solidFill>
                  <a:srgbClr val="FF0000"/>
                </a:solidFill>
              </a:rPr>
              <a:t> 26. Vi </a:t>
            </a:r>
            <a:r>
              <a:rPr lang="en-US" sz="3600" b="1" dirty="0" err="1" smtClean="0">
                <a:solidFill>
                  <a:srgbClr val="FF0000"/>
                </a:solidFill>
              </a:rPr>
              <a:t>phạm</a:t>
            </a:r>
            <a:r>
              <a:rPr lang="en-US" sz="3600" b="1" dirty="0" smtClean="0">
                <a:solidFill>
                  <a:srgbClr val="FF0000"/>
                </a:solidFill>
              </a:rPr>
              <a:t> </a:t>
            </a:r>
            <a:r>
              <a:rPr lang="en-US" sz="3600" b="1" dirty="0" err="1" smtClean="0">
                <a:solidFill>
                  <a:srgbClr val="FF0000"/>
                </a:solidFill>
              </a:rPr>
              <a:t>quy</a:t>
            </a:r>
            <a:r>
              <a:rPr lang="en-US" sz="3600" b="1" dirty="0" smtClean="0">
                <a:solidFill>
                  <a:srgbClr val="FF0000"/>
                </a:solidFill>
              </a:rPr>
              <a:t> </a:t>
            </a:r>
            <a:r>
              <a:rPr lang="en-US" sz="3600" b="1" dirty="0" err="1" smtClean="0">
                <a:solidFill>
                  <a:srgbClr val="FF0000"/>
                </a:solidFill>
              </a:rPr>
              <a:t>định</a:t>
            </a:r>
            <a:r>
              <a:rPr lang="en-US" sz="3600" b="1" dirty="0" smtClean="0">
                <a:solidFill>
                  <a:srgbClr val="FF0000"/>
                </a:solidFill>
              </a:rPr>
              <a:t> </a:t>
            </a:r>
            <a:r>
              <a:rPr lang="en-US" sz="3600" b="1" dirty="0" err="1" smtClean="0">
                <a:solidFill>
                  <a:srgbClr val="FF0000"/>
                </a:solidFill>
              </a:rPr>
              <a:t>về</a:t>
            </a:r>
            <a:r>
              <a:rPr lang="en-US" sz="3600" b="1" dirty="0" smtClean="0">
                <a:solidFill>
                  <a:srgbClr val="FF0000"/>
                </a:solidFill>
              </a:rPr>
              <a:t> </a:t>
            </a:r>
            <a:r>
              <a:rPr lang="en-US" sz="3600" b="1" dirty="0" err="1" smtClean="0">
                <a:solidFill>
                  <a:srgbClr val="FF0000"/>
                </a:solidFill>
              </a:rPr>
              <a:t>cai</a:t>
            </a:r>
            <a:r>
              <a:rPr lang="en-US" sz="3600" b="1" dirty="0" smtClean="0">
                <a:solidFill>
                  <a:srgbClr val="FF0000"/>
                </a:solidFill>
              </a:rPr>
              <a:t> </a:t>
            </a:r>
            <a:r>
              <a:rPr lang="en-US" sz="3600" b="1" dirty="0" err="1" smtClean="0">
                <a:solidFill>
                  <a:srgbClr val="FF0000"/>
                </a:solidFill>
              </a:rPr>
              <a:t>nghiện</a:t>
            </a:r>
            <a:r>
              <a:rPr lang="en-US" sz="3600" b="1" dirty="0" smtClean="0">
                <a:solidFill>
                  <a:srgbClr val="FF0000"/>
                </a:solidFill>
              </a:rPr>
              <a:t> </a:t>
            </a:r>
            <a:r>
              <a:rPr lang="en-US" sz="3600" b="1" dirty="0" err="1" smtClean="0">
                <a:solidFill>
                  <a:srgbClr val="FF0000"/>
                </a:solidFill>
              </a:rPr>
              <a:t>thuốc</a:t>
            </a:r>
            <a:r>
              <a:rPr lang="en-US" sz="3600" b="1" dirty="0" smtClean="0">
                <a:solidFill>
                  <a:srgbClr val="FF0000"/>
                </a:solidFill>
              </a:rPr>
              <a:t> </a:t>
            </a:r>
            <a:r>
              <a:rPr lang="en-US" sz="3600" b="1" dirty="0" err="1" smtClean="0">
                <a:solidFill>
                  <a:srgbClr val="FF0000"/>
                </a:solidFill>
              </a:rPr>
              <a:t>lá</a:t>
            </a:r>
            <a:endParaRPr lang="en-US" sz="3600" b="1" dirty="0">
              <a:solidFill>
                <a:srgbClr val="FF0000"/>
              </a:solidFill>
            </a:endParaRPr>
          </a:p>
        </p:txBody>
      </p:sp>
      <p:sp>
        <p:nvSpPr>
          <p:cNvPr id="3" name="Content Placeholder 2"/>
          <p:cNvSpPr>
            <a:spLocks noGrp="1"/>
          </p:cNvSpPr>
          <p:nvPr>
            <p:ph idx="1"/>
          </p:nvPr>
        </p:nvSpPr>
        <p:spPr>
          <a:xfrm>
            <a:off x="457200" y="1600200"/>
            <a:ext cx="8229600" cy="4953000"/>
          </a:xfrm>
        </p:spPr>
        <p:txBody>
          <a:bodyPr>
            <a:normAutofit/>
          </a:bodyPr>
          <a:lstStyle/>
          <a:p>
            <a:pPr>
              <a:buNone/>
            </a:pPr>
            <a:r>
              <a:rPr lang="vi-VN" sz="2000" dirty="0" smtClean="0">
                <a:solidFill>
                  <a:srgbClr val="0000FF"/>
                </a:solidFill>
              </a:rPr>
              <a:t>1. Cảnh cáo hoặc phạt tiền từ 100.000 đồng đến 300.000 đồng đối với hành vi sử dụng thuốc lá của nhân viên tư vấn cai nghiện thuốc lá.</a:t>
            </a:r>
            <a:endParaRPr lang="en-US" sz="2000" dirty="0" smtClean="0">
              <a:solidFill>
                <a:srgbClr val="0000FF"/>
              </a:solidFill>
            </a:endParaRPr>
          </a:p>
          <a:p>
            <a:pPr>
              <a:buNone/>
            </a:pPr>
            <a:r>
              <a:rPr lang="vi-VN" sz="2000" dirty="0" smtClean="0">
                <a:solidFill>
                  <a:srgbClr val="0000FF"/>
                </a:solidFill>
              </a:rPr>
              <a:t>2. Phạt tiền từ 1.000.000 đồng đến 2.000.000 đồng đối với một trong các hành vi sau đây:</a:t>
            </a:r>
            <a:endParaRPr lang="en-US" sz="2000" dirty="0" smtClean="0">
              <a:solidFill>
                <a:srgbClr val="0000FF"/>
              </a:solidFill>
            </a:endParaRPr>
          </a:p>
          <a:p>
            <a:pPr>
              <a:buNone/>
            </a:pPr>
            <a:r>
              <a:rPr lang="en-US" sz="2000" dirty="0" smtClean="0">
                <a:solidFill>
                  <a:srgbClr val="0000FF"/>
                </a:solidFill>
              </a:rPr>
              <a:t>     </a:t>
            </a:r>
            <a:r>
              <a:rPr lang="vi-VN" sz="2000" dirty="0" smtClean="0">
                <a:solidFill>
                  <a:srgbClr val="0000FF"/>
                </a:solidFill>
              </a:rPr>
              <a:t>a) Thành lập cơ sở tư vấn cai nghiện thuốc lá, cơ sở cai nghiện thuốc lá không theo quy định của pháp luật;</a:t>
            </a:r>
            <a:endParaRPr lang="en-US" sz="2000" dirty="0" smtClean="0">
              <a:solidFill>
                <a:srgbClr val="0000FF"/>
              </a:solidFill>
            </a:endParaRPr>
          </a:p>
          <a:p>
            <a:pPr>
              <a:buNone/>
            </a:pPr>
            <a:r>
              <a:rPr lang="en-US" sz="2000" dirty="0" smtClean="0">
                <a:solidFill>
                  <a:srgbClr val="0000FF"/>
                </a:solidFill>
              </a:rPr>
              <a:t>      </a:t>
            </a:r>
            <a:r>
              <a:rPr lang="vi-VN" sz="2000" dirty="0" smtClean="0">
                <a:solidFill>
                  <a:srgbClr val="0000FF"/>
                </a:solidFill>
              </a:rPr>
              <a:t>b) Không có phòng dành riêng cho hoạt động tư vấn cai nghiện thuốc lá trực tiếp theo quy định của pháp luật;</a:t>
            </a:r>
            <a:endParaRPr lang="en-US" sz="2000" dirty="0" smtClean="0">
              <a:solidFill>
                <a:srgbClr val="0000FF"/>
              </a:solidFill>
            </a:endParaRPr>
          </a:p>
          <a:p>
            <a:pPr>
              <a:buNone/>
            </a:pPr>
            <a:r>
              <a:rPr lang="en-US" sz="2000" dirty="0" smtClean="0">
                <a:solidFill>
                  <a:srgbClr val="0000FF"/>
                </a:solidFill>
              </a:rPr>
              <a:t>      </a:t>
            </a:r>
            <a:r>
              <a:rPr lang="vi-VN" sz="2000" dirty="0" smtClean="0">
                <a:solidFill>
                  <a:srgbClr val="0000FF"/>
                </a:solidFill>
              </a:rPr>
              <a:t>c) Không có tài liệu truyền thông về cai nghiện thuốc lá, tư vấn cai nghiện thuốc lá;</a:t>
            </a:r>
            <a:endParaRPr lang="en-US" sz="2000" dirty="0" smtClean="0">
              <a:solidFill>
                <a:srgbClr val="0000FF"/>
              </a:solidFill>
            </a:endParaRPr>
          </a:p>
          <a:p>
            <a:pPr>
              <a:buNone/>
            </a:pPr>
            <a:r>
              <a:rPr lang="en-US" sz="2000" dirty="0" smtClean="0">
                <a:solidFill>
                  <a:srgbClr val="0000FF"/>
                </a:solidFill>
              </a:rPr>
              <a:t>      </a:t>
            </a:r>
            <a:r>
              <a:rPr lang="vi-VN" sz="2000" dirty="0" smtClean="0">
                <a:solidFill>
                  <a:srgbClr val="0000FF"/>
                </a:solidFill>
              </a:rPr>
              <a:t>d) Không có điện thoại, internet hoặc phương tiện thông tin khác bảo đảm cho hoạt động tư vấn cai nghiện thuốc lá gián tiếp;</a:t>
            </a:r>
            <a:endParaRPr lang="en-US" sz="2000" dirty="0" smtClean="0">
              <a:solidFill>
                <a:srgbClr val="0000FF"/>
              </a:solidFill>
            </a:endParaRPr>
          </a:p>
          <a:p>
            <a:pPr>
              <a:buNone/>
            </a:pPr>
            <a:r>
              <a:rPr lang="en-US" sz="2000" dirty="0" smtClean="0">
                <a:solidFill>
                  <a:srgbClr val="0000FF"/>
                </a:solidFill>
              </a:rPr>
              <a:t>     </a:t>
            </a:r>
            <a:r>
              <a:rPr lang="vi-VN" sz="2000" dirty="0" smtClean="0">
                <a:solidFill>
                  <a:srgbClr val="0000FF"/>
                </a:solidFill>
              </a:rPr>
              <a:t>đ) Không thông báo Sở Y tế nơi cơ sở hoạt động trước khi thực hiện hoạt động cai nghiện, tư vấn cai nghiện thuốc lá.</a:t>
            </a:r>
            <a:endParaRPr lang="en-US" sz="2000" dirty="0" smtClean="0">
              <a:solidFill>
                <a:srgbClr val="0000FF"/>
              </a:solidFill>
            </a:endParaRPr>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52400" y="101600"/>
            <a:ext cx="8904288" cy="900113"/>
          </a:xfrm>
        </p:spPr>
        <p:txBody>
          <a:bodyPr/>
          <a:lstStyle/>
          <a:p>
            <a:pPr eaLnBrk="1" hangingPunct="1"/>
            <a:r>
              <a:rPr lang="vi-VN" sz="2800" b="1" dirty="0" smtClean="0">
                <a:solidFill>
                  <a:srgbClr val="FF0000"/>
                </a:solidFill>
                <a:ea typeface="ＭＳ Ｐゴシック" pitchFamily="34" charset="-128"/>
              </a:rPr>
              <a:t>Điều 2</a:t>
            </a:r>
            <a:r>
              <a:rPr lang="en-US" sz="2800" b="1" dirty="0" smtClean="0">
                <a:solidFill>
                  <a:srgbClr val="FF0000"/>
                </a:solidFill>
                <a:ea typeface="ＭＳ Ｐゴシック" pitchFamily="34" charset="-128"/>
              </a:rPr>
              <a:t>7</a:t>
            </a:r>
            <a:r>
              <a:rPr lang="vi-VN" sz="2800" b="1" dirty="0" smtClean="0">
                <a:solidFill>
                  <a:srgbClr val="FF0000"/>
                </a:solidFill>
                <a:ea typeface="ＭＳ Ｐゴシック" pitchFamily="34" charset="-128"/>
              </a:rPr>
              <a:t>.  Vi phạm các quy </a:t>
            </a:r>
            <a:r>
              <a:rPr lang="en-US" sz="2800" b="1" dirty="0" err="1" smtClean="0">
                <a:solidFill>
                  <a:srgbClr val="FF0000"/>
                </a:solidFill>
                <a:ea typeface="ＭＳ Ｐゴシック" pitchFamily="34" charset="-128"/>
              </a:rPr>
              <a:t>định</a:t>
            </a:r>
            <a:r>
              <a:rPr lang="en-US" sz="2800" b="1" dirty="0" smtClean="0">
                <a:solidFill>
                  <a:srgbClr val="FF0000"/>
                </a:solidFill>
                <a:ea typeface="ＭＳ Ｐゴシック" pitchFamily="34" charset="-128"/>
              </a:rPr>
              <a:t> </a:t>
            </a:r>
            <a:r>
              <a:rPr lang="en-US" sz="2800" b="1" dirty="0" err="1" smtClean="0">
                <a:solidFill>
                  <a:srgbClr val="FF0000"/>
                </a:solidFill>
                <a:ea typeface="ＭＳ Ｐゴシック" pitchFamily="34" charset="-128"/>
              </a:rPr>
              <a:t>khác</a:t>
            </a:r>
            <a:r>
              <a:rPr lang="en-US" sz="2800" b="1" dirty="0" smtClean="0">
                <a:solidFill>
                  <a:srgbClr val="FF0000"/>
                </a:solidFill>
                <a:ea typeface="ＭＳ Ｐゴシック" pitchFamily="34" charset="-128"/>
              </a:rPr>
              <a:t> </a:t>
            </a:r>
            <a:r>
              <a:rPr lang="en-US" sz="2800" b="1" dirty="0" err="1" smtClean="0">
                <a:solidFill>
                  <a:srgbClr val="FF0000"/>
                </a:solidFill>
                <a:ea typeface="ＭＳ Ｐゴシック" pitchFamily="34" charset="-128"/>
              </a:rPr>
              <a:t>về</a:t>
            </a:r>
            <a:r>
              <a:rPr lang="en-US" sz="2800" b="1" dirty="0" smtClean="0">
                <a:solidFill>
                  <a:srgbClr val="FF0000"/>
                </a:solidFill>
                <a:ea typeface="ＭＳ Ｐゴシック" pitchFamily="34" charset="-128"/>
              </a:rPr>
              <a:t> PCTHTL</a:t>
            </a:r>
            <a:r>
              <a:rPr lang="vi-VN" sz="2800" b="1" dirty="0" smtClean="0">
                <a:solidFill>
                  <a:srgbClr val="FF0000"/>
                </a:solidFill>
                <a:ea typeface="ＭＳ Ｐゴシック" pitchFamily="34" charset="-128"/>
              </a:rPr>
              <a:t> </a:t>
            </a:r>
          </a:p>
        </p:txBody>
      </p:sp>
      <p:sp>
        <p:nvSpPr>
          <p:cNvPr id="62467" name="Content Placeholder 2"/>
          <p:cNvSpPr>
            <a:spLocks noGrp="1"/>
          </p:cNvSpPr>
          <p:nvPr>
            <p:ph sz="quarter" idx="1"/>
          </p:nvPr>
        </p:nvSpPr>
        <p:spPr>
          <a:xfrm>
            <a:off x="196850" y="1447800"/>
            <a:ext cx="8839200" cy="5181600"/>
          </a:xfrm>
        </p:spPr>
        <p:txBody>
          <a:bodyPr>
            <a:normAutofit/>
          </a:bodyPr>
          <a:lstStyle/>
          <a:p>
            <a:pPr marL="457200" indent="-457200" eaLnBrk="1" fontAlgn="auto" hangingPunct="1">
              <a:spcBef>
                <a:spcPct val="0"/>
              </a:spcBef>
              <a:spcAft>
                <a:spcPts val="0"/>
              </a:spcAft>
              <a:buFont typeface="Wingdings 2" pitchFamily="18" charset="2"/>
              <a:buAutoNum type="arabicPeriod"/>
              <a:defRPr/>
            </a:pPr>
            <a:r>
              <a:rPr lang="en-US" sz="2400" dirty="0" err="1" smtClean="0">
                <a:solidFill>
                  <a:srgbClr val="0000FF"/>
                </a:solidFill>
                <a:latin typeface="+mj-lt"/>
                <a:ea typeface="ＭＳ Ｐゴシック" pitchFamily="34" charset="-128"/>
                <a:cs typeface="Times New Roman" pitchFamily="18" charset="0"/>
              </a:rPr>
              <a:t>Phạt</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tiền</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từ</a:t>
            </a:r>
            <a:r>
              <a:rPr lang="en-US" sz="2400" dirty="0" smtClean="0">
                <a:solidFill>
                  <a:srgbClr val="0000FF"/>
                </a:solidFill>
                <a:latin typeface="+mj-lt"/>
                <a:ea typeface="ＭＳ Ｐゴシック" pitchFamily="34" charset="-128"/>
                <a:cs typeface="Times New Roman" pitchFamily="18" charset="0"/>
              </a:rPr>
              <a:t> 500.000 </a:t>
            </a:r>
            <a:r>
              <a:rPr lang="en-US" sz="2400" dirty="0" err="1" smtClean="0">
                <a:solidFill>
                  <a:srgbClr val="0000FF"/>
                </a:solidFill>
                <a:latin typeface="+mj-lt"/>
                <a:ea typeface="ＭＳ Ｐゴシック" pitchFamily="34" charset="-128"/>
                <a:cs typeface="Times New Roman" pitchFamily="18" charset="0"/>
              </a:rPr>
              <a:t>đến</a:t>
            </a:r>
            <a:r>
              <a:rPr lang="en-US" sz="2400" dirty="0" smtClean="0">
                <a:solidFill>
                  <a:srgbClr val="0000FF"/>
                </a:solidFill>
                <a:latin typeface="+mj-lt"/>
                <a:ea typeface="ＭＳ Ｐゴシック" pitchFamily="34" charset="-128"/>
                <a:cs typeface="Times New Roman" pitchFamily="18" charset="0"/>
              </a:rPr>
              <a:t> 1.000.000 </a:t>
            </a:r>
            <a:r>
              <a:rPr lang="en-US" sz="2400" dirty="0" err="1" smtClean="0">
                <a:solidFill>
                  <a:srgbClr val="0000FF"/>
                </a:solidFill>
                <a:latin typeface="+mj-lt"/>
                <a:ea typeface="ＭＳ Ｐゴシック" pitchFamily="34" charset="-128"/>
                <a:cs typeface="Times New Roman" pitchFamily="18" charset="0"/>
              </a:rPr>
              <a:t>đồng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đối</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với</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hành</a:t>
            </a:r>
            <a:r>
              <a:rPr lang="en-US" sz="2400" dirty="0" smtClean="0">
                <a:solidFill>
                  <a:srgbClr val="0000FF"/>
                </a:solidFill>
                <a:latin typeface="+mj-lt"/>
                <a:ea typeface="ＭＳ Ｐゴシック" pitchFamily="34" charset="-128"/>
                <a:cs typeface="Times New Roman" pitchFamily="18" charset="0"/>
              </a:rPr>
              <a:t> vi </a:t>
            </a:r>
            <a:r>
              <a:rPr lang="en-US" sz="2400" dirty="0" err="1" smtClean="0">
                <a:solidFill>
                  <a:srgbClr val="0000FF"/>
                </a:solidFill>
                <a:latin typeface="+mj-lt"/>
                <a:ea typeface="ＭＳ Ｐゴシック" pitchFamily="34" charset="-128"/>
                <a:cs typeface="Times New Roman" pitchFamily="18" charset="0"/>
              </a:rPr>
              <a:t>khuyến</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khích</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vận</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động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người</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khác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sử</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dụng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thuốc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lá</a:t>
            </a:r>
            <a:endParaRPr lang="en-US" sz="2400" dirty="0" smtClean="0">
              <a:solidFill>
                <a:srgbClr val="0000FF"/>
              </a:solidFill>
              <a:latin typeface="+mj-lt"/>
              <a:ea typeface="ＭＳ Ｐゴシック" pitchFamily="34" charset="-128"/>
              <a:cs typeface="Times New Roman" pitchFamily="18" charset="0"/>
            </a:endParaRPr>
          </a:p>
          <a:p>
            <a:pPr marL="457200" indent="-457200" eaLnBrk="1" fontAlgn="auto" hangingPunct="1">
              <a:spcBef>
                <a:spcPct val="0"/>
              </a:spcBef>
              <a:spcAft>
                <a:spcPts val="0"/>
              </a:spcAft>
              <a:buFont typeface="Wingdings 2" pitchFamily="18" charset="2"/>
              <a:buAutoNum type="arabicPeriod"/>
              <a:defRPr/>
            </a:pPr>
            <a:r>
              <a:rPr lang="en-US" sz="2400" dirty="0" err="1" smtClean="0">
                <a:solidFill>
                  <a:srgbClr val="0000FF"/>
                </a:solidFill>
                <a:latin typeface="+mj-lt"/>
                <a:ea typeface="ＭＳ Ｐゴシック" pitchFamily="34" charset="-128"/>
                <a:cs typeface="Times New Roman" pitchFamily="18" charset="0"/>
              </a:rPr>
              <a:t>Phạt</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tiền</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từ</a:t>
            </a:r>
            <a:r>
              <a:rPr lang="en-US" sz="2400" dirty="0" smtClean="0">
                <a:solidFill>
                  <a:srgbClr val="0000FF"/>
                </a:solidFill>
                <a:latin typeface="+mj-lt"/>
                <a:ea typeface="ＭＳ Ｐゴシック" pitchFamily="34" charset="-128"/>
                <a:cs typeface="Times New Roman" pitchFamily="18" charset="0"/>
              </a:rPr>
              <a:t> 3.000.000-5.000.000 </a:t>
            </a:r>
            <a:r>
              <a:rPr lang="en-US" sz="2400" dirty="0" err="1" smtClean="0">
                <a:solidFill>
                  <a:srgbClr val="0000FF"/>
                </a:solidFill>
                <a:latin typeface="+mj-lt"/>
                <a:ea typeface="ＭＳ Ｐゴシック" pitchFamily="34" charset="-128"/>
                <a:cs typeface="Times New Roman" pitchFamily="18" charset="0"/>
              </a:rPr>
              <a:t>đối</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với</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một</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trong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các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hành</a:t>
            </a:r>
            <a:r>
              <a:rPr lang="en-US" sz="2400" dirty="0" smtClean="0">
                <a:solidFill>
                  <a:srgbClr val="0000FF"/>
                </a:solidFill>
                <a:latin typeface="+mj-lt"/>
                <a:ea typeface="ＭＳ Ｐゴシック" pitchFamily="34" charset="-128"/>
                <a:cs typeface="Times New Roman" pitchFamily="18" charset="0"/>
              </a:rPr>
              <a:t> vi </a:t>
            </a:r>
            <a:r>
              <a:rPr lang="en-US" sz="2400" dirty="0" err="1" smtClean="0">
                <a:solidFill>
                  <a:srgbClr val="0000FF"/>
                </a:solidFill>
                <a:latin typeface="+mj-lt"/>
                <a:ea typeface="ＭＳ Ｐゴシック" pitchFamily="34" charset="-128"/>
                <a:cs typeface="Times New Roman" pitchFamily="18" charset="0"/>
              </a:rPr>
              <a:t>sau</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đây</a:t>
            </a:r>
            <a:endParaRPr lang="en-US" sz="2400" dirty="0" smtClean="0">
              <a:solidFill>
                <a:srgbClr val="0000FF"/>
              </a:solidFill>
              <a:latin typeface="+mj-lt"/>
              <a:ea typeface="ＭＳ Ｐゴシック" pitchFamily="34" charset="-128"/>
              <a:cs typeface="Times New Roman" pitchFamily="18" charset="0"/>
            </a:endParaRPr>
          </a:p>
          <a:p>
            <a:pPr marL="457200" indent="-457200" eaLnBrk="1" fontAlgn="auto" hangingPunct="1">
              <a:spcBef>
                <a:spcPct val="0"/>
              </a:spcBef>
              <a:spcAft>
                <a:spcPts val="0"/>
              </a:spcAft>
              <a:buFont typeface="Wingdings 2" pitchFamily="18" charset="2"/>
              <a:buNone/>
              <a:defRPr/>
            </a:pPr>
            <a:r>
              <a:rPr lang="en-US" sz="2400" dirty="0" smtClean="0">
                <a:solidFill>
                  <a:srgbClr val="0000FF"/>
                </a:solidFill>
                <a:latin typeface="+mj-lt"/>
                <a:ea typeface="ＭＳ Ｐゴシック" pitchFamily="34" charset="-128"/>
                <a:cs typeface="Times New Roman" pitchFamily="18" charset="0"/>
              </a:rPr>
              <a:t>	a) </a:t>
            </a:r>
            <a:r>
              <a:rPr lang="en-US" sz="2400" dirty="0" err="1" smtClean="0">
                <a:solidFill>
                  <a:srgbClr val="0000FF"/>
                </a:solidFill>
                <a:latin typeface="+mj-lt"/>
                <a:ea typeface="ＭＳ Ｐゴシック" pitchFamily="34" charset="-128"/>
                <a:cs typeface="Times New Roman" pitchFamily="18" charset="0"/>
              </a:rPr>
              <a:t>Sử</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dụng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hình</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ảnh</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thuốc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lá</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trên</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báo</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chí</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xuất</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bản</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phẩm</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dành</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riêng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cho</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trẻ</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em</a:t>
            </a:r>
            <a:endParaRPr lang="en-US" sz="2400" dirty="0" smtClean="0">
              <a:solidFill>
                <a:srgbClr val="0000FF"/>
              </a:solidFill>
              <a:latin typeface="+mj-lt"/>
              <a:ea typeface="ＭＳ Ｐゴシック" pitchFamily="34" charset="-128"/>
              <a:cs typeface="Times New Roman" pitchFamily="18" charset="0"/>
            </a:endParaRPr>
          </a:p>
          <a:p>
            <a:pPr marL="457200" indent="-457200" eaLnBrk="1" fontAlgn="auto" hangingPunct="1">
              <a:spcBef>
                <a:spcPct val="0"/>
              </a:spcBef>
              <a:spcAft>
                <a:spcPts val="0"/>
              </a:spcAft>
              <a:buFont typeface="Wingdings 2" pitchFamily="18" charset="2"/>
              <a:buNone/>
              <a:defRPr/>
            </a:pPr>
            <a:r>
              <a:rPr lang="en-US" sz="2400" dirty="0" smtClean="0">
                <a:solidFill>
                  <a:srgbClr val="0000FF"/>
                </a:solidFill>
                <a:latin typeface="+mj-lt"/>
                <a:ea typeface="ＭＳ Ｐゴシック" pitchFamily="34" charset="-128"/>
                <a:cs typeface="Times New Roman" pitchFamily="18" charset="0"/>
              </a:rPr>
              <a:t>	b) </a:t>
            </a:r>
            <a:r>
              <a:rPr lang="en-US" sz="2400" dirty="0" err="1" smtClean="0">
                <a:solidFill>
                  <a:srgbClr val="0000FF"/>
                </a:solidFill>
                <a:latin typeface="+mj-lt"/>
                <a:ea typeface="ＭＳ Ｐゴシック" pitchFamily="34" charset="-128"/>
                <a:cs typeface="Times New Roman" pitchFamily="18" charset="0"/>
              </a:rPr>
              <a:t>ép</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buộc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người</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khác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sử</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dụng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thuốc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lá</a:t>
            </a:r>
            <a:endParaRPr lang="en-US" sz="2400" dirty="0" smtClean="0">
              <a:solidFill>
                <a:srgbClr val="0000FF"/>
              </a:solidFill>
              <a:latin typeface="+mj-lt"/>
              <a:ea typeface="ＭＳ Ｐゴシック" pitchFamily="34" charset="-128"/>
              <a:cs typeface="Times New Roman" pitchFamily="18" charset="0"/>
            </a:endParaRPr>
          </a:p>
          <a:p>
            <a:pPr marL="457200" indent="-457200" eaLnBrk="1" fontAlgn="auto" hangingPunct="1">
              <a:spcBef>
                <a:spcPct val="0"/>
              </a:spcBef>
              <a:spcAft>
                <a:spcPts val="0"/>
              </a:spcAft>
              <a:buFont typeface="Wingdings 2" pitchFamily="18" charset="2"/>
              <a:buNone/>
              <a:defRPr/>
            </a:pPr>
            <a:r>
              <a:rPr lang="en-US" sz="2400" dirty="0" smtClean="0">
                <a:solidFill>
                  <a:srgbClr val="0000FF"/>
                </a:solidFill>
                <a:latin typeface="+mj-lt"/>
                <a:ea typeface="ＭＳ Ｐゴシック" pitchFamily="34" charset="-128"/>
                <a:cs typeface="Times New Roman" pitchFamily="18" charset="0"/>
              </a:rPr>
              <a:t>	c) </a:t>
            </a:r>
            <a:r>
              <a:rPr lang="en-US" sz="2400" dirty="0" err="1" smtClean="0">
                <a:solidFill>
                  <a:srgbClr val="0000FF"/>
                </a:solidFill>
                <a:latin typeface="+mj-lt"/>
                <a:ea typeface="ＭＳ Ｐゴシック" pitchFamily="34" charset="-128"/>
                <a:cs typeface="Times New Roman" pitchFamily="18" charset="0"/>
              </a:rPr>
              <a:t>Không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đưa</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nội</a:t>
            </a:r>
            <a:r>
              <a:rPr lang="en-US" sz="2400" dirty="0" smtClean="0">
                <a:solidFill>
                  <a:srgbClr val="0000FF"/>
                </a:solidFill>
                <a:latin typeface="+mj-lt"/>
                <a:ea typeface="ＭＳ Ｐゴシック" pitchFamily="34" charset="-128"/>
                <a:cs typeface="Times New Roman" pitchFamily="18" charset="0"/>
              </a:rPr>
              <a:t> dung PCTH </a:t>
            </a:r>
            <a:r>
              <a:rPr lang="en-US" sz="2400" dirty="0" err="1" smtClean="0">
                <a:solidFill>
                  <a:srgbClr val="0000FF"/>
                </a:solidFill>
                <a:latin typeface="+mj-lt"/>
                <a:ea typeface="ＭＳ Ｐゴシック" pitchFamily="34" charset="-128"/>
                <a:cs typeface="Times New Roman" pitchFamily="18" charset="0"/>
              </a:rPr>
              <a:t>Thuốc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lá</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vào</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kế</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hoạch</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hoạt</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động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hàng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năm</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không</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quy</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định</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cấm</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hút</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thuốc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tại</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nơi</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làm</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việc</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vào</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quy</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chế</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nội</a:t>
            </a:r>
            <a:r>
              <a:rPr lang="en-US" sz="2400" dirty="0" smtClean="0">
                <a:solidFill>
                  <a:srgbClr val="0000FF"/>
                </a:solidFill>
                <a:latin typeface="+mj-lt"/>
                <a:ea typeface="ＭＳ Ｐゴシック" pitchFamily="34" charset="-128"/>
                <a:cs typeface="Times New Roman" pitchFamily="18" charset="0"/>
              </a:rPr>
              <a:t> </a:t>
            </a:r>
            <a:r>
              <a:rPr lang="en-US" sz="2400" dirty="0" err="1" smtClean="0">
                <a:solidFill>
                  <a:srgbClr val="0000FF"/>
                </a:solidFill>
                <a:latin typeface="+mj-lt"/>
                <a:ea typeface="ＭＳ Ｐゴシック" pitchFamily="34" charset="-128"/>
                <a:cs typeface="Times New Roman" pitchFamily="18" charset="0"/>
              </a:rPr>
              <a:t>bộ</a:t>
            </a:r>
            <a:endParaRPr lang="vi-VN" sz="2400" dirty="0" smtClean="0">
              <a:solidFill>
                <a:srgbClr val="0000FF"/>
              </a:solidFill>
              <a:latin typeface="+mj-lt"/>
              <a:ea typeface="ＭＳ Ｐゴシック" pitchFamily="34" charset="-128"/>
              <a:cs typeface="Times New Roman" pitchFamily="18" charset="0"/>
            </a:endParaRPr>
          </a:p>
        </p:txBody>
      </p:sp>
    </p:spTree>
  </p:cSld>
  <p:clrMapOvr>
    <a:masterClrMapping/>
  </p:clrMapOvr>
  <p:transition>
    <p:wipe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dirty="0" smtClean="0">
                <a:solidFill>
                  <a:srgbClr val="FF0000"/>
                </a:solidFill>
                <a:ea typeface="ＭＳ Ｐゴシック" pitchFamily="34" charset="-128"/>
              </a:rPr>
              <a:t>Điều 2</a:t>
            </a:r>
            <a:r>
              <a:rPr lang="en-US" b="1" dirty="0" smtClean="0">
                <a:solidFill>
                  <a:srgbClr val="FF0000"/>
                </a:solidFill>
                <a:ea typeface="ＭＳ Ｐゴシック" pitchFamily="34" charset="-128"/>
              </a:rPr>
              <a:t>7</a:t>
            </a:r>
            <a:r>
              <a:rPr lang="vi-VN" b="1" dirty="0" smtClean="0">
                <a:solidFill>
                  <a:srgbClr val="FF0000"/>
                </a:solidFill>
                <a:ea typeface="ＭＳ Ｐゴシック" pitchFamily="34" charset="-128"/>
              </a:rPr>
              <a:t>.  Vi phạm các quy </a:t>
            </a:r>
            <a:r>
              <a:rPr lang="en-US" b="1" dirty="0" err="1" smtClean="0">
                <a:solidFill>
                  <a:srgbClr val="FF0000"/>
                </a:solidFill>
                <a:ea typeface="ＭＳ Ｐゴシック" pitchFamily="34" charset="-128"/>
              </a:rPr>
              <a:t>định</a:t>
            </a:r>
            <a:r>
              <a:rPr lang="en-US" b="1" dirty="0" smtClean="0">
                <a:solidFill>
                  <a:srgbClr val="FF0000"/>
                </a:solidFill>
                <a:ea typeface="ＭＳ Ｐゴシック" pitchFamily="34" charset="-128"/>
              </a:rPr>
              <a:t> </a:t>
            </a:r>
            <a:r>
              <a:rPr lang="en-US" b="1" dirty="0" err="1" smtClean="0">
                <a:solidFill>
                  <a:srgbClr val="FF0000"/>
                </a:solidFill>
                <a:ea typeface="ＭＳ Ｐゴシック" pitchFamily="34" charset="-128"/>
              </a:rPr>
              <a:t>khác</a:t>
            </a:r>
            <a:r>
              <a:rPr lang="en-US" b="1" dirty="0" smtClean="0">
                <a:solidFill>
                  <a:srgbClr val="FF0000"/>
                </a:solidFill>
                <a:ea typeface="ＭＳ Ｐゴシック" pitchFamily="34" charset="-128"/>
              </a:rPr>
              <a:t> </a:t>
            </a:r>
            <a:r>
              <a:rPr lang="en-US" b="1" dirty="0" err="1" smtClean="0">
                <a:solidFill>
                  <a:srgbClr val="FF0000"/>
                </a:solidFill>
                <a:ea typeface="ＭＳ Ｐゴシック" pitchFamily="34" charset="-128"/>
              </a:rPr>
              <a:t>về</a:t>
            </a:r>
            <a:r>
              <a:rPr lang="en-US" b="1" dirty="0" smtClean="0">
                <a:solidFill>
                  <a:srgbClr val="FF0000"/>
                </a:solidFill>
                <a:ea typeface="ＭＳ Ｐゴシック" pitchFamily="34" charset="-128"/>
              </a:rPr>
              <a:t> PCTHTL</a:t>
            </a:r>
            <a:r>
              <a:rPr lang="vi-VN" b="1" dirty="0" smtClean="0">
                <a:solidFill>
                  <a:srgbClr val="FF0000"/>
                </a:solidFill>
                <a:ea typeface="ＭＳ Ｐゴシック" pitchFamily="34" charset="-128"/>
              </a:rPr>
              <a:t> </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vi-VN" dirty="0" smtClean="0">
                <a:solidFill>
                  <a:srgbClr val="0000FF"/>
                </a:solidFill>
              </a:rPr>
              <a:t>3. Phạt tiền từ 20.000.000 đồng đến 30.000.000 đồng đối với một trong các hành vi sau đây:</a:t>
            </a:r>
            <a:endParaRPr lang="en-US" dirty="0" smtClean="0">
              <a:solidFill>
                <a:srgbClr val="0000FF"/>
              </a:solidFill>
            </a:endParaRPr>
          </a:p>
          <a:p>
            <a:pPr>
              <a:buNone/>
            </a:pPr>
            <a:r>
              <a:rPr lang="en-US" dirty="0" smtClean="0">
                <a:solidFill>
                  <a:srgbClr val="0000FF"/>
                </a:solidFill>
              </a:rPr>
              <a:t>    </a:t>
            </a:r>
            <a:r>
              <a:rPr lang="vi-VN" dirty="0" smtClean="0">
                <a:solidFill>
                  <a:srgbClr val="0000FF"/>
                </a:solidFill>
              </a:rPr>
              <a:t>a) Sử dụng tên, nhãn hiệu và biểu tượng thuốc lá với sản phẩm, dịch vụ khác;</a:t>
            </a:r>
            <a:endParaRPr lang="en-US" dirty="0" smtClean="0">
              <a:solidFill>
                <a:srgbClr val="0000FF"/>
              </a:solidFill>
            </a:endParaRPr>
          </a:p>
          <a:p>
            <a:pPr>
              <a:buNone/>
            </a:pPr>
            <a:r>
              <a:rPr lang="en-US" dirty="0" smtClean="0">
                <a:solidFill>
                  <a:srgbClr val="0000FF"/>
                </a:solidFill>
              </a:rPr>
              <a:t>     </a:t>
            </a:r>
            <a:r>
              <a:rPr lang="vi-VN" dirty="0" smtClean="0">
                <a:solidFill>
                  <a:srgbClr val="0000FF"/>
                </a:solidFill>
              </a:rPr>
              <a:t>b) Tiếp thị thuốc lá trực tiếp tới người tiêu dùng dưới mọi hình thức;</a:t>
            </a:r>
            <a:endParaRPr lang="en-US" dirty="0" smtClean="0">
              <a:solidFill>
                <a:srgbClr val="0000FF"/>
              </a:solidFill>
            </a:endParaRPr>
          </a:p>
          <a:p>
            <a:pPr>
              <a:buNone/>
            </a:pPr>
            <a:r>
              <a:rPr lang="en-US" dirty="0" smtClean="0">
                <a:solidFill>
                  <a:srgbClr val="0000FF"/>
                </a:solidFill>
              </a:rPr>
              <a:t>     </a:t>
            </a:r>
            <a:r>
              <a:rPr lang="vi-VN" dirty="0" smtClean="0">
                <a:solidFill>
                  <a:srgbClr val="0000FF"/>
                </a:solidFill>
              </a:rPr>
              <a:t>c) Chậm nộp khoản đóng góp bắt buộc theo quy định của pháp luật;</a:t>
            </a:r>
            <a:r>
              <a:rPr lang="en-US" dirty="0" smtClean="0">
                <a:solidFill>
                  <a:srgbClr val="0000FF"/>
                </a:solidFill>
              </a:rPr>
              <a:t> </a:t>
            </a:r>
          </a:p>
          <a:p>
            <a:pPr>
              <a:buNone/>
            </a:pPr>
            <a:r>
              <a:rPr lang="en-US" dirty="0" smtClean="0">
                <a:solidFill>
                  <a:srgbClr val="0000FF"/>
                </a:solidFill>
              </a:rPr>
              <a:t>     </a:t>
            </a:r>
            <a:r>
              <a:rPr lang="vi-VN" dirty="0" smtClean="0">
                <a:solidFill>
                  <a:srgbClr val="0000FF"/>
                </a:solidFill>
              </a:rPr>
              <a:t>d) Khai sai dẫn đến nộp thiếu khoản đóng góp bắt buộc theo quy định của pháp luật.</a:t>
            </a:r>
            <a:endParaRPr lang="en-US" dirty="0" smtClean="0">
              <a:solidFill>
                <a:srgbClr val="0000FF"/>
              </a:solidFill>
            </a:endParaRPr>
          </a:p>
          <a:p>
            <a:endParaRPr lang="en-US" dirty="0">
              <a:solidFill>
                <a:srgbClr val="0000FF"/>
              </a:solidFill>
            </a:endParaRPr>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dirty="0" smtClean="0">
                <a:solidFill>
                  <a:srgbClr val="FF0000"/>
                </a:solidFill>
                <a:ea typeface="ＭＳ Ｐゴシック" pitchFamily="34" charset="-128"/>
              </a:rPr>
              <a:t>Điều 2</a:t>
            </a:r>
            <a:r>
              <a:rPr lang="en-US" b="1" dirty="0" smtClean="0">
                <a:solidFill>
                  <a:srgbClr val="FF0000"/>
                </a:solidFill>
                <a:ea typeface="ＭＳ Ｐゴシック" pitchFamily="34" charset="-128"/>
              </a:rPr>
              <a:t>7</a:t>
            </a:r>
            <a:r>
              <a:rPr lang="vi-VN" b="1" dirty="0" smtClean="0">
                <a:solidFill>
                  <a:srgbClr val="FF0000"/>
                </a:solidFill>
                <a:ea typeface="ＭＳ Ｐゴシック" pitchFamily="34" charset="-128"/>
              </a:rPr>
              <a:t>.  Vi phạm các quy </a:t>
            </a:r>
            <a:r>
              <a:rPr lang="en-US" b="1" dirty="0" err="1" smtClean="0">
                <a:solidFill>
                  <a:srgbClr val="FF0000"/>
                </a:solidFill>
                <a:ea typeface="ＭＳ Ｐゴシック" pitchFamily="34" charset="-128"/>
              </a:rPr>
              <a:t>định</a:t>
            </a:r>
            <a:r>
              <a:rPr lang="en-US" b="1" dirty="0" smtClean="0">
                <a:solidFill>
                  <a:srgbClr val="FF0000"/>
                </a:solidFill>
                <a:ea typeface="ＭＳ Ｐゴシック" pitchFamily="34" charset="-128"/>
              </a:rPr>
              <a:t> </a:t>
            </a:r>
            <a:r>
              <a:rPr lang="en-US" b="1" dirty="0" err="1" smtClean="0">
                <a:solidFill>
                  <a:srgbClr val="FF0000"/>
                </a:solidFill>
                <a:ea typeface="ＭＳ Ｐゴシック" pitchFamily="34" charset="-128"/>
              </a:rPr>
              <a:t>khác</a:t>
            </a:r>
            <a:r>
              <a:rPr lang="en-US" b="1" dirty="0" smtClean="0">
                <a:solidFill>
                  <a:srgbClr val="FF0000"/>
                </a:solidFill>
                <a:ea typeface="ＭＳ Ｐゴシック" pitchFamily="34" charset="-128"/>
              </a:rPr>
              <a:t> </a:t>
            </a:r>
            <a:r>
              <a:rPr lang="en-US" b="1" dirty="0" err="1" smtClean="0">
                <a:solidFill>
                  <a:srgbClr val="FF0000"/>
                </a:solidFill>
                <a:ea typeface="ＭＳ Ｐゴシック" pitchFamily="34" charset="-128"/>
              </a:rPr>
              <a:t>về</a:t>
            </a:r>
            <a:r>
              <a:rPr lang="en-US" b="1" dirty="0" smtClean="0">
                <a:solidFill>
                  <a:srgbClr val="FF0000"/>
                </a:solidFill>
                <a:ea typeface="ＭＳ Ｐゴシック" pitchFamily="34" charset="-128"/>
              </a:rPr>
              <a:t> PCTHTL</a:t>
            </a:r>
            <a:endParaRPr lang="en-US" dirty="0"/>
          </a:p>
        </p:txBody>
      </p:sp>
      <p:sp>
        <p:nvSpPr>
          <p:cNvPr id="3" name="Content Placeholder 2"/>
          <p:cNvSpPr>
            <a:spLocks noGrp="1"/>
          </p:cNvSpPr>
          <p:nvPr>
            <p:ph idx="1"/>
          </p:nvPr>
        </p:nvSpPr>
        <p:spPr/>
        <p:txBody>
          <a:bodyPr>
            <a:normAutofit/>
          </a:bodyPr>
          <a:lstStyle/>
          <a:p>
            <a:pPr>
              <a:buNone/>
            </a:pPr>
            <a:r>
              <a:rPr lang="vi-VN" dirty="0" smtClean="0">
                <a:solidFill>
                  <a:srgbClr val="0000FF"/>
                </a:solidFill>
              </a:rPr>
              <a:t>4. Phạt tiền từ 30.000.000 đồng đến 40.000.000 đồng đối với một trong các hành vi sau đây:</a:t>
            </a:r>
            <a:endParaRPr lang="en-US" dirty="0" smtClean="0">
              <a:solidFill>
                <a:srgbClr val="0000FF"/>
              </a:solidFill>
            </a:endParaRPr>
          </a:p>
          <a:p>
            <a:pPr>
              <a:buNone/>
            </a:pPr>
            <a:r>
              <a:rPr lang="en-US" dirty="0" smtClean="0">
                <a:solidFill>
                  <a:srgbClr val="0000FF"/>
                </a:solidFill>
              </a:rPr>
              <a:t>    </a:t>
            </a:r>
            <a:r>
              <a:rPr lang="vi-VN" dirty="0" smtClean="0">
                <a:solidFill>
                  <a:srgbClr val="0000FF"/>
                </a:solidFill>
              </a:rPr>
              <a:t>a) Thực hiện hoạt động tài trợ dưới bất kỳ hình thức nào, trừ trường hợp được phép theo quy định của pháp luật;</a:t>
            </a:r>
            <a:endParaRPr lang="en-US" dirty="0" smtClean="0">
              <a:solidFill>
                <a:srgbClr val="0000FF"/>
              </a:solidFill>
            </a:endParaRPr>
          </a:p>
          <a:p>
            <a:pPr>
              <a:buNone/>
            </a:pPr>
            <a:r>
              <a:rPr lang="en-US" dirty="0" smtClean="0">
                <a:solidFill>
                  <a:srgbClr val="0000FF"/>
                </a:solidFill>
              </a:rPr>
              <a:t>    </a:t>
            </a:r>
            <a:r>
              <a:rPr lang="vi-VN" dirty="0" smtClean="0">
                <a:solidFill>
                  <a:srgbClr val="0000FF"/>
                </a:solidFill>
              </a:rPr>
              <a:t>b)</a:t>
            </a:r>
            <a:r>
              <a:rPr lang="en-US" b="1"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Trốn</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gian</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lận</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khoản</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đóng</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góp</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bắt</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buộc</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theo</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quy</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định</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của</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pháp</a:t>
            </a:r>
            <a:r>
              <a:rPr lang="en-US" dirty="0" smtClean="0">
                <a:solidFill>
                  <a:srgbClr val="0000FF"/>
                </a:solidFill>
                <a:latin typeface="Arial" pitchFamily="34" charset="0"/>
                <a:cs typeface="Arial" pitchFamily="34" charset="0"/>
              </a:rPr>
              <a:t> </a:t>
            </a:r>
            <a:r>
              <a:rPr lang="en-US" dirty="0" err="1" smtClean="0">
                <a:solidFill>
                  <a:srgbClr val="0000FF"/>
                </a:solidFill>
                <a:latin typeface="Arial" pitchFamily="34" charset="0"/>
                <a:cs typeface="Arial" pitchFamily="34" charset="0"/>
              </a:rPr>
              <a:t>luật</a:t>
            </a:r>
            <a:r>
              <a:rPr lang="en-US" dirty="0" smtClean="0">
                <a:solidFill>
                  <a:srgbClr val="0000FF"/>
                </a:solidFill>
                <a:latin typeface="Arial" pitchFamily="34" charset="0"/>
                <a:cs typeface="Arial" pitchFamily="34" charset="0"/>
              </a:rPr>
              <a:t>.</a:t>
            </a:r>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vi-VN" b="1" dirty="0" smtClean="0">
                <a:solidFill>
                  <a:srgbClr val="FF0000"/>
                </a:solidFill>
                <a:ea typeface="ＭＳ Ｐゴシック" pitchFamily="34" charset="-128"/>
              </a:rPr>
              <a:t>Điều 2</a:t>
            </a:r>
            <a:r>
              <a:rPr lang="en-US" b="1" dirty="0" smtClean="0">
                <a:solidFill>
                  <a:srgbClr val="FF0000"/>
                </a:solidFill>
                <a:ea typeface="ＭＳ Ｐゴシック" pitchFamily="34" charset="-128"/>
              </a:rPr>
              <a:t>7</a:t>
            </a:r>
            <a:r>
              <a:rPr lang="vi-VN" b="1" dirty="0" smtClean="0">
                <a:solidFill>
                  <a:srgbClr val="FF0000"/>
                </a:solidFill>
                <a:ea typeface="ＭＳ Ｐゴシック" pitchFamily="34" charset="-128"/>
              </a:rPr>
              <a:t>.  Vi phạm các quy </a:t>
            </a:r>
            <a:r>
              <a:rPr lang="en-US" b="1" dirty="0" err="1" smtClean="0">
                <a:solidFill>
                  <a:srgbClr val="FF0000"/>
                </a:solidFill>
                <a:ea typeface="ＭＳ Ｐゴシック" pitchFamily="34" charset="-128"/>
              </a:rPr>
              <a:t>định</a:t>
            </a:r>
            <a:r>
              <a:rPr lang="en-US" b="1" dirty="0" smtClean="0">
                <a:solidFill>
                  <a:srgbClr val="FF0000"/>
                </a:solidFill>
                <a:ea typeface="ＭＳ Ｐゴシック" pitchFamily="34" charset="-128"/>
              </a:rPr>
              <a:t> </a:t>
            </a:r>
            <a:r>
              <a:rPr lang="en-US" b="1" dirty="0" err="1" smtClean="0">
                <a:solidFill>
                  <a:srgbClr val="FF0000"/>
                </a:solidFill>
                <a:ea typeface="ＭＳ Ｐゴシック" pitchFamily="34" charset="-128"/>
              </a:rPr>
              <a:t>khác</a:t>
            </a:r>
            <a:r>
              <a:rPr lang="en-US" b="1" dirty="0" smtClean="0">
                <a:solidFill>
                  <a:srgbClr val="FF0000"/>
                </a:solidFill>
                <a:ea typeface="ＭＳ Ｐゴシック" pitchFamily="34" charset="-128"/>
              </a:rPr>
              <a:t> </a:t>
            </a:r>
            <a:r>
              <a:rPr lang="en-US" b="1" dirty="0" err="1" smtClean="0">
                <a:solidFill>
                  <a:srgbClr val="FF0000"/>
                </a:solidFill>
                <a:ea typeface="ＭＳ Ｐゴシック" pitchFamily="34" charset="-128"/>
              </a:rPr>
              <a:t>về</a:t>
            </a:r>
            <a:r>
              <a:rPr lang="en-US" b="1" dirty="0" smtClean="0">
                <a:solidFill>
                  <a:srgbClr val="FF0000"/>
                </a:solidFill>
                <a:ea typeface="ＭＳ Ｐゴシック" pitchFamily="34" charset="-128"/>
              </a:rPr>
              <a:t> PCTHTL</a:t>
            </a:r>
            <a:endParaRPr lang="en-US" dirty="0"/>
          </a:p>
        </p:txBody>
      </p:sp>
      <p:sp>
        <p:nvSpPr>
          <p:cNvPr id="3" name="Content Placeholder 2"/>
          <p:cNvSpPr>
            <a:spLocks noGrp="1"/>
          </p:cNvSpPr>
          <p:nvPr>
            <p:ph idx="1"/>
          </p:nvPr>
        </p:nvSpPr>
        <p:spPr/>
        <p:txBody>
          <a:bodyPr>
            <a:normAutofit fontScale="92500" lnSpcReduction="20000"/>
          </a:bodyPr>
          <a:lstStyle/>
          <a:p>
            <a:pPr marL="457200" indent="-457200" algn="just">
              <a:spcBef>
                <a:spcPts val="1200"/>
              </a:spcBef>
              <a:buFont typeface="+mj-lt"/>
              <a:buAutoNum type="arabicPeriod" startAt="5"/>
              <a:defRPr/>
            </a:pPr>
            <a:r>
              <a:rPr lang="en-US" b="1" i="1" dirty="0" err="1" smtClean="0">
                <a:solidFill>
                  <a:schemeClr val="accent6">
                    <a:lumMod val="50000"/>
                  </a:schemeClr>
                </a:solidFill>
                <a:latin typeface="Arial" pitchFamily="34" charset="0"/>
                <a:cs typeface="Arial" pitchFamily="34" charset="0"/>
              </a:rPr>
              <a:t>Biện</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pháp</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khắc</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phục</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hậu</a:t>
            </a:r>
            <a:r>
              <a:rPr lang="en-US" b="1" i="1" dirty="0" smtClean="0">
                <a:solidFill>
                  <a:schemeClr val="accent6">
                    <a:lumMod val="50000"/>
                  </a:schemeClr>
                </a:solidFill>
                <a:latin typeface="Arial" pitchFamily="34" charset="0"/>
                <a:cs typeface="Arial" pitchFamily="34" charset="0"/>
              </a:rPr>
              <a:t> </a:t>
            </a:r>
            <a:r>
              <a:rPr lang="en-US" b="1" i="1" dirty="0" err="1" smtClean="0">
                <a:solidFill>
                  <a:schemeClr val="accent6">
                    <a:lumMod val="50000"/>
                  </a:schemeClr>
                </a:solidFill>
                <a:latin typeface="Arial" pitchFamily="34" charset="0"/>
                <a:cs typeface="Arial" pitchFamily="34" charset="0"/>
              </a:rPr>
              <a:t>quả</a:t>
            </a:r>
            <a:r>
              <a:rPr lang="en-US" b="1" i="1" dirty="0" smtClean="0">
                <a:solidFill>
                  <a:schemeClr val="accent6">
                    <a:lumMod val="50000"/>
                  </a:schemeClr>
                </a:solidFill>
                <a:latin typeface="Arial" pitchFamily="34" charset="0"/>
                <a:cs typeface="Arial" pitchFamily="34" charset="0"/>
              </a:rPr>
              <a:t>:</a:t>
            </a:r>
          </a:p>
          <a:p>
            <a:pPr marL="457200" indent="-457200" algn="just">
              <a:spcBef>
                <a:spcPts val="1200"/>
              </a:spcBef>
              <a:buFont typeface="+mj-lt"/>
              <a:buAutoNum type="alphaLcParenR"/>
              <a:defRPr/>
            </a:pPr>
            <a:r>
              <a:rPr lang="en-US" b="1" dirty="0" err="1" smtClean="0">
                <a:solidFill>
                  <a:srgbClr val="0000FF"/>
                </a:solidFill>
                <a:latin typeface="Arial" pitchFamily="34" charset="0"/>
                <a:cs typeface="Arial" pitchFamily="34" charset="0"/>
              </a:rPr>
              <a:t>Buộc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thu</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hồi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sản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phẩm</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đối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với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hành</a:t>
            </a:r>
            <a:r>
              <a:rPr lang="en-US" b="1" dirty="0" smtClean="0">
                <a:solidFill>
                  <a:srgbClr val="0000FF"/>
                </a:solidFill>
                <a:latin typeface="Arial" pitchFamily="34" charset="0"/>
                <a:cs typeface="Arial" pitchFamily="34" charset="0"/>
              </a:rPr>
              <a:t> vi </a:t>
            </a:r>
            <a:r>
              <a:rPr lang="en-US" b="1" dirty="0" err="1" smtClean="0">
                <a:solidFill>
                  <a:srgbClr val="0000FF"/>
                </a:solidFill>
                <a:latin typeface="Arial" pitchFamily="34" charset="0"/>
                <a:cs typeface="Arial" pitchFamily="34" charset="0"/>
              </a:rPr>
              <a:t>quy</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định</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tại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Điểm</a:t>
            </a:r>
            <a:r>
              <a:rPr lang="en-US" b="1" dirty="0" smtClean="0">
                <a:solidFill>
                  <a:srgbClr val="0000FF"/>
                </a:solidFill>
                <a:latin typeface="Arial" pitchFamily="34" charset="0"/>
                <a:cs typeface="Arial" pitchFamily="34" charset="0"/>
              </a:rPr>
              <a:t> a </a:t>
            </a:r>
            <a:r>
              <a:rPr lang="en-US" b="1" dirty="0" err="1" smtClean="0">
                <a:solidFill>
                  <a:srgbClr val="0000FF"/>
                </a:solidFill>
                <a:latin typeface="Arial" pitchFamily="34" charset="0"/>
                <a:cs typeface="Arial" pitchFamily="34" charset="0"/>
              </a:rPr>
              <a:t>Khoản</a:t>
            </a:r>
            <a:r>
              <a:rPr lang="en-US" b="1" dirty="0" smtClean="0">
                <a:solidFill>
                  <a:srgbClr val="0000FF"/>
                </a:solidFill>
                <a:latin typeface="Arial" pitchFamily="34" charset="0"/>
                <a:cs typeface="Arial" pitchFamily="34" charset="0"/>
              </a:rPr>
              <a:t> 3 </a:t>
            </a:r>
            <a:r>
              <a:rPr lang="en-US" b="1" dirty="0" err="1" smtClean="0">
                <a:solidFill>
                  <a:srgbClr val="0000FF"/>
                </a:solidFill>
                <a:latin typeface="Arial" pitchFamily="34" charset="0"/>
                <a:cs typeface="Arial" pitchFamily="34" charset="0"/>
              </a:rPr>
              <a:t>Điều</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này</a:t>
            </a:r>
            <a:r>
              <a:rPr lang="en-US" b="1" dirty="0" smtClean="0">
                <a:solidFill>
                  <a:srgbClr val="0000FF"/>
                </a:solidFill>
                <a:latin typeface="Arial" pitchFamily="34" charset="0"/>
                <a:cs typeface="Arial" pitchFamily="34" charset="0"/>
              </a:rPr>
              <a:t>;</a:t>
            </a:r>
          </a:p>
          <a:p>
            <a:pPr marL="457200" indent="-457200" algn="just">
              <a:spcBef>
                <a:spcPts val="1200"/>
              </a:spcBef>
              <a:buFont typeface="+mj-lt"/>
              <a:buAutoNum type="alphaLcParenR"/>
              <a:defRPr/>
            </a:pPr>
            <a:r>
              <a:rPr lang="en-US" b="1" dirty="0" err="1" smtClean="0">
                <a:solidFill>
                  <a:srgbClr val="0000FF"/>
                </a:solidFill>
                <a:latin typeface="Arial" pitchFamily="34" charset="0"/>
                <a:cs typeface="Arial" pitchFamily="34" charset="0"/>
              </a:rPr>
              <a:t>Buộc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hoàn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trả</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số</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tiền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lãi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đối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với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khoản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chênh</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lệch</a:t>
            </a:r>
            <a:r>
              <a:rPr lang="en-US" b="1" dirty="0" smtClean="0">
                <a:solidFill>
                  <a:srgbClr val="0000FF"/>
                </a:solidFill>
                <a:latin typeface="Arial" pitchFamily="34" charset="0"/>
                <a:cs typeface="Arial" pitchFamily="34" charset="0"/>
              </a:rPr>
              <a:t> do </a:t>
            </a:r>
            <a:r>
              <a:rPr lang="en-US" b="1" dirty="0" err="1" smtClean="0">
                <a:solidFill>
                  <a:srgbClr val="0000FF"/>
                </a:solidFill>
                <a:latin typeface="Arial" pitchFamily="34" charset="0"/>
                <a:cs typeface="Arial" pitchFamily="34" charset="0"/>
              </a:rPr>
              <a:t>kê</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khai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sai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hoặc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khoản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tiền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nộp</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chậm</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đối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với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hành</a:t>
            </a:r>
            <a:r>
              <a:rPr lang="en-US" b="1" dirty="0" smtClean="0">
                <a:solidFill>
                  <a:srgbClr val="0000FF"/>
                </a:solidFill>
                <a:latin typeface="Arial" pitchFamily="34" charset="0"/>
                <a:cs typeface="Arial" pitchFamily="34" charset="0"/>
              </a:rPr>
              <a:t> vi </a:t>
            </a:r>
            <a:r>
              <a:rPr lang="en-US" b="1" dirty="0" err="1" smtClean="0">
                <a:solidFill>
                  <a:srgbClr val="0000FF"/>
                </a:solidFill>
                <a:latin typeface="Arial" pitchFamily="34" charset="0"/>
                <a:cs typeface="Arial" pitchFamily="34" charset="0"/>
              </a:rPr>
              <a:t>quy</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định</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tại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Điểm</a:t>
            </a:r>
            <a:r>
              <a:rPr lang="en-US" b="1" dirty="0" smtClean="0">
                <a:solidFill>
                  <a:srgbClr val="0000FF"/>
                </a:solidFill>
                <a:latin typeface="Arial" pitchFamily="34" charset="0"/>
                <a:cs typeface="Arial" pitchFamily="34" charset="0"/>
              </a:rPr>
              <a:t> c </a:t>
            </a:r>
            <a:r>
              <a:rPr lang="en-US" b="1" dirty="0" err="1" smtClean="0">
                <a:solidFill>
                  <a:srgbClr val="0000FF"/>
                </a:solidFill>
                <a:latin typeface="Arial" pitchFamily="34" charset="0"/>
                <a:cs typeface="Arial" pitchFamily="34" charset="0"/>
              </a:rPr>
              <a:t>và</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Điểm</a:t>
            </a:r>
            <a:r>
              <a:rPr lang="en-US" b="1" dirty="0" smtClean="0">
                <a:solidFill>
                  <a:srgbClr val="0000FF"/>
                </a:solidFill>
                <a:latin typeface="Arial" pitchFamily="34" charset="0"/>
                <a:cs typeface="Arial" pitchFamily="34" charset="0"/>
              </a:rPr>
              <a:t> d </a:t>
            </a:r>
            <a:r>
              <a:rPr lang="en-US" b="1" dirty="0" err="1" smtClean="0">
                <a:solidFill>
                  <a:srgbClr val="0000FF"/>
                </a:solidFill>
                <a:latin typeface="Arial" pitchFamily="34" charset="0"/>
                <a:cs typeface="Arial" pitchFamily="34" charset="0"/>
              </a:rPr>
              <a:t>Khoản</a:t>
            </a:r>
            <a:r>
              <a:rPr lang="en-US" b="1" dirty="0" smtClean="0">
                <a:solidFill>
                  <a:srgbClr val="0000FF"/>
                </a:solidFill>
                <a:latin typeface="Arial" pitchFamily="34" charset="0"/>
                <a:cs typeface="Arial" pitchFamily="34" charset="0"/>
              </a:rPr>
              <a:t> 3 </a:t>
            </a:r>
            <a:r>
              <a:rPr lang="en-US" b="1" dirty="0" err="1" smtClean="0">
                <a:solidFill>
                  <a:srgbClr val="0000FF"/>
                </a:solidFill>
                <a:latin typeface="Arial" pitchFamily="34" charset="0"/>
                <a:cs typeface="Arial" pitchFamily="34" charset="0"/>
              </a:rPr>
              <a:t>Điều</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này</a:t>
            </a:r>
            <a:r>
              <a:rPr lang="en-US" b="1" dirty="0" smtClean="0">
                <a:solidFill>
                  <a:srgbClr val="0000FF"/>
                </a:solidFill>
                <a:latin typeface="Arial" pitchFamily="34" charset="0"/>
                <a:cs typeface="Arial" pitchFamily="34" charset="0"/>
              </a:rPr>
              <a:t>;</a:t>
            </a:r>
          </a:p>
          <a:p>
            <a:pPr marL="457200" indent="-457200" algn="just">
              <a:spcBef>
                <a:spcPts val="1200"/>
              </a:spcBef>
              <a:buFont typeface="+mj-lt"/>
              <a:buAutoNum type="alphaLcParenR"/>
              <a:defRPr/>
            </a:pPr>
            <a:r>
              <a:rPr lang="en-US" b="1" dirty="0" err="1" smtClean="0">
                <a:solidFill>
                  <a:srgbClr val="0000FF"/>
                </a:solidFill>
                <a:latin typeface="Arial" pitchFamily="34" charset="0"/>
                <a:cs typeface="Arial" pitchFamily="34" charset="0"/>
              </a:rPr>
              <a:t>Buộc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hoàn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trả</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số</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tiền</a:t>
            </a:r>
            <a:r>
              <a:rPr lang="en-US" b="1" dirty="0" smtClean="0">
                <a:solidFill>
                  <a:srgbClr val="0000FF"/>
                </a:solidFill>
                <a:latin typeface="Arial" pitchFamily="34" charset="0"/>
                <a:cs typeface="Arial" pitchFamily="34" charset="0"/>
              </a:rPr>
              <a:t> do </a:t>
            </a:r>
            <a:r>
              <a:rPr lang="en-US" b="1" dirty="0" err="1" smtClean="0">
                <a:solidFill>
                  <a:srgbClr val="0000FF"/>
                </a:solidFill>
                <a:latin typeface="Arial" pitchFamily="34" charset="0"/>
                <a:cs typeface="Arial" pitchFamily="34" charset="0"/>
              </a:rPr>
              <a:t>trốn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gian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lận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khoản</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đóng</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góp</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bắt</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buộc</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đối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với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hành</a:t>
            </a:r>
            <a:r>
              <a:rPr lang="en-US" b="1" dirty="0" smtClean="0">
                <a:solidFill>
                  <a:srgbClr val="0000FF"/>
                </a:solidFill>
                <a:latin typeface="Arial" pitchFamily="34" charset="0"/>
                <a:cs typeface="Arial" pitchFamily="34" charset="0"/>
              </a:rPr>
              <a:t> vi </a:t>
            </a:r>
            <a:r>
              <a:rPr lang="en-US" b="1" dirty="0" err="1" smtClean="0">
                <a:solidFill>
                  <a:srgbClr val="0000FF"/>
                </a:solidFill>
                <a:latin typeface="Arial" pitchFamily="34" charset="0"/>
                <a:cs typeface="Arial" pitchFamily="34" charset="0"/>
              </a:rPr>
              <a:t>quy</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định</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tại</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Điểm</a:t>
            </a:r>
            <a:r>
              <a:rPr lang="en-US" b="1" dirty="0" smtClean="0">
                <a:solidFill>
                  <a:srgbClr val="0000FF"/>
                </a:solidFill>
                <a:latin typeface="Arial" pitchFamily="34" charset="0"/>
                <a:cs typeface="Arial" pitchFamily="34" charset="0"/>
              </a:rPr>
              <a:t> b </a:t>
            </a:r>
            <a:r>
              <a:rPr lang="en-US" b="1" dirty="0" err="1" smtClean="0">
                <a:solidFill>
                  <a:srgbClr val="0000FF"/>
                </a:solidFill>
                <a:latin typeface="Arial" pitchFamily="34" charset="0"/>
                <a:cs typeface="Arial" pitchFamily="34" charset="0"/>
              </a:rPr>
              <a:t>Khoản</a:t>
            </a:r>
            <a:r>
              <a:rPr lang="en-US" b="1" dirty="0" smtClean="0">
                <a:solidFill>
                  <a:srgbClr val="0000FF"/>
                </a:solidFill>
                <a:latin typeface="Arial" pitchFamily="34" charset="0"/>
                <a:cs typeface="Arial" pitchFamily="34" charset="0"/>
              </a:rPr>
              <a:t> 4 </a:t>
            </a:r>
            <a:r>
              <a:rPr lang="en-US" b="1" dirty="0" err="1" smtClean="0">
                <a:solidFill>
                  <a:srgbClr val="0000FF"/>
                </a:solidFill>
                <a:latin typeface="Arial" pitchFamily="34" charset="0"/>
                <a:cs typeface="Arial" pitchFamily="34" charset="0"/>
              </a:rPr>
              <a:t>Điều</a:t>
            </a:r>
            <a:r>
              <a:rPr lang="en-US" b="1" dirty="0" smtClean="0">
                <a:solidFill>
                  <a:srgbClr val="0000FF"/>
                </a:solidFill>
                <a:latin typeface="Arial" pitchFamily="34" charset="0"/>
                <a:cs typeface="Arial" pitchFamily="34" charset="0"/>
              </a:rPr>
              <a:t> </a:t>
            </a:r>
            <a:r>
              <a:rPr lang="en-US" b="1" dirty="0" err="1" smtClean="0">
                <a:solidFill>
                  <a:srgbClr val="0000FF"/>
                </a:solidFill>
                <a:latin typeface="Arial" pitchFamily="34" charset="0"/>
                <a:cs typeface="Arial" pitchFamily="34" charset="0"/>
              </a:rPr>
              <a:t>này</a:t>
            </a:r>
            <a:r>
              <a:rPr lang="en-US" b="1" dirty="0" smtClean="0">
                <a:solidFill>
                  <a:srgbClr val="0000FF"/>
                </a:solidFill>
                <a:latin typeface="Arial" pitchFamily="34" charset="0"/>
                <a:cs typeface="Arial" pitchFamily="34" charset="0"/>
              </a:rPr>
              <a:t>.</a:t>
            </a:r>
          </a:p>
          <a:p>
            <a:endParaRPr lang="en-US" dirty="0"/>
          </a:p>
        </p:txBody>
      </p:sp>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en-US" sz="3200" b="1" dirty="0" err="1" smtClean="0">
                <a:latin typeface="Arial" pitchFamily="34" charset="0"/>
                <a:cs typeface="Arial" pitchFamily="34" charset="0"/>
              </a:rPr>
              <a:t>Phần</a:t>
            </a:r>
            <a:r>
              <a:rPr lang="en-US" sz="3200" b="1" dirty="0" smtClean="0">
                <a:latin typeface="Arial" pitchFamily="34" charset="0"/>
                <a:cs typeface="Arial" pitchFamily="34" charset="0"/>
              </a:rPr>
              <a:t> 2. </a:t>
            </a:r>
            <a:r>
              <a:rPr lang="en-US" sz="3200" b="1" dirty="0" err="1" smtClean="0">
                <a:latin typeface="Arial" pitchFamily="34" charset="0"/>
                <a:cs typeface="Arial" pitchFamily="34" charset="0"/>
              </a:rPr>
              <a:t>Nghị</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định</a:t>
            </a:r>
            <a:r>
              <a:rPr lang="en-US" sz="3200" b="1" dirty="0" smtClean="0">
                <a:latin typeface="Arial" pitchFamily="34" charset="0"/>
                <a:cs typeface="Arial" pitchFamily="34" charset="0"/>
              </a:rPr>
              <a:t> 185/2013/NĐ-CP </a:t>
            </a:r>
            <a:r>
              <a:rPr lang="en-US" sz="3200" b="1" dirty="0" err="1" smtClean="0">
                <a:latin typeface="Arial" pitchFamily="34" charset="0"/>
                <a:cs typeface="Arial" pitchFamily="34" charset="0"/>
              </a:rPr>
              <a:t>ngày</a:t>
            </a:r>
            <a:r>
              <a:rPr lang="en-US" sz="3200" b="1" dirty="0" smtClean="0">
                <a:latin typeface="Arial" pitchFamily="34" charset="0"/>
                <a:cs typeface="Arial" pitchFamily="34" charset="0"/>
              </a:rPr>
              <a:t> 15/11/2013 </a:t>
            </a:r>
            <a:r>
              <a:rPr lang="en-US" sz="3200" b="1" dirty="0" err="1" smtClean="0">
                <a:latin typeface="Arial" pitchFamily="34" charset="0"/>
                <a:cs typeface="Arial" pitchFamily="34" charset="0"/>
              </a:rPr>
              <a:t>quy</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định</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xử</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phạt</a:t>
            </a:r>
            <a:r>
              <a:rPr lang="en-US" sz="3200" b="1" dirty="0" smtClean="0">
                <a:latin typeface="Arial" pitchFamily="34" charset="0"/>
                <a:cs typeface="Arial" pitchFamily="34" charset="0"/>
              </a:rPr>
              <a:t> vi </a:t>
            </a:r>
            <a:r>
              <a:rPr lang="en-US" sz="3200" b="1" dirty="0" err="1" smtClean="0">
                <a:latin typeface="Arial" pitchFamily="34" charset="0"/>
                <a:cs typeface="Arial" pitchFamily="34" charset="0"/>
              </a:rPr>
              <a:t>phạm</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hành</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chính</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trong</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hoạt</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động</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thương</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mại</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sản</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xuất</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buôn</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bán</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hàng</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giả</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hàng</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cấm</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và</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bảo</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vệ</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quyền</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lợi</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người</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tiêu</a:t>
            </a:r>
            <a:r>
              <a:rPr lang="en-US" sz="3200" b="1" dirty="0" smtClean="0">
                <a:latin typeface="Arial" pitchFamily="34" charset="0"/>
                <a:cs typeface="Arial" pitchFamily="34" charset="0"/>
              </a:rPr>
              <a:t> </a:t>
            </a:r>
            <a:r>
              <a:rPr lang="en-US" sz="3200" b="1" dirty="0" err="1" smtClean="0">
                <a:latin typeface="Arial" pitchFamily="34" charset="0"/>
                <a:cs typeface="Arial" pitchFamily="34" charset="0"/>
              </a:rPr>
              <a:t>dùng</a:t>
            </a:r>
            <a:endParaRPr lang="en-US" sz="3200" dirty="0"/>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Callout 3"/>
          <p:cNvSpPr/>
          <p:nvPr/>
        </p:nvSpPr>
        <p:spPr>
          <a:xfrm>
            <a:off x="142875" y="1217613"/>
            <a:ext cx="3124200" cy="4114800"/>
          </a:xfrm>
          <a:prstGeom prst="rightArrowCallout">
            <a:avLst/>
          </a:prstGeom>
          <a:blipFill>
            <a:blip r:embed="rId2"/>
            <a:tile tx="0" ty="0" sx="100000" sy="100000" flip="none" algn="tl"/>
          </a:blipFill>
          <a:ln>
            <a:solidFill>
              <a:srgbClr val="FC4F42"/>
            </a:solidFill>
          </a:ln>
        </p:spPr>
        <p:style>
          <a:lnRef idx="2">
            <a:schemeClr val="accent6"/>
          </a:lnRef>
          <a:fillRef idx="1">
            <a:schemeClr val="lt1"/>
          </a:fillRef>
          <a:effectRef idx="0">
            <a:schemeClr val="accent6"/>
          </a:effectRef>
          <a:fontRef idx="minor">
            <a:schemeClr val="dk1"/>
          </a:fontRef>
        </p:style>
        <p:txBody>
          <a:bodyPr anchor="ctr"/>
          <a:lstStyle/>
          <a:p>
            <a:pPr algn="ctr">
              <a:lnSpc>
                <a:spcPct val="140000"/>
              </a:lnSpc>
              <a:spcBef>
                <a:spcPts val="600"/>
              </a:spcBef>
              <a:defRPr/>
            </a:pPr>
            <a:r>
              <a:rPr lang="en-US" sz="2400" b="1">
                <a:solidFill>
                  <a:srgbClr val="FF0000"/>
                </a:solidFill>
                <a:latin typeface="Arial" pitchFamily="34" charset="0"/>
                <a:cs typeface="Arial" pitchFamily="34" charset="0"/>
              </a:rPr>
              <a:t>MỤC 4</a:t>
            </a:r>
          </a:p>
          <a:p>
            <a:pPr algn="ctr">
              <a:lnSpc>
                <a:spcPct val="140000"/>
              </a:lnSpc>
              <a:spcBef>
                <a:spcPts val="600"/>
              </a:spcBef>
              <a:defRPr/>
            </a:pPr>
            <a:r>
              <a:rPr lang="en-US" sz="2400" b="1">
                <a:solidFill>
                  <a:srgbClr val="FF0000"/>
                </a:solidFill>
                <a:latin typeface="Arial" pitchFamily="34" charset="0"/>
                <a:cs typeface="Arial" pitchFamily="34" charset="0"/>
              </a:rPr>
              <a:t>HÀNH VI VI PHẠM VỀ SẢN XUẤT, KINH DOANH THUỐC LÁ</a:t>
            </a:r>
          </a:p>
        </p:txBody>
      </p:sp>
      <p:sp>
        <p:nvSpPr>
          <p:cNvPr id="5" name="Rounded Rectangle 4"/>
          <p:cNvSpPr/>
          <p:nvPr/>
        </p:nvSpPr>
        <p:spPr>
          <a:xfrm>
            <a:off x="3352800" y="152400"/>
            <a:ext cx="5562600" cy="6477000"/>
          </a:xfrm>
          <a:prstGeom prst="roundRect">
            <a:avLst/>
          </a:prstGeom>
          <a:ln>
            <a:solidFill>
              <a:srgbClr val="00B050"/>
            </a:solidFill>
            <a:prstDash val="lgDashDot"/>
          </a:ln>
        </p:spPr>
        <p:style>
          <a:lnRef idx="2">
            <a:schemeClr val="accent6"/>
          </a:lnRef>
          <a:fillRef idx="1">
            <a:schemeClr val="lt1"/>
          </a:fillRef>
          <a:effectRef idx="0">
            <a:schemeClr val="accent6"/>
          </a:effectRef>
          <a:fontRef idx="minor">
            <a:schemeClr val="dk1"/>
          </a:fontRef>
        </p:style>
        <p:txBody>
          <a:bodyPr anchor="ctr"/>
          <a:lstStyle/>
          <a:p>
            <a:pPr algn="just">
              <a:lnSpc>
                <a:spcPct val="110000"/>
              </a:lnSpc>
              <a:spcBef>
                <a:spcPts val="1800"/>
              </a:spcBef>
              <a:defRPr/>
            </a:pPr>
            <a:r>
              <a:rPr lang="vi-VN" sz="2200" b="1">
                <a:solidFill>
                  <a:srgbClr val="FF0000"/>
                </a:solidFill>
              </a:rPr>
              <a:t>Điều 22. </a:t>
            </a:r>
            <a:r>
              <a:rPr lang="vi-VN" sz="2200" b="1">
                <a:solidFill>
                  <a:srgbClr val="0000FF"/>
                </a:solidFill>
              </a:rPr>
              <a:t>Hành vi vi phạm về giấy chứng nhận đủ điều kiện đầu tư trồng cây thuốc lá</a:t>
            </a:r>
            <a:endParaRPr lang="en-US" sz="2200" b="1">
              <a:solidFill>
                <a:srgbClr val="0000FF"/>
              </a:solidFill>
            </a:endParaRPr>
          </a:p>
          <a:p>
            <a:pPr algn="just">
              <a:lnSpc>
                <a:spcPct val="110000"/>
              </a:lnSpc>
              <a:spcBef>
                <a:spcPts val="1800"/>
              </a:spcBef>
              <a:defRPr/>
            </a:pPr>
            <a:r>
              <a:rPr lang="vi-VN" sz="2200" b="1">
                <a:solidFill>
                  <a:srgbClr val="FF0000"/>
                </a:solidFill>
              </a:rPr>
              <a:t>Điều 23. </a:t>
            </a:r>
            <a:r>
              <a:rPr lang="vi-VN" sz="2200" b="1">
                <a:solidFill>
                  <a:srgbClr val="0000FF"/>
                </a:solidFill>
              </a:rPr>
              <a:t>Hành vi vi phạm về điều kiện đầu tư trồng cây thuốc lá và kinh doanh nguyên liệu thuốc lá</a:t>
            </a:r>
            <a:endParaRPr lang="en-US" sz="2200" b="1">
              <a:solidFill>
                <a:srgbClr val="0000FF"/>
              </a:solidFill>
            </a:endParaRPr>
          </a:p>
          <a:p>
            <a:pPr algn="just">
              <a:lnSpc>
                <a:spcPct val="110000"/>
              </a:lnSpc>
              <a:spcBef>
                <a:spcPts val="1800"/>
              </a:spcBef>
              <a:defRPr/>
            </a:pPr>
            <a:r>
              <a:rPr lang="vi-VN" sz="2200" b="1">
                <a:solidFill>
                  <a:srgbClr val="FF0000"/>
                </a:solidFill>
              </a:rPr>
              <a:t>Điều 24. </a:t>
            </a:r>
            <a:r>
              <a:rPr lang="vi-VN" sz="2200" b="1">
                <a:solidFill>
                  <a:srgbClr val="0000FF"/>
                </a:solidFill>
              </a:rPr>
              <a:t>Hành vi vi phạm về điều kiện mua bán sản phẩm thuốc lá</a:t>
            </a:r>
            <a:endParaRPr lang="en-US" sz="2200" b="1">
              <a:solidFill>
                <a:srgbClr val="0000FF"/>
              </a:solidFill>
            </a:endParaRPr>
          </a:p>
          <a:p>
            <a:pPr algn="just">
              <a:lnSpc>
                <a:spcPct val="110000"/>
              </a:lnSpc>
              <a:spcBef>
                <a:spcPts val="1800"/>
              </a:spcBef>
              <a:defRPr/>
            </a:pPr>
            <a:r>
              <a:rPr lang="vi-VN" sz="2200" b="1">
                <a:solidFill>
                  <a:srgbClr val="FF0000"/>
                </a:solidFill>
              </a:rPr>
              <a:t>Điều 25. </a:t>
            </a:r>
            <a:r>
              <a:rPr lang="vi-VN" sz="2200" b="1">
                <a:solidFill>
                  <a:srgbClr val="0000FF"/>
                </a:solidFill>
              </a:rPr>
              <a:t>Hành vi vi phạm về kinh doanh hàng cấm là thuốc lá điếu nhập lậu</a:t>
            </a:r>
            <a:endParaRPr lang="en-US" sz="2200" b="1">
              <a:solidFill>
                <a:srgbClr val="0000FF"/>
              </a:solidFill>
            </a:endParaRPr>
          </a:p>
          <a:p>
            <a:pPr algn="just">
              <a:lnSpc>
                <a:spcPct val="110000"/>
              </a:lnSpc>
              <a:spcBef>
                <a:spcPts val="1800"/>
              </a:spcBef>
              <a:defRPr/>
            </a:pPr>
            <a:r>
              <a:rPr lang="vi-VN" sz="2200" b="1">
                <a:solidFill>
                  <a:srgbClr val="FF0000"/>
                </a:solidFill>
              </a:rPr>
              <a:t>Điều 26. </a:t>
            </a:r>
            <a:r>
              <a:rPr lang="vi-VN" sz="2200" b="1">
                <a:solidFill>
                  <a:srgbClr val="0000FF"/>
                </a:solidFill>
              </a:rPr>
              <a:t>Hành vi vi phạm về kinh doanh nguyên liệu thuốc lá nhập lậu</a:t>
            </a:r>
            <a:endParaRPr lang="en-US" sz="2200" b="1">
              <a:solidFill>
                <a:srgbClr val="0000FF"/>
              </a:solidFill>
            </a:endParaRPr>
          </a:p>
        </p:txBody>
      </p:sp>
      <p:pic>
        <p:nvPicPr>
          <p:cNvPr id="22532" name="Picture 16" descr="D:\DULIEU\Data\LOGO VUPHAPCHE\lo go.jpg"/>
          <p:cNvPicPr>
            <a:picLocks noChangeAspect="1" noChangeArrowheads="1"/>
          </p:cNvPicPr>
          <p:nvPr/>
        </p:nvPicPr>
        <p:blipFill>
          <a:blip r:embed="rId3"/>
          <a:srcRect/>
          <a:stretch>
            <a:fillRect/>
          </a:stretch>
        </p:blipFill>
        <p:spPr bwMode="auto">
          <a:xfrm>
            <a:off x="30163" y="14288"/>
            <a:ext cx="676275" cy="673100"/>
          </a:xfrm>
          <a:prstGeom prst="rect">
            <a:avLst/>
          </a:prstGeom>
          <a:noFill/>
          <a:ln w="9525">
            <a:noFill/>
            <a:miter lim="800000"/>
            <a:headEnd/>
            <a:tailEnd/>
          </a:ln>
        </p:spPr>
      </p:pic>
    </p:spTree>
  </p:cSld>
  <p:clrMapOvr>
    <a:masterClrMapping/>
  </p:clrMapOvr>
  <p:transition>
    <p:split orient="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Callout 3"/>
          <p:cNvSpPr/>
          <p:nvPr/>
        </p:nvSpPr>
        <p:spPr>
          <a:xfrm>
            <a:off x="142875" y="1217613"/>
            <a:ext cx="3124200" cy="4114800"/>
          </a:xfrm>
          <a:prstGeom prst="rightArrowCallout">
            <a:avLst/>
          </a:prstGeom>
          <a:blipFill>
            <a:blip r:embed="rId2"/>
            <a:tile tx="0" ty="0" sx="100000" sy="100000" flip="none" algn="tl"/>
          </a:blipFill>
        </p:spPr>
        <p:style>
          <a:lnRef idx="2">
            <a:schemeClr val="accent6"/>
          </a:lnRef>
          <a:fillRef idx="1">
            <a:schemeClr val="lt1"/>
          </a:fillRef>
          <a:effectRef idx="0">
            <a:schemeClr val="accent6"/>
          </a:effectRef>
          <a:fontRef idx="minor">
            <a:schemeClr val="dk1"/>
          </a:fontRef>
        </p:style>
        <p:txBody>
          <a:bodyPr anchor="ctr"/>
          <a:lstStyle/>
          <a:p>
            <a:pPr algn="ctr">
              <a:lnSpc>
                <a:spcPct val="140000"/>
              </a:lnSpc>
              <a:spcBef>
                <a:spcPts val="600"/>
              </a:spcBef>
              <a:defRPr/>
            </a:pPr>
            <a:r>
              <a:rPr lang="en-US" sz="2400" b="1">
                <a:solidFill>
                  <a:srgbClr val="FF0000"/>
                </a:solidFill>
                <a:latin typeface="Arial" pitchFamily="34" charset="0"/>
                <a:cs typeface="Arial" pitchFamily="34" charset="0"/>
              </a:rPr>
              <a:t>MỤC 4</a:t>
            </a:r>
          </a:p>
          <a:p>
            <a:pPr algn="ctr">
              <a:lnSpc>
                <a:spcPct val="140000"/>
              </a:lnSpc>
              <a:spcBef>
                <a:spcPts val="600"/>
              </a:spcBef>
              <a:defRPr/>
            </a:pPr>
            <a:r>
              <a:rPr lang="en-US" sz="2400" b="1">
                <a:solidFill>
                  <a:srgbClr val="FF0000"/>
                </a:solidFill>
                <a:latin typeface="Arial" pitchFamily="34" charset="0"/>
                <a:cs typeface="Arial" pitchFamily="34" charset="0"/>
              </a:rPr>
              <a:t>HÀNH VI VI PHẠM VỀ SẢN XUẤT, KINH DOANH THUỐC LÁ</a:t>
            </a:r>
          </a:p>
        </p:txBody>
      </p:sp>
      <p:sp>
        <p:nvSpPr>
          <p:cNvPr id="5" name="Rounded Rectangle 4"/>
          <p:cNvSpPr/>
          <p:nvPr/>
        </p:nvSpPr>
        <p:spPr>
          <a:xfrm>
            <a:off x="3352800" y="152400"/>
            <a:ext cx="5562600" cy="6553200"/>
          </a:xfrm>
          <a:prstGeom prst="roundRect">
            <a:avLst/>
          </a:prstGeom>
          <a:ln>
            <a:solidFill>
              <a:srgbClr val="00B050"/>
            </a:solidFill>
            <a:prstDash val="lgDashDot"/>
          </a:ln>
        </p:spPr>
        <p:style>
          <a:lnRef idx="2">
            <a:schemeClr val="accent6"/>
          </a:lnRef>
          <a:fillRef idx="1">
            <a:schemeClr val="lt1"/>
          </a:fillRef>
          <a:effectRef idx="0">
            <a:schemeClr val="accent6"/>
          </a:effectRef>
          <a:fontRef idx="minor">
            <a:schemeClr val="dk1"/>
          </a:fontRef>
        </p:style>
        <p:txBody>
          <a:bodyPr anchor="ctr"/>
          <a:lstStyle/>
          <a:p>
            <a:pPr algn="just">
              <a:spcBef>
                <a:spcPts val="1200"/>
              </a:spcBef>
              <a:defRPr/>
            </a:pPr>
            <a:r>
              <a:rPr lang="vi-VN" sz="2100" b="1">
                <a:solidFill>
                  <a:srgbClr val="FF0000"/>
                </a:solidFill>
              </a:rPr>
              <a:t>Điều 27. </a:t>
            </a:r>
            <a:r>
              <a:rPr lang="vi-VN" sz="2100" b="1">
                <a:solidFill>
                  <a:srgbClr val="0000FF"/>
                </a:solidFill>
              </a:rPr>
              <a:t>Hành vi vi phạm về nhập khẩu thuốc lá, giấy cuốn điếu thuốc lá và nguyên liệu thuốc lá</a:t>
            </a:r>
            <a:endParaRPr lang="en-US" sz="2100" b="1">
              <a:solidFill>
                <a:srgbClr val="0000FF"/>
              </a:solidFill>
            </a:endParaRPr>
          </a:p>
          <a:p>
            <a:pPr algn="just">
              <a:spcBef>
                <a:spcPts val="1200"/>
              </a:spcBef>
              <a:defRPr/>
            </a:pPr>
            <a:r>
              <a:rPr lang="vi-VN" sz="2100" b="1">
                <a:solidFill>
                  <a:srgbClr val="FF0000"/>
                </a:solidFill>
              </a:rPr>
              <a:t>Điều 28. </a:t>
            </a:r>
            <a:r>
              <a:rPr lang="vi-VN" sz="2100" b="1">
                <a:solidFill>
                  <a:srgbClr val="0000FF"/>
                </a:solidFill>
              </a:rPr>
              <a:t>Hành vi vi phạm về mua bán, chuyển nhượng tem, giấy cuốn điếu</a:t>
            </a:r>
            <a:endParaRPr lang="en-US" sz="2100" b="1">
              <a:solidFill>
                <a:srgbClr val="0000FF"/>
              </a:solidFill>
            </a:endParaRPr>
          </a:p>
          <a:p>
            <a:pPr algn="just">
              <a:spcBef>
                <a:spcPts val="1200"/>
              </a:spcBef>
              <a:defRPr/>
            </a:pPr>
            <a:r>
              <a:rPr lang="vi-VN" sz="2100" b="1">
                <a:solidFill>
                  <a:srgbClr val="FF0000"/>
                </a:solidFill>
              </a:rPr>
              <a:t>Điều 29. </a:t>
            </a:r>
            <a:r>
              <a:rPr lang="vi-VN" sz="2100" b="1">
                <a:solidFill>
                  <a:srgbClr val="0000FF"/>
                </a:solidFill>
              </a:rPr>
              <a:t>Hành vi vi phạm về dán tem nhập khẩu đối với thuốc lá nhập khẩu</a:t>
            </a:r>
            <a:endParaRPr lang="en-US" sz="2100" b="1">
              <a:solidFill>
                <a:srgbClr val="0000FF"/>
              </a:solidFill>
            </a:endParaRPr>
          </a:p>
          <a:p>
            <a:pPr algn="just">
              <a:spcBef>
                <a:spcPts val="1200"/>
              </a:spcBef>
              <a:defRPr/>
            </a:pPr>
            <a:r>
              <a:rPr lang="vi-VN" sz="2100" b="1">
                <a:solidFill>
                  <a:srgbClr val="FF0000"/>
                </a:solidFill>
              </a:rPr>
              <a:t>Điều 30. </a:t>
            </a:r>
            <a:r>
              <a:rPr lang="vi-VN" sz="2100" b="1">
                <a:solidFill>
                  <a:srgbClr val="0000FF"/>
                </a:solidFill>
              </a:rPr>
              <a:t>Hành vi vi phạm về dán tem đối với thuốc lá tiêu thụ trong nước</a:t>
            </a:r>
            <a:endParaRPr lang="en-US" sz="2100" b="1">
              <a:solidFill>
                <a:srgbClr val="0000FF"/>
              </a:solidFill>
            </a:endParaRPr>
          </a:p>
          <a:p>
            <a:pPr algn="just">
              <a:spcBef>
                <a:spcPts val="1200"/>
              </a:spcBef>
              <a:defRPr/>
            </a:pPr>
            <a:r>
              <a:rPr lang="vi-VN" sz="2100" b="1">
                <a:solidFill>
                  <a:srgbClr val="FF0000"/>
                </a:solidFill>
              </a:rPr>
              <a:t>Điều 31. </a:t>
            </a:r>
            <a:r>
              <a:rPr lang="vi-VN" sz="2100" b="1">
                <a:solidFill>
                  <a:srgbClr val="0000FF"/>
                </a:solidFill>
              </a:rPr>
              <a:t>Hành vi vi phạm về năng lực và sản lượng sản xuất thuốc lá</a:t>
            </a:r>
            <a:endParaRPr lang="en-US" sz="2100" b="1">
              <a:solidFill>
                <a:srgbClr val="0000FF"/>
              </a:solidFill>
            </a:endParaRPr>
          </a:p>
          <a:p>
            <a:pPr algn="just">
              <a:spcBef>
                <a:spcPts val="1200"/>
              </a:spcBef>
              <a:defRPr/>
            </a:pPr>
            <a:r>
              <a:rPr lang="vi-VN" sz="2100" b="1">
                <a:solidFill>
                  <a:srgbClr val="FF0000"/>
                </a:solidFill>
              </a:rPr>
              <a:t>Điều 32. </a:t>
            </a:r>
            <a:r>
              <a:rPr lang="vi-VN" sz="2100" b="1">
                <a:solidFill>
                  <a:srgbClr val="0000FF"/>
                </a:solidFill>
              </a:rPr>
              <a:t>Hành vi vi phạm về bán sản phẩm thuốc lá</a:t>
            </a:r>
            <a:endParaRPr lang="en-US" sz="2100" b="1">
              <a:solidFill>
                <a:srgbClr val="0000FF"/>
              </a:solidFill>
            </a:endParaRPr>
          </a:p>
          <a:p>
            <a:pPr algn="just">
              <a:spcBef>
                <a:spcPts val="1200"/>
              </a:spcBef>
              <a:defRPr/>
            </a:pPr>
            <a:r>
              <a:rPr lang="vi-VN" sz="2100" b="1">
                <a:solidFill>
                  <a:srgbClr val="FF0000"/>
                </a:solidFill>
              </a:rPr>
              <a:t>Điều 33. </a:t>
            </a:r>
            <a:r>
              <a:rPr lang="vi-VN" sz="2100" b="1">
                <a:solidFill>
                  <a:srgbClr val="0000FF"/>
                </a:solidFill>
              </a:rPr>
              <a:t>Hành vi vi phạm về quản lý máy móc, thiết bị chuyên ngành sản xuất thuốc lá</a:t>
            </a:r>
            <a:endParaRPr lang="en-US" sz="2100">
              <a:solidFill>
                <a:srgbClr val="0000FF"/>
              </a:solidFill>
            </a:endParaRPr>
          </a:p>
        </p:txBody>
      </p:sp>
      <p:pic>
        <p:nvPicPr>
          <p:cNvPr id="23556" name="Picture 16" descr="D:\DULIEU\Data\LOGO VUPHAPCHE\lo go.jpg"/>
          <p:cNvPicPr>
            <a:picLocks noChangeAspect="1" noChangeArrowheads="1"/>
          </p:cNvPicPr>
          <p:nvPr/>
        </p:nvPicPr>
        <p:blipFill>
          <a:blip r:embed="rId3"/>
          <a:srcRect/>
          <a:stretch>
            <a:fillRect/>
          </a:stretch>
        </p:blipFill>
        <p:spPr bwMode="auto">
          <a:xfrm>
            <a:off x="30163" y="14288"/>
            <a:ext cx="676275" cy="673100"/>
          </a:xfrm>
          <a:prstGeom prst="rect">
            <a:avLst/>
          </a:prstGeom>
          <a:noFill/>
          <a:ln w="9525">
            <a:noFill/>
            <a:miter lim="800000"/>
            <a:headEnd/>
            <a:tailEnd/>
          </a:ln>
        </p:spPr>
      </p:pic>
    </p:spTree>
  </p:cSld>
  <p:clrMapOvr>
    <a:masterClrMapping/>
  </p:clrMapOvr>
  <p:transition>
    <p:split orient="ver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842963" y="55563"/>
            <a:ext cx="8229600" cy="738187"/>
          </a:xfrm>
        </p:spPr>
        <p:txBody>
          <a:bodyPr>
            <a:noAutofit/>
          </a:bodyPr>
          <a:lstStyle/>
          <a:p>
            <a:pPr>
              <a:spcBef>
                <a:spcPts val="1200"/>
              </a:spcBef>
            </a:pPr>
            <a:r>
              <a:rPr lang="vi-VN" sz="2800" b="1" dirty="0" smtClean="0">
                <a:solidFill>
                  <a:srgbClr val="FF0000"/>
                </a:solidFill>
              </a:rPr>
              <a:t>Điều 32. Hành vi vi phạm về bán sản phẩm thuốc lá</a:t>
            </a:r>
            <a:endParaRPr lang="en-US" sz="2800" b="1" dirty="0" smtClean="0">
              <a:solidFill>
                <a:srgbClr val="FF0000"/>
              </a:solidFill>
            </a:endParaRPr>
          </a:p>
        </p:txBody>
      </p:sp>
      <p:sp>
        <p:nvSpPr>
          <p:cNvPr id="52227" name="Content Placeholder 2"/>
          <p:cNvSpPr>
            <a:spLocks noGrp="1"/>
          </p:cNvSpPr>
          <p:nvPr>
            <p:ph idx="1"/>
          </p:nvPr>
        </p:nvSpPr>
        <p:spPr>
          <a:xfrm>
            <a:off x="196850" y="987425"/>
            <a:ext cx="8839200" cy="5808663"/>
          </a:xfrm>
        </p:spPr>
        <p:txBody>
          <a:bodyPr>
            <a:noAutofit/>
          </a:bodyPr>
          <a:lstStyle/>
          <a:p>
            <a:pPr marL="0" indent="0">
              <a:buFont typeface="Wingdings 2" pitchFamily="18" charset="2"/>
              <a:buNone/>
              <a:defRPr/>
            </a:pPr>
            <a:r>
              <a:rPr lang="vi-VN" sz="2800" b="1" i="1" dirty="0">
                <a:solidFill>
                  <a:srgbClr val="0000FF"/>
                </a:solidFill>
                <a:cs typeface="Arial" pitchFamily="34" charset="0"/>
              </a:rPr>
              <a:t>1. </a:t>
            </a:r>
            <a:r>
              <a:rPr lang="en-US" sz="2800" b="1" i="1" dirty="0">
                <a:solidFill>
                  <a:srgbClr val="0000FF"/>
                </a:solidFill>
                <a:cs typeface="Arial" pitchFamily="34" charset="0"/>
              </a:rPr>
              <a:t>C</a:t>
            </a:r>
            <a:r>
              <a:rPr lang="vi-VN" sz="2800" b="1" i="1" dirty="0" smtClean="0">
                <a:solidFill>
                  <a:srgbClr val="0000FF"/>
                </a:solidFill>
                <a:cs typeface="Arial" pitchFamily="34" charset="0"/>
              </a:rPr>
              <a:t>ảnh </a:t>
            </a:r>
            <a:r>
              <a:rPr lang="vi-VN" sz="2800" b="1" i="1" dirty="0">
                <a:solidFill>
                  <a:srgbClr val="0000FF"/>
                </a:solidFill>
                <a:cs typeface="Arial" pitchFamily="34" charset="0"/>
              </a:rPr>
              <a:t>cáo hoặc phạt tiền từ 500.000 đồng đến 1.000.000 đồng</a:t>
            </a:r>
            <a:r>
              <a:rPr lang="vi-VN" sz="2800" dirty="0" smtClean="0">
                <a:solidFill>
                  <a:srgbClr val="0000FF"/>
                </a:solidFill>
              </a:rPr>
              <a:t> đối với hành vi không treo biển thông báo không bán thuốc lá cho người chưa đủ 18 tuổi tại điểm bán theo quy định.</a:t>
            </a:r>
          </a:p>
          <a:p>
            <a:pPr marL="0" indent="0">
              <a:buFont typeface="Wingdings 2" pitchFamily="18" charset="2"/>
              <a:buNone/>
              <a:defRPr/>
            </a:pPr>
            <a:r>
              <a:rPr lang="vi-VN" sz="2800" b="1" i="1" dirty="0">
                <a:solidFill>
                  <a:srgbClr val="0000FF"/>
                </a:solidFill>
                <a:cs typeface="Arial" pitchFamily="34" charset="0"/>
              </a:rPr>
              <a:t>2. Phạt tiền từ 1.000.000 đồng đến 2.000.000 đồng</a:t>
            </a:r>
            <a:r>
              <a:rPr lang="vi-VN" sz="2800" dirty="0" smtClean="0">
                <a:solidFill>
                  <a:srgbClr val="0000FF"/>
                </a:solidFill>
              </a:rPr>
              <a:t> đối với một trong các hành vi vi phạm sau đây:</a:t>
            </a:r>
          </a:p>
          <a:p>
            <a:pPr marL="0" indent="0">
              <a:buFont typeface="Wingdings 2" pitchFamily="18" charset="2"/>
              <a:buNone/>
              <a:defRPr/>
            </a:pPr>
            <a:r>
              <a:rPr lang="vi-VN" sz="2800" dirty="0" smtClean="0">
                <a:solidFill>
                  <a:srgbClr val="0000FF"/>
                </a:solidFill>
              </a:rPr>
              <a:t>a) Bán thuốc lá cho người chưa đủ 18 tuổi;</a:t>
            </a:r>
          </a:p>
          <a:p>
            <a:pPr marL="0" indent="0">
              <a:buFont typeface="Wingdings 2" pitchFamily="18" charset="2"/>
              <a:buNone/>
              <a:defRPr/>
            </a:pPr>
            <a:r>
              <a:rPr lang="vi-VN" sz="2800" dirty="0" smtClean="0">
                <a:solidFill>
                  <a:srgbClr val="0000FF"/>
                </a:solidFill>
              </a:rPr>
              <a:t>b) Sử dụng người chưa đủ 18 tuổi bán thuốc lá.</a:t>
            </a:r>
            <a:endParaRPr lang="en-US" sz="2800" dirty="0" smtClean="0">
              <a:solidFill>
                <a:srgbClr val="0000FF"/>
              </a:solidFill>
            </a:endParaRPr>
          </a:p>
          <a:p>
            <a:pPr marL="0" indent="0">
              <a:buFont typeface="Wingdings 2" pitchFamily="18" charset="2"/>
              <a:buNone/>
              <a:defRPr/>
            </a:pPr>
            <a:r>
              <a:rPr lang="en-US" sz="2800" b="1" dirty="0" smtClean="0">
                <a:solidFill>
                  <a:srgbClr val="0000FF"/>
                </a:solidFill>
              </a:rPr>
              <a:t>3. </a:t>
            </a:r>
            <a:r>
              <a:rPr lang="en-US" sz="2800" b="1" dirty="0" err="1" smtClean="0">
                <a:solidFill>
                  <a:srgbClr val="0000FF"/>
                </a:solidFill>
              </a:rPr>
              <a:t>Phạt</a:t>
            </a:r>
            <a:r>
              <a:rPr lang="en-US" sz="2800" b="1" dirty="0" smtClean="0">
                <a:solidFill>
                  <a:srgbClr val="0000FF"/>
                </a:solidFill>
              </a:rPr>
              <a:t> </a:t>
            </a:r>
            <a:r>
              <a:rPr lang="en-US" sz="2800" b="1" dirty="0" err="1" smtClean="0">
                <a:solidFill>
                  <a:srgbClr val="0000FF"/>
                </a:solidFill>
              </a:rPr>
              <a:t>tiền</a:t>
            </a:r>
            <a:r>
              <a:rPr lang="en-US" sz="2800" b="1" dirty="0" smtClean="0">
                <a:solidFill>
                  <a:srgbClr val="0000FF"/>
                </a:solidFill>
              </a:rPr>
              <a:t> </a:t>
            </a:r>
            <a:r>
              <a:rPr lang="en-US" sz="2800" b="1" dirty="0" err="1" smtClean="0">
                <a:solidFill>
                  <a:srgbClr val="0000FF"/>
                </a:solidFill>
              </a:rPr>
              <a:t>từ</a:t>
            </a:r>
            <a:r>
              <a:rPr lang="en-US" sz="2800" b="1" dirty="0" smtClean="0">
                <a:solidFill>
                  <a:srgbClr val="0000FF"/>
                </a:solidFill>
              </a:rPr>
              <a:t> 2.000.000 </a:t>
            </a:r>
            <a:r>
              <a:rPr lang="en-US" sz="2800" b="1" dirty="0" err="1" smtClean="0">
                <a:solidFill>
                  <a:srgbClr val="0000FF"/>
                </a:solidFill>
              </a:rPr>
              <a:t>đồng</a:t>
            </a:r>
            <a:r>
              <a:rPr lang="en-US" sz="2800" b="1" dirty="0" smtClean="0">
                <a:solidFill>
                  <a:srgbClr val="0000FF"/>
                </a:solidFill>
              </a:rPr>
              <a:t> </a:t>
            </a:r>
            <a:r>
              <a:rPr lang="en-US" sz="2800" b="1" dirty="0" err="1" smtClean="0">
                <a:solidFill>
                  <a:srgbClr val="0000FF"/>
                </a:solidFill>
              </a:rPr>
              <a:t>đến</a:t>
            </a:r>
            <a:r>
              <a:rPr lang="en-US" sz="2800" b="1" dirty="0" smtClean="0">
                <a:solidFill>
                  <a:srgbClr val="0000FF"/>
                </a:solidFill>
              </a:rPr>
              <a:t> 3.000.000 </a:t>
            </a:r>
            <a:r>
              <a:rPr lang="en-US" sz="2800" b="1" dirty="0" err="1" smtClean="0">
                <a:solidFill>
                  <a:srgbClr val="0000FF"/>
                </a:solidFill>
              </a:rPr>
              <a:t>đồng</a:t>
            </a:r>
            <a:r>
              <a:rPr lang="en-US" sz="2800" b="1" dirty="0" smtClean="0">
                <a:solidFill>
                  <a:srgbClr val="0000FF"/>
                </a:solidFill>
              </a:rPr>
              <a:t> </a:t>
            </a:r>
            <a:r>
              <a:rPr lang="en-US" sz="2800" b="1" dirty="0" err="1" smtClean="0">
                <a:solidFill>
                  <a:srgbClr val="0000FF"/>
                </a:solidFill>
              </a:rPr>
              <a:t>đối</a:t>
            </a:r>
            <a:r>
              <a:rPr lang="en-US" sz="2800" b="1" dirty="0" smtClean="0">
                <a:solidFill>
                  <a:srgbClr val="0000FF"/>
                </a:solidFill>
              </a:rPr>
              <a:t> </a:t>
            </a:r>
            <a:r>
              <a:rPr lang="en-US" sz="2800" b="1" dirty="0" err="1" smtClean="0">
                <a:solidFill>
                  <a:srgbClr val="0000FF"/>
                </a:solidFill>
              </a:rPr>
              <a:t>với</a:t>
            </a:r>
            <a:r>
              <a:rPr lang="en-US" sz="2800" b="1" dirty="0" smtClean="0">
                <a:solidFill>
                  <a:srgbClr val="0000FF"/>
                </a:solidFill>
              </a:rPr>
              <a:t> </a:t>
            </a:r>
            <a:r>
              <a:rPr lang="en-US" sz="2800" b="1" dirty="0" err="1" smtClean="0">
                <a:solidFill>
                  <a:srgbClr val="0000FF"/>
                </a:solidFill>
              </a:rPr>
              <a:t>hành</a:t>
            </a:r>
            <a:r>
              <a:rPr lang="en-US" sz="2800" b="1" dirty="0" smtClean="0">
                <a:solidFill>
                  <a:srgbClr val="0000FF"/>
                </a:solidFill>
              </a:rPr>
              <a:t> vi </a:t>
            </a:r>
            <a:r>
              <a:rPr lang="en-US" sz="2800" dirty="0" err="1" smtClean="0">
                <a:solidFill>
                  <a:srgbClr val="0000FF"/>
                </a:solidFill>
              </a:rPr>
              <a:t>không</a:t>
            </a:r>
            <a:r>
              <a:rPr lang="en-US" sz="2800" dirty="0" smtClean="0">
                <a:solidFill>
                  <a:srgbClr val="0000FF"/>
                </a:solidFill>
              </a:rPr>
              <a:t> </a:t>
            </a:r>
            <a:r>
              <a:rPr lang="en-US" sz="2800" dirty="0" err="1" smtClean="0">
                <a:solidFill>
                  <a:srgbClr val="0000FF"/>
                </a:solidFill>
              </a:rPr>
              <a:t>thực</a:t>
            </a:r>
            <a:r>
              <a:rPr lang="en-US" sz="2800" dirty="0" smtClean="0">
                <a:solidFill>
                  <a:srgbClr val="0000FF"/>
                </a:solidFill>
              </a:rPr>
              <a:t> </a:t>
            </a:r>
            <a:r>
              <a:rPr lang="en-US" sz="2800" dirty="0" err="1" smtClean="0">
                <a:solidFill>
                  <a:srgbClr val="0000FF"/>
                </a:solidFill>
              </a:rPr>
              <a:t>hiện</a:t>
            </a:r>
            <a:r>
              <a:rPr lang="en-US" sz="2800" dirty="0" smtClean="0">
                <a:solidFill>
                  <a:srgbClr val="0000FF"/>
                </a:solidFill>
              </a:rPr>
              <a:t> </a:t>
            </a:r>
            <a:r>
              <a:rPr lang="en-US" sz="2800" dirty="0" err="1" smtClean="0">
                <a:solidFill>
                  <a:srgbClr val="0000FF"/>
                </a:solidFill>
              </a:rPr>
              <a:t>đúng</a:t>
            </a:r>
            <a:r>
              <a:rPr lang="en-US" sz="2800" dirty="0" smtClean="0">
                <a:solidFill>
                  <a:srgbClr val="0000FF"/>
                </a:solidFill>
              </a:rPr>
              <a:t> </a:t>
            </a:r>
            <a:r>
              <a:rPr lang="en-US" sz="2800" dirty="0" err="1" smtClean="0">
                <a:solidFill>
                  <a:srgbClr val="0000FF"/>
                </a:solidFill>
              </a:rPr>
              <a:t>quy</a:t>
            </a:r>
            <a:r>
              <a:rPr lang="en-US" sz="2800" dirty="0" smtClean="0">
                <a:solidFill>
                  <a:srgbClr val="0000FF"/>
                </a:solidFill>
              </a:rPr>
              <a:t> </a:t>
            </a:r>
            <a:r>
              <a:rPr lang="en-US" sz="2800" dirty="0" err="1" smtClean="0">
                <a:solidFill>
                  <a:srgbClr val="0000FF"/>
                </a:solidFill>
              </a:rPr>
              <a:t>định</a:t>
            </a:r>
            <a:r>
              <a:rPr lang="en-US" sz="2800" dirty="0" smtClean="0">
                <a:solidFill>
                  <a:srgbClr val="0000FF"/>
                </a:solidFill>
              </a:rPr>
              <a:t> </a:t>
            </a:r>
            <a:r>
              <a:rPr lang="en-US" sz="2800" dirty="0" err="1" smtClean="0">
                <a:solidFill>
                  <a:srgbClr val="0000FF"/>
                </a:solidFill>
              </a:rPr>
              <a:t>về</a:t>
            </a:r>
            <a:r>
              <a:rPr lang="en-US" sz="2800" dirty="0" smtClean="0">
                <a:solidFill>
                  <a:srgbClr val="0000FF"/>
                </a:solidFill>
              </a:rPr>
              <a:t> </a:t>
            </a:r>
            <a:r>
              <a:rPr lang="en-US" sz="2800" dirty="0" err="1" smtClean="0">
                <a:solidFill>
                  <a:srgbClr val="0000FF"/>
                </a:solidFill>
              </a:rPr>
              <a:t>trưng</a:t>
            </a:r>
            <a:r>
              <a:rPr lang="en-US" sz="2800" dirty="0" smtClean="0">
                <a:solidFill>
                  <a:srgbClr val="0000FF"/>
                </a:solidFill>
              </a:rPr>
              <a:t> </a:t>
            </a:r>
            <a:r>
              <a:rPr lang="en-US" sz="2800" dirty="0" err="1" smtClean="0">
                <a:solidFill>
                  <a:srgbClr val="0000FF"/>
                </a:solidFill>
              </a:rPr>
              <a:t>bày</a:t>
            </a:r>
            <a:r>
              <a:rPr lang="en-US" sz="2800" dirty="0" smtClean="0">
                <a:solidFill>
                  <a:srgbClr val="0000FF"/>
                </a:solidFill>
              </a:rPr>
              <a:t> </a:t>
            </a:r>
            <a:r>
              <a:rPr lang="en-US" sz="2800" dirty="0" err="1" smtClean="0">
                <a:solidFill>
                  <a:srgbClr val="0000FF"/>
                </a:solidFill>
              </a:rPr>
              <a:t>thuốc</a:t>
            </a:r>
            <a:r>
              <a:rPr lang="en-US" sz="2800" dirty="0" smtClean="0">
                <a:solidFill>
                  <a:srgbClr val="0000FF"/>
                </a:solidFill>
              </a:rPr>
              <a:t> </a:t>
            </a:r>
            <a:r>
              <a:rPr lang="en-US" sz="2800" dirty="0" err="1" smtClean="0">
                <a:solidFill>
                  <a:srgbClr val="0000FF"/>
                </a:solidFill>
              </a:rPr>
              <a:t>lá</a:t>
            </a:r>
            <a:r>
              <a:rPr lang="en-US" sz="2800" dirty="0" smtClean="0">
                <a:solidFill>
                  <a:srgbClr val="0000FF"/>
                </a:solidFill>
              </a:rPr>
              <a:t> </a:t>
            </a:r>
            <a:r>
              <a:rPr lang="en-US" sz="2800" dirty="0" err="1" smtClean="0">
                <a:solidFill>
                  <a:srgbClr val="0000FF"/>
                </a:solidFill>
              </a:rPr>
              <a:t>tại</a:t>
            </a:r>
            <a:r>
              <a:rPr lang="en-US" sz="2800" dirty="0" smtClean="0">
                <a:solidFill>
                  <a:srgbClr val="0000FF"/>
                </a:solidFill>
              </a:rPr>
              <a:t> </a:t>
            </a:r>
            <a:r>
              <a:rPr lang="en-US" sz="2800" dirty="0" err="1" smtClean="0">
                <a:solidFill>
                  <a:srgbClr val="0000FF"/>
                </a:solidFill>
              </a:rPr>
              <a:t>điểm</a:t>
            </a:r>
            <a:r>
              <a:rPr lang="en-US" sz="2800" dirty="0" smtClean="0">
                <a:solidFill>
                  <a:srgbClr val="0000FF"/>
                </a:solidFill>
              </a:rPr>
              <a:t> </a:t>
            </a:r>
            <a:r>
              <a:rPr lang="en-US" sz="2800" dirty="0" err="1" smtClean="0">
                <a:solidFill>
                  <a:srgbClr val="0000FF"/>
                </a:solidFill>
              </a:rPr>
              <a:t>bán</a:t>
            </a:r>
            <a:r>
              <a:rPr lang="en-US" sz="2800" dirty="0" smtClean="0">
                <a:solidFill>
                  <a:srgbClr val="0000FF"/>
                </a:solidFill>
              </a:rPr>
              <a:t> </a:t>
            </a:r>
            <a:r>
              <a:rPr lang="en-US" sz="2800" dirty="0" err="1" smtClean="0">
                <a:solidFill>
                  <a:srgbClr val="0000FF"/>
                </a:solidFill>
              </a:rPr>
              <a:t>hàng</a:t>
            </a:r>
            <a:r>
              <a:rPr lang="en-US" sz="2800" dirty="0" smtClean="0">
                <a:solidFill>
                  <a:srgbClr val="0000FF"/>
                </a:solidFill>
              </a:rPr>
              <a:t>. </a:t>
            </a:r>
            <a:endParaRPr lang="vi-VN" sz="2800" dirty="0" smtClean="0">
              <a:solidFill>
                <a:srgbClr val="0000FF"/>
              </a:solidFill>
            </a:endParaRPr>
          </a:p>
        </p:txBody>
      </p:sp>
    </p:spTree>
  </p:cSld>
  <p:clrMapOvr>
    <a:masterClrMapping/>
  </p:clrMapOvr>
  <p:transition>
    <p:wipe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842963" y="55563"/>
            <a:ext cx="8229600" cy="738187"/>
          </a:xfrm>
        </p:spPr>
        <p:txBody>
          <a:bodyPr>
            <a:normAutofit/>
          </a:bodyPr>
          <a:lstStyle/>
          <a:p>
            <a:pPr>
              <a:spcBef>
                <a:spcPts val="1200"/>
              </a:spcBef>
            </a:pPr>
            <a:r>
              <a:rPr lang="vi-VN" sz="2800" b="1" dirty="0" smtClean="0">
                <a:solidFill>
                  <a:srgbClr val="FF0000"/>
                </a:solidFill>
              </a:rPr>
              <a:t>Điều 32. Hành vi vi phạm về bán sản phẩm thuốc lá</a:t>
            </a:r>
            <a:endParaRPr lang="en-US" sz="2800" b="1" dirty="0" smtClean="0">
              <a:solidFill>
                <a:srgbClr val="FF0000"/>
              </a:solidFill>
            </a:endParaRPr>
          </a:p>
        </p:txBody>
      </p:sp>
      <p:sp>
        <p:nvSpPr>
          <p:cNvPr id="53251" name="Content Placeholder 2"/>
          <p:cNvSpPr>
            <a:spLocks noGrp="1"/>
          </p:cNvSpPr>
          <p:nvPr>
            <p:ph idx="1"/>
          </p:nvPr>
        </p:nvSpPr>
        <p:spPr>
          <a:xfrm>
            <a:off x="196850" y="987425"/>
            <a:ext cx="8839200" cy="5808663"/>
          </a:xfrm>
        </p:spPr>
        <p:txBody>
          <a:bodyPr/>
          <a:lstStyle/>
          <a:p>
            <a:pPr marL="0" indent="0">
              <a:buFont typeface="Wingdings 2" pitchFamily="18" charset="2"/>
              <a:buNone/>
              <a:defRPr/>
            </a:pPr>
            <a:r>
              <a:rPr lang="vi-VN" sz="2400" b="1" i="1" dirty="0">
                <a:solidFill>
                  <a:srgbClr val="0000FF"/>
                </a:solidFill>
                <a:latin typeface="Arial" pitchFamily="34" charset="0"/>
                <a:cs typeface="Arial" pitchFamily="34" charset="0"/>
              </a:rPr>
              <a:t>4. Phạt tiền từ 3.000.000 đồng đến 5.000.000 đồng </a:t>
            </a:r>
            <a:r>
              <a:rPr lang="vi-VN" sz="2400" dirty="0" smtClean="0">
                <a:solidFill>
                  <a:srgbClr val="0000FF"/>
                </a:solidFill>
              </a:rPr>
              <a:t>đối với một trong các hành vi vi phạm sau đây:</a:t>
            </a:r>
          </a:p>
          <a:p>
            <a:pPr marL="0" indent="0">
              <a:buFont typeface="Wingdings 2" pitchFamily="18" charset="2"/>
              <a:buNone/>
              <a:defRPr/>
            </a:pPr>
            <a:r>
              <a:rPr lang="vi-VN" sz="2400" dirty="0" smtClean="0">
                <a:solidFill>
                  <a:srgbClr val="0000FF"/>
                </a:solidFill>
              </a:rPr>
              <a:t>a) </a:t>
            </a:r>
            <a:r>
              <a:rPr lang="en-US" sz="2400" dirty="0" smtClean="0">
                <a:solidFill>
                  <a:srgbClr val="0000FF"/>
                </a:solidFill>
              </a:rPr>
              <a:t>………….</a:t>
            </a:r>
            <a:r>
              <a:rPr lang="vi-VN" sz="2400" dirty="0" smtClean="0">
                <a:solidFill>
                  <a:srgbClr val="0000FF"/>
                </a:solidFill>
              </a:rPr>
              <a:t>;</a:t>
            </a:r>
          </a:p>
          <a:p>
            <a:pPr marL="0" indent="0">
              <a:buFont typeface="Wingdings 2" pitchFamily="18" charset="2"/>
              <a:buNone/>
              <a:defRPr/>
            </a:pPr>
            <a:r>
              <a:rPr lang="vi-VN" sz="2400" dirty="0" smtClean="0">
                <a:solidFill>
                  <a:srgbClr val="0000FF"/>
                </a:solidFill>
              </a:rPr>
              <a:t>b) Bán thuốc lá bằng máy bán thuốc lá tự động hoặc bán thuốc lá tại các địa điểm có quy định cấm;</a:t>
            </a:r>
          </a:p>
          <a:p>
            <a:pPr marL="0" indent="0">
              <a:buFont typeface="Wingdings 2" pitchFamily="18" charset="2"/>
              <a:buNone/>
              <a:defRPr/>
            </a:pPr>
            <a:r>
              <a:rPr lang="vi-VN" sz="2400" dirty="0" smtClean="0">
                <a:solidFill>
                  <a:srgbClr val="0000FF"/>
                </a:solidFill>
              </a:rPr>
              <a:t>c) Bán thuốc lá phía ngoài cổng các nhà trẻ, trường mẫu giáo, trường tiểu học, trung học cơ sở, phổ thông trung học, viện nghiên cứu y học, bệnh viện, nhà hộ sinh, trung tâm y tế dự phòng, trạm y tế xã, phường trong phạm vi 100m tính từ ranh giới khuôn viên gần nhất của cơ sở đó.</a:t>
            </a:r>
          </a:p>
        </p:txBody>
      </p:sp>
    </p:spTree>
  </p:cSld>
  <p:clrMapOvr>
    <a:masterClrMapping/>
  </p:clrMapOvr>
  <p:transition>
    <p:wipe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8" descr="http://www.cdsonla.edu.vn/cdt/images/stories/thuoc%20la.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9939" name="AutoShape 6" descr="data:image/jpeg;base64,/9j/4AAQSkZJRgABAQAAAQABAAD/2wCEAAkGBxQTEhUTEhQUFhQXGBcXGBgYGBQYFBcaFRcYFxYWFRgYHSggGBolHBUUITEhJSkrLi4uFx8zODMsNygtLisBCgoKDg0OGxAQGywlHyQsLCwtLCwsLCwsLCwsLCwsLCwsLCwsLC4sLCwsLDQsLCwsLCwsLCwsLCwsLCwsLCwsLP/AABEIALcBFAMBIgACEQEDEQH/xAAbAAACAgMBAAAAAAAAAAAAAAAEBQMGAAECB//EAEQQAAIBAwIDBQUFBAgFBQEAAAECAwAEERIhBTFBBhMiUWEycYGRoRQjscHRB0JS8BUzU3KSsuHxQ2JjgqIWNHOT0iT/xAAaAQADAQEBAQAAAAAAAAAAAAABAgMABAUG/8QAMREAAgIBAwIEBQMDBQAAAAAAAAECEQMSITEEQQVRYXETMqGx8CKBkRTR4RUzcsHC/9oADAMBAAIRAxEAPwDy5RUyJXMa0TElIxTqKOjYYa1bx00t4aRsBzBb0fDbVJBBTCGGpOQtg0dtU4goxYqqXaXtWiExw+Jhzb90fqaEU5OkAb3d5FEPGwH41XeIdr00lI0JB6nbrmqld3jyHLsT6UMD510xwpchLLJ2tl5AKPcKg/8AUk/Vse6kTP5VrXVNEfIxY07UOOpyPd+QBpnw/tp/aAEcjjmPeDVHJrOuazxxfYB7DacSSQAqQfxo9XHpXkPC+Id2epXyyR+FXLg3aRWIUk4O3i9oHyz1HrUJ4a4A0W9ZK6V6HhlB5GpFIqDQCdRmungrhSPOiFcedAwDdxYmTP8AZt/mFdSwDFT32DNEf+k3+apNNC9gtiowChJ7SnLp1qOZNqZMNldkjrUdrk78qPlQVuRMbDl+NOmGxpacZjt48JHrf19kfKopO2EzkFwoxy0DGPnnNJDjNSpbg71T4jNZYZ+MmZD4wTjZdK6/w5etLeHRSK4Yt3Y6kHB+ld2kByNOAfrRv9DPIc6s55+dUVsxbrPjUTKF16jyOedJe1HCw0ZliIJG5yAdQHPfnkUqvuEd0o2yc8wdxU/CLspBIZT4d8Z9RjHxp77MYorzqSdSDmf96VcRRQ3h5HemdxIAWGdtVKLlsmkswruGIO2Kyo70jVuTy6VlYYMiSjYIvWh7daZ2yUjYrJbe2Pn9KZQWh/i+lbtY6a28NSlIVsihsW/jPyFFRWTf2h+Qo6CKgu1HEvs1uzjGs+FB5sevwGT8KRNt0hSods+NmMm3ikYnGHbYY/5Vx18zVIx5VJK5ZiSckkkk8z6mukTb313wgoqgg5qItU8q1HopgpkeazPOu+73rTisGzA21YDXK8q6xQMYDg1Jq6itaa6UUQFt7LcWRjonL8tiGwfqN6vENtAR/wAX/GP0rx+AYO3P+cV6D2Z4p3iaWPiGx+HIj+elQyw7oUtC2cH/AFf8f+lEjh8HQSj/AL/9KE1lQTjUQCcDmcDIx76fW8MBW3dZHdJ5UjGYnjPi2O7ciCy8x+6RXMoyfDCk2Kr3hsamBg0viZl9pSQAM7ZXzqY8LTkHmyfVf/zTnifCY37vRIcIbpxldyYDoaLnsc9eun1qWKzTWSXlKBYBhVXcXUmkEgg7AoOW/lWWKfcbSytXXDAuweTPrjbHwoaW0UDOuTA3PLH4Vangj0gaJWZmnXK4IQwuUGtRvhgCc9NvOg+DljFNGV7zF7AwRmIUpLHGukNyHiEh/wB60YO6YKZWrjh4H75bluCCDkZ54351uTg0oUOyzKmdOSBz8sEZp328RI4ElRY8aH1aVIjYxN4vCemzD1q2Ojo+EKRJ9rXQdA0FGtVJGFK6iW1gNnnjnjFUjju7YVE86XgmpQdMhOcYA3+grQ4aTsqTbEg6QSQRzHLnV44v2hRVcl9LG2RwO8j7wNC5Lq2+C4yuQOe+xqfgt6r3Eojk1J9qLgoHaN0ktFGNaAr/AFoYnJ2x6iqfD9Q6Sl8P4U7RPPGxKRtobJXVkhTttv7a/Om0PDLxHjVRguCCHkjdQ6DUwygGNt8H13pXZ3ccQvreQle8EZjIR2V3iZ8qSgOk4WPBOOfParHfdo4UaJkEhWOXvB4MHQ8DRkEu2XcM2ST5c9qMXtyZJCfi908csMUmjM3d6HDkxHvW0KcgZxkj5iibfsyO8P2qRZIilwMLrTu5ISozuRq21c9tqrnHeMLKtoURle208wuG7qRHQqFY7eDkd96c8T7cosn3ETSKJXk1StjUJUKlQunKgFtgfL5bXfLCZwzsPCt0yrNcZMUTqVWPIWfUrF2dGUY0bYw2+2a8y4xw8QzSxf2ckkefPQxXP0q5DtxcLsqQ+GOCPxB23tmLI+zDfLHb3fGqcWuGmleV8anZnbSCFyxycDOwyfOg2uxivXQXO+eXQE1lSXgGr2sbVlEIZarTa3WllqKb2oqchWNLNacWy0rtKb21RkIw+Fa8w/aLxTvLnuwfDEMemo7sfwFeox14hxuTVcSN/ExP1yPpiqdMrk2BAddh80K77fWsRq7Q0GaM1ghFRiauoWyaIDQj3NQSx71ZLey8OPPnQt/Z436VPXbH07CNErsJRvcbV08I2Pn+dPYoJ3WKyIDcHkQaJO2M1yUG9YBGg3plw+57uQMD7/caAAwa3nlWZj1m2utSg+Y3/Wiob3TBHGI21xXXfqSyhGXvRIVGDkHnuR1NV3sxNrgXfxLlfkdvoRVhsbN5DhFLHngDO3mfKuF3F7GToPm7RvG8Om3jCd/M+nvCMpKpLJ4U8OHIPUHHLfNSLxOUsjKIlAjSJo2711IhbVC2QynUpJ55z6UOeAzymIqowjurZZQQcAkBScnA3OOlcWkWqK7dXXXbxd7oOfECHI3G4HgO+DR1TfA9yGMd7MskjCTwyFmK6FOlmGGMbc1B8qDmgbDFZJEDlM6W0jVEQyMCNww26++nnF+FKAwglwfuUwwJKm4OlH1bAjJ5elL+1lobeKSVNOsiVsaCg1xLpBKajkFUTfO4ANI45FuzUxPfajkSM7gknxszjxc8BiQAfIYFCNaoV0lQw2GG8Qwu67NnlgY8quvGuHw+Jo0kIR4AUXGSk2kZTO5O5+IqO64XCj/1a4MFw4UyMV7yB1AGoEZyGII6EelOsczaWUrQF9lRjnsBU1tGA2zFC5C/1hjViAdIbxBSdsDPoKe8ZhjhuYZFVe5JhdkIDKUkOhvTbOr/ALabd13Nysa6MR2sjPpRWkbTIuDH0LYKjfzoxxsKRSZI/KjorWWUGNUdmUZwFJIB8/KmPF7oW/Fo3OhYjJ4jkBB3kDKrf/YV+dWC2gMZIluA8jpAAxKj/wBvIzgFwfGxDDfmabHjNRQI+AXDqXWJio1b7D2CQ4wTnIIIx6VxwXs8bqOZ0kUPG0ShGwFbvThTrJ26gDG52q63HF4beZQ5YItxOxYLMx0XCO+cIp1KZSB6YBIqm8F4mts1yCjOsogKFQMq1tJJIpIPnlPdjlR0qLpho1Z9jJZBM2uNXRpV7vxFmMIGoZAwOYxnnnNa4t2M7uB5luFkZI4pigQj7uU4DBid+Tf4fWntr2wjEt08cDn73vX8UCNJG8axDWD4mKuCcAbbHPMVX/8A1Y4gMBiyGto7Ykyk4EWoLIF0czq5E+6i9Idij3OM8x8wPxrK3fWoZs+Ll00/mKyggEtoNqb2opVZinNqtJIDGlqtNbcUutVppAtRZNhg5H3V4VxH23+Xy2r3TGxrxLjkOmaRfWrdNywoVSD9KxR+FdFd63jY/KusYiY054JbajqPIfU0ohj1EAVdOE22lBSTlSGSDo4foPqedR3tnqjB9M/SjYRt76mVcriuXU0VooM4Ktg1qIEqR5fh/vTvjdhkagOX8ikds+lt+ux9x611RlaItUzlzkVGj1NPFjI8qHYdadMVolVtq5c1zjapNOaIC7/s8bUkgPQjHyq52V4IpHR20RzQvFrw2EfUpTJTdQQX8XTSKQ9kuG93GT/Fg+6rBjPKuKcqnaBdMbW3FoIZhHJJKUE/fRSMksjTA2/dOpdVwpDMTlsZAHPJNLrecJNJmNnhmhkhcKUDrlgUYhiARhpAceY2ofice1v563/y1OEIpHlbpjuRMeLO0bKIVUtDbKSz5+9tnLajpGWVvCM5BGKi4he9+jK0KRF2dn0uZCxfOcuUU43OBjat7KBqIAJVdzgZdgo5+pFMJuEOjuh7plTQrHUVZGlIER9QScEEDzzR1TkjW2LVvbllKmVdxCA3djWDbvrjOc4O+x239KkmvJJO7YySKw1MU0wgK0v9cmFBDoTvvknNH2dqouvszn/hyNqHRowh04wcjxNuP4fWibbhgMpAdWUQxyHCFtS3DlVYZIxgRyZPQb0y+Iw7ldmDMuiRmcBdA1nJ0jkuRjbc0BdQ6mBcs5GQGZnZsMMMNTEkg4Gx8quNtwWN8AtJqZ54wQBo1QsQCeuGAJ+YpTaKvdXoMas6W6yxk8wfvNS4AyN0XfO+cbddpl3BTEItwNIAAXkAAMY8seVWLiWoYK7AY9BTZordZiiRJhbV5l1EsrvlRjBOTjf50+WKMHGhMGRRgrnwugwAceZq0YUg0UXi05ZEJ3yCp94qsvtXqkfD0a2dAqEhZ1zpXUHR2Ub8815bJpIRgysGUNtnKk5yjggaXGNxSZVRqFZXLscDmaikWiVTxN/eNRypSBFF3GC3sBtue/rWVu+QltkLbc9QH0rKYxqw/M09tBSKw/M1YbEUsxWNbVKawpQVolFXE4Vc1B7sRkXE7zQuBzryftMn3pbzH4VeL2Yscmq52ltcx6h+6fodq6sK0mRVI0zmtTrsBRNtCSDgelSR2LMdxtXRY5NwSy31H4VaY0wMUmgiZaYxTnrUJ7spHYZx8qnj2FCQyVqeU8hUaKJmXwXBzjeqlxC3AORvVj7rUd6nPCwRVIyURGtRT43zjO+Nj5kHb6UNJHpJHlT6+4KVOpPl+NBX1sdIbG42Pnjof58qspLsI0xfp51PEPEPfWXK8iORGaN7PW/eTxr65+A5097WIz1iwhCqoA6UWIc4riAbCi4zivOk9xQXiUO1v/8AIw/8DTAxge+uOLL4bY/9Zv8AIamYedTu0h6FnGbMyQSxp7TRuF/vEHT9cUZd8ZjeeSXROFmjgbHdjUkttIz6WDMNjqTB5eA71Kw8qHucVTHkcQ3RzdcUP2pbqBM4LeB8KdLppK5BIByAetDDjBXu1EKOogSB1eRwSInLRsHVTk7nII68xypfxCfSCeRJwPjWcKiDZYsgCqXZmYBVA6klccyKoskuEZW9kO7e6lEgZWiTEzSouknTrRkZMBgMeIkdQaiSUpNrVipZWRhhCrKxyVIYHqKDu5AgDhldWJGpScalIDKQwBVgSMgjqK7hhMgVgyAM2hdbomptvCmojUfENh5ispysOmV1W5q8vHBjIkfXEulXyAwXGNJwACPeDRi3LSRamZmYjc6m3KbgnB3O1BS2y6mj7xTMsaymPTJnQ2nfUV05Gtds+dE8HibdcHHoM4NWhJtmlGUfmVdyThnEJBnS/MkkaI9Xi9oB9OrHxqDi3Bu8+8jHiO5Hn6+hol+EPGzyNFKVVSwVFbU52AVdvMjJ5AZJpnw1JJdDHMKxSHUkUokWdiAY/vUIOhcHKYGTz2ot3sykMLlHU3SX5webLEQzggghjsajlWrpx5YJmcRTRPcKWJRGy7YyXA6MQATgEnY1Tp6i1TFlCUdpKhJexEtsittzJweu1ZRch3rKYUXWP51Y+H1X7EfjVhs6ExWPIXwKX3s+o1pptqGkNJGIjB3oe9g1Iy+YxRRFRTSqoyxAHrVkYrnAosK6sNw35UXPIqbmtWsyNLJoOQVU9eYJB/Gt3NkH50XzuWXAIeORg6WVvlRaSqw1IcioZeFITlsk+/8ASjbZY0B0oAeW3XHvovT2Nv3JrZCcURPbtjlXXA7cSSDVnAOTjnjrg7499WO7t+78SYkj6Z2kHv2AJ+Fc056ZUWjG0ed8Uu5FDaNtPM/jjzoLhd5O7Y1Z55yAR6bjfJq63toZPEmCPIjceh9azh8DA4wB8KsssVHgT4bbIOGWkzjxJj0zn470ddcB1IcjfFPbK2I33NMZIvDXBPqWpbHSsKrc8VvrMo2g9CcVYuwnDmEsjuMBcKM+ZIP6UR2h4eDLqOwG9di7jXmWyoAA/d8yfVq7/iXDY4nH9eguytijLMa2Vf4iB86R2dy3dIW6jPrg8s/DFZY8U7ueNgdg6Z92oVCrZLhjZ+NW01oblO+KW0mWXSiuxIVdvEQF+89+1HpmSCOeGLvFkUNh5liEYK5OtypydWwGOh8qoFrZ3OniUEEkaQxs5lRhlnCFyBGdBxtH5jpTaC7ifh3DYpU7x2kkSNWcpBlZCNU5AJIAdQAPM0I15fln0eTw7FF/p3/V6vbTe+69+S1TppjjdxFAXJA1TqVO/gGtjhnwCSF2GRS++jK6wWQshUOgOXTWMrqGMbgHrVe4Lw/vuH3loSGeO4LRYJK61R9kJ6MI3A/vCiOH3rTW7TyDxXFwWPuhiWMH5s/yo0n2OPqujhjjOSfDqvemvPtf8BF/xR1uYID3rQzWjDuolDMXJlXUq7ZbMYOSdudZw3ikNvCb1Hkkj1LGqEhZDLnUYpFOpQNK6tW+2Mb8u2hlE9hcRQyy9yZg4jGTpUhsDOBnErYGd6Afs+72c6MDBI90Z4kkwuFAKhZP7MsHbGeqb4BBou+Tohi6aePHPJtwnv6tO/vZzxmQukkJR4ZrXDSxs6yFxKw1Td4ANTlnQtkciMcsUHxaZhaWkkRQCKfxE6i4mY6kbB2KaI15dVo7jE7mW4uZxGks8KwpEkiSHmmuRyuQBhDjrkjyoeytUltZIZGKanR1fSWCtHkeJQc4IYjblttQe5JZcWLrIztVtq7pNreuf+xrxSKccVjRJgs0toVaREGC0ayatCnZctAB6Z2oO17QztDw2ZppMi6eKXDFQ4DRMO8xgN4TjemCXkQmtp5Zppp7cMpYRRokgYsQD4srgORnG9BxW9oIPs3dSvF3pmBaQK6sVC4UouNOByOabS+35wdC63p0oqW9JLZf8k/LammkL+KXEqwcWiDMQl0mo5J8BklXHouVj+Yp1wyNV4jJHYlRHNY6sIfArmLwMfJtWn/H60TYd1Hr7mCOPvQFk3dw6j91lkYrv12yaYRCKCNjDFHGDjOhcFyOWSckgHpyp1ja3f5yTyeJYnGSinv7VxFb+zVornY69tlitYJIi15HcyIoAZZItRy0rjIDKoGCDy0mkl9gFsHIyd/PfY02fi8zBw0rHJIPsgkZ9ksBqI9CaR3ZpV5HB1fULPPUk1+98u9vJCyfc/6VlRzHf/Wsqhym7Ac/fTmE0ls0Izg9aZR6vT60GKw7VWiaHUv5D510Xb+EfOsJR2aT9ogwCsNxyP60xEjfw/UVzNllKlNj6iihlsxBw5AJAdvEp/X8qciPNKGtWSSPoAfoaf24oTZZbgc8RFcWsYzliAo5k0fdzhWXIzjp51Bcx5y5XAIyq+/1860XsaRaf2ccftoLiV5pNAKhVJVyOeTyG3Kr9evZ3gxDLAzkjBVl1bkZyvM7Z6V4/wAIsWcHAAx0NT3qCIhZFBJ6AA4HmT0oTSlsCKpUWfjXDRaOCdlcnAzlgAxAYj3AH40VFZIwDfP31W7aAOhKkn35z79+Yp1wa+3ZG2Ixjyx1+R/GuLPFtXHk6sLrZjgQgcqgum2rJLsD4VXeL8XzlE3J6+X+tcuLFKci2XLGEbYt4lEZpdK8gdvLPmfQUJZ8IaJ2VsPG2fF65znf1o+OXuGTV13Pp5UysuGd7JJKuruzgg5wpJHix6ZzXpJv5VwcKpR1PlkdxMMYpVOTzFOrnh2DjH1oeS2HLFUSOaiROOxJJNLHA2q5P3oeQFMEHUECqCOZ3JPOuRxCLuUgNrEYEJZUYysQzc216w3w5elRf0HK+O7jkbfOysQduhAqa24VKQdS6Ap0kyFYxn+Hxkb+lZo6f6jO3tJ3tx6Kl9A6x4ooSRFUW/eBcPbRRq4KnrkjIILDntmtRBFSOKNSI410qGOWOWLMzEbaiSeW3KsHC1VDI00ARG0SNrysbYB0MQPE3iGy6uvlXSSWyxd+1zGYg4TVGsrkMQSAy6QV2B3POlZTT1OSOmm1fl37b+3At4oWDquTpK5wSQp3O5xzNFwcOlMJkEJK5B1rqBxvuCdiKl4/Zxh5cSEyQdyjeDMZ74F1EbaskgbnYUG8jfbLIrGZu9tHh7vITWQZ00ljso2Qk+QqbW+5sHSyyTcHs9Lf0v6oXPaPLJhceFWZixCBQOZcsQq9PnTQW5ijRWxhhqDKVZGB6qy7EdNq4h4vE1orxwKJJ7hINEjO0SmLTIHJBDMv3ieA7ZXO+MUxW+dU4hbtHAlxah5kaNAY21Fdb92+Qpx5beM7ZGaaKR0/6bk077Suv2tK/wCWJnIzWFipwQQfI7GjrG7unmsUN0yx3cRz3aRJoYa1OgBcBsqvi2PiOMUDZ3MktmjTMzyxzTRFmJZsaY2VSx3OCZOfnTqQmfw+WHG5uSdVxfdtfdFmsrJu71yoUAGfGyxrg8iSxGx9aE4s7D+teKBM4UyNgNgA/dhQS4wy+IDG43pRxCySW6vta5ZrJbhOYwwjibOx3O7fM12OLRmLhyOI49UEiNdOneFFUyIURT4c7YyQcaxReS9vzk6YeGRajK27528436/b9iW24MGeOP7RBruNTRBe8ZXAJ/fC6QfCds56Uo43aoiRvHIXVzIN00HMTBSQMnKkk4P/ACmp+GxFuFLNHkTWVw8inoFPdFlPluwbHXSaE454Y7aP+C3jJ/vTZmb4/eD5UIuyfV9Jjwwbi3erT939q+pXZhk1uuJDvWVU8wLszz99NIaUWbc/f+lNYTSsVhIrljWxRXD+GPMfANhzY7KKF0IA5reatUHZgLuTqP0+ApB2k4c0RDry2z86EZJugii+IJC/zk/pUuCuxIyOeOVLZX3zRMsupdXUfgapKOw8XRuY5cE9MH5U94egeMa981Vzcb+LA9elO7G5IQjyx9aWUXQzdlx7McN1SdAqjOfQDfNQ9o7FjpcLld8jHl/p+FJ+zfHCsoRmKo7KHPpn8quX9IBh3agszZOP+UHGfnXPkjJMeDSKZZMWkVU5k4xRHGF0ENyYH/cfjU/EZkgnGkMrHDdDkluWfLY112rt9IMhAJkUgZGwyCCR5NvnPShW6Hc/IT3U8shCKDkjkOfl4j0pnYcGEK65MF+g6L+poXsnf6dUbc+efdzH50xnkM8qQJzY7+gG7H4ClyOWr4cVSExKMo/Ek7fl5HXBeCNeM5cssAYKcc5MblVPQdCautwsSBYRgEjwqOeBzJ9PU1FLcdyipGBpUYx5UrWdFBkUfeNzZtyfTPQegrojxSFb3B+IWW5weX0pS1psQTk4NTT3xJJPOh7abOcnB6URAPjatPccRjeSUolstzGmtu7BVYX9nOMASNty+QrUl8v/APDNI8Ll7J4ik5fQulnj7zUFbxEjyz4fdTi4njR2k7lWleLuHZnkKtHpCkaFIwSAN81BFHGxhZCsPcq6rEYe/txrYsXVXfUrnO5JPLpSuL5/OT3cfiGFqMHapf8Amnxb3dEF1dR23CoxE0F0ElVdZUskbv3jl9JAbYYVc89R91Q9n7JLqbiVsshlEyK6SlNGplcFX0gAAan6AbZpnBiASdyxLSvrlcpGoYgEBViGVVBknByc1qW9aVGiuNU0TgAoXZQCrBgV08uXyrUTfiMIuUY3u71funxS4a24TEFjdO1mryFtc0zMSMZKwRJEmfiX+VNrKFi9hcAqFt5ZBIZHRCFYowOCcn2n5eVA8ZcBkVVKIqaURAdKjUScEnJJJJJJJyagacBecqnffmPxqd0zhn1b+PLLBc2q9Gq+wWODQmGWE3EYZrkzwPFmQIMEfeDAwCNI2yQceVMISqyXEk8gmlukMcrRoVRE0aRoD4LNkIegwp86U8KUEMwIO+MgY+Y896P0Zp0GfiGeSav6e39kbhe3jFpj7Q7WhYxkmJA2p9eHGG2HLbfBpfd3SaGjhi0B5TMxZy51EEYHhAA3+gopoaCuICKZNEcnU5cialLb/N/dk8HGJFwVjgLiMQ6ypZzGBjQ2TpIxty5VPBxeVFUFkVV9mOOOIKmTnK+HwnJ5jf1qv3N4It+Z/Cl/9KZO9Bt9iTySe1suc/Eo51VblXm0MzLqlfT4tOQ4HtL4AcZHM+dV3tJDKWaY4cMckjbHQDHQAYA9BQ8N1TezucgqeR/n+c0qk0zfEk0ot7LhFJdmzyrKeX/AGLkxkBT0J5egx0rVWU4+ZthbaNz9/wCQpnC9JbV+fvplDJRYGN7VCzBRzJxXollaCOIINqpvZOHLGQ8hsKusctSmrDGPc1DN0NR8Qs1mQqRzqC4fS3oa7SbFRpo3oeXcd4a0EhRh6g+YoC3mwcGvUu1PDhcwHSPvE3XzPmvxqqw9gpWAaSRY/T2mHvwcZ+Ndcci07gaKq/UEbZ2PpTTgxydPmMe/yrOOcJEIVVfWWOAMYPvHpuKgsUMcyo+UJIG/IMPZ+BO3xp9mthFuywxcF0sCxIOeQBJqz3kktpCZNOQCBvjO/I8+VbuBsreYU/QfrTLtEA9nIT/AG/w/7VyynqqykSmw8S+03ALoMsVz1bAwAFJ2FN+2Mh0RqRgjWCOmxGMedIezpHfox5ah9DkmjON3hvbkRxZO4UfP8z+vSi43Jeg9iKaXS4KnfA+gAz+Neqdkuz0VugmJ7yWRAdfkrAHSg6Dl6mopexcUVhNGi6piuvWfbLp4lA8h0x60P2Jv+8s1ByShKA+ntL8gcfCne6skv0za89xjxaHOSKQXMRGCPlVnK7b8qAvrMcxypbHaKhdW7E7Zqa3Gw23FWFLbByCDUEliM+R9KNi6RXJFtvt76HiXBpnNAcYNLDFg9aKMTMNq4zU0I86jZaDRhZxg4KklhkdP0oIXa6cd7IPTBI99d8SuNbaVYLpJGd8+7FcKrIneSTnu840qo1O2M6VzsNsZJ2HqSBUnXI+LFPNNY8atvhDThC6ozhi2/PTjoOnWjPsrDfS2PcaXJFdPGkhc20EjBYlQO00xOSAip45DgEknC4BOwoviPZUxSd1Hc3UtwEEjrFCzd2rZClz3g0k6WwuSxwdq0dbVxjt/B6z8L6fF+nP1EYy8knKvdoLjQNQ13BjnQf2m5gjSZz9ptW2EoyHUglSrFgHRwwwVccxjnW+N8RHc6owZFcEAjbHQ6hzBHUe7oc1lLeuGcnWeHz6eKyJqUHxKPHs/J+hRb65LMzdCT+O1RwKTXLtjINEWBBZR0qvY85BITFGWc9C3Lbn3moYZN60o7DUWhJgQNW55cz+QrKXRTbc/risqRiqwNTG1yTgUpiNOrAYwOp3P6V1sYu/CmCqqrVkt7SUj2eoGCVByRkDBOcmklreJYwCaQKZHBCq2dyy+zkAlQFOSRvkgUji7WXGGKzBdIUju0wi4bYvqjJxuQCTzbmab4MtN6W/ZHRhw6180V7sud5EcYYEGlKXZQ4bl0rXZztWJ8W8ndd4SWVlUjvCF3U5XCsFUkEYBxjHmVxO2B/np0qWTC4btPfzJZYaZVaftujuO8BGxoe6vioOpth19KWJA4PhpJ2mvmJEAIyfax09D+JqcYWyEpOjvgh7+4edvZT2B+fy395q0XnDIrpCpwHHI9feKTcDs+7AXoR/OaP4qowPTrRnvLYENhtaWrJGqO2tlGM+g5be7FMJLfvYyh3Dxuu+MAgYBHzqgxcekUlFwACdzuT86e2XFnKjxnI8vXn+FJKDQ+pCbhVnI2YrZXd22eTTpRB1A1dT5nAr0bsr2aS1AZsGTHvC55nPVj5/AVB2cvT3ZUKMg9AAN+pp0jnmdz9BTN2ikd9xiXzVD/Z6SDcQnmr5x65ZW/AVaJL7BqocOl7riUyjYSKWH/dpf8dVZcMWfzRZbrmM9BtS+TOMfjRputqGe4B2oDsgg9a5Y0PJLg4qJpqNAO56ClhBFTyGhnlxRMDMpHnXUbb71LM4I2oeUmjyCiqyRlpmVdyXIHvLYFWDs52fXiFxIpZhbwJoUrzJOQpHqTqc/ClUA03qjzkBHvO4+uKsfYHjiWXDbu6dWcRyKWVMayG0IMZwObE1LSpTjF8b/AEPX8Lk8HTZ+oh860xT8tT3f0ILBZuGXcK3OuSKMy6CMtlJVALwr1YFFzGN8OxGetxg7Wl7q2SO2dbe4Z0NxKO7LMkUkiqkZ8Z/qzuwA6DNUTjf7XLO7iMUlhdOp5HwBlPRlO+DSzgnGQkYWRZJLN2DKCXimglXcMjL4opB108xkiranhpP5fPy9x/hLxFyyRdZeXHtKuXH17tfx6eiWCT2zGG8hga3vLmfdHZihnZ3jWRGUAqwAXIOzEee1G41wg2tzNaAnQw72E53BALL8wrofPY9KO4S6ySwy9zeau9jQl7mS5DaJ4NMgd1Pg+9J2xsGzvya/tLx/SFlj2vDn+73nX09r60OpS0qXk/ubwq5SydNP5ZRla8nFWn7po8zm8XMA/DehorZQ2QMGijy2rIhvS2eAjm9fc+f+lLxNpbPTr7utTXUuSfeaXyvVUtig/ik251lB8MOpN+hIrKi1TEFVsN6b2r+I+m30pTZ0xtGx8TXQyhbv2j7/AGdh7BWTHlnKk/QrQPZ9YhbyvKoERKpIxaQs+JI3CIiYC4GCGJ9ph0BFOOGXcNzbC0uMAhspJnDDAwuknwhhuMNgMDjINc2fYq5jEojeJhIojDN3ie0cEFGUjcHmC2OlerhzRljq6MVbs0pN3bhefexn4BgW/wDEGvSuJSDUMdB+ZI+hFLuBcGi4ee8lIlmIIxggKGBUhATqyf7QgbHAHOonvMnJ6/ztXN12WM3SMjnifEREu2S7bIo3JJ5YpdwXs/pYyTkM53xz355JouRVLd4QCw2B6gUUlyDXnLyQNNvc7AAb3Ck3Frsk+lNi/PzpHxeP6b0IqnuCSoUtjvG99WLhZGk8s1VTJ4z76b2E+1PNWhaLv2bucFl8wD8v96fC6rz7ht7iRd+uPnVgN760q4KR4HF+Q4Izg9DVC4peSRXCO3tJsD/EM8vqR8asLXuds0t4nAsy6W59D1FZKmaatDmG/wBShgdjvWxeVSLXiD27aH3X+dxT2K6VhqByDR0gUrG89wDQpl60J31b72tQQo3FRM9QGasD1gkpkrtnoaQ1zroBE/FZCswccxpI94wQfnVg7I8XSzvCHwLW6AYE+yhySM9PC2pD8DSnilizlSgzjOdwPdzriCHKGKVGKE5BGNSNjGpMnB9VOxx0OCJSTtNco7PD+qhhnPHm/wBuaqVdvJr2Z7uiL0C/AChuK8LiuImilQMjdOo8iD0I868t4Pxm/sgEQC6gHIbsyjoMDxp8QR5U1P7TJzsLB9X99z9O7zVv6mDVS29KOxeD9Tq19NKMl2kpJfdppi9HueCz6Tqls5Dz6e8dFkHlybHyScd419puJrzkijuoQeZJBUfEBnkPkcDrR3Gry8vMfa27mEHIiUYc88eAnOfV8Dy8qqXEZyz6SmhEyETmAPMn95jsS3XboABzxTbpfKt1f5wdvX9djw4nel9RKOmTi9ku7fbVW2wIkWKKtMBgW3AqNVFOuzsQLMCAduu/X1qjZ8miB3tm5xL8APyqEcNtHDZUgjlgsPzovi9mE8WFKk/wrsegO1JhIATywRjbb8KyvszWzsW6R5WPJXOd9zW6kgiOnr8xWUGwlatzRcDVqsrqZQZQSkUyteIyAYV3A8gzAfIGsrKQwdDd559a20vMGtVlExwLg8jUiXFarKFBJzc0LenUK3WUDMqurc58zRlvdBedZWVRomF2V8NYxnmKsJlzWVlI0NE47yu+8rKygEiuYFkGG+fWg0tDGcI2D06q3ow6H1FZWVjUHqTUitWVlYxE53ruM1usrBMkbpUlvDkE52FZWUr4BLZEXfkMeWMcudDo29ZWVkkQsNBOQRsalmllx7bf4mrKyimASXrt/JqAnKDIzzrKyiZEMVsvl9T0qQXAQ4UDB5g71lZQpBsG7RQMIRIjyICfEmolDnkcE7VXuH63kA1HGd6ysrR+Vm7lsS3OPZU/E1lZWVEc/9k="/>
          <p:cNvSpPr>
            <a:spLocks noChangeAspect="1" noChangeArrowheads="1"/>
          </p:cNvSpPr>
          <p:nvPr/>
        </p:nvSpPr>
        <p:spPr bwMode="auto">
          <a:xfrm>
            <a:off x="155575" y="-1363663"/>
            <a:ext cx="4286250" cy="2847976"/>
          </a:xfrm>
          <a:prstGeom prst="rect">
            <a:avLst/>
          </a:prstGeom>
          <a:noFill/>
          <a:ln w="9525">
            <a:noFill/>
            <a:miter lim="800000"/>
            <a:headEnd/>
            <a:tailEnd/>
          </a:ln>
        </p:spPr>
        <p:txBody>
          <a:bodyPr/>
          <a:lstStyle/>
          <a:p>
            <a:endParaRPr lang="vi-VN"/>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Franklin Gothic">
      <a:majorFont>
        <a:latin typeface="Franklin Gothic Medium"/>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B06AF52-9C9F-455C-9927-CBCF255C78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1972</Words>
  <Application>Microsoft Office PowerPoint</Application>
  <PresentationFormat>On-screen Show (4:3)</PresentationFormat>
  <Paragraphs>108</Paragraphs>
  <Slides>24</Slides>
  <Notes>1</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  QUY ĐỊNH XỬ PHẠT VI PHẠM HÀNH CHÍNH TRONG PHÒNG CHỐNG TÁC HẠI CỦA THUỐC LÁ </vt:lpstr>
      <vt:lpstr>NỘI DUNG TRÌNH BÀY</vt:lpstr>
      <vt:lpstr>CÁC VBQPPL LIÊN QUAN</vt:lpstr>
      <vt:lpstr>Phần 1. Nghị định số 176/2013/NĐ-CP của CP quy định xử phạt VPHC trong lĩnh vực y tế</vt:lpstr>
      <vt:lpstr>Slide 5</vt:lpstr>
      <vt:lpstr>Điều 23. Vi phạm các quy định về địa điểm cấm hút thuốc lá</vt:lpstr>
      <vt:lpstr>Điều 23. Vi phạm các quy định về địa điểm cấm hút thuốc lá</vt:lpstr>
      <vt:lpstr>Điều 23. Vi phạm các quy định về địa điểm cấm hút thuốc lá (tt)</vt:lpstr>
      <vt:lpstr>Điều 24. Vi phạm quy định về bán thuốc lá</vt:lpstr>
      <vt:lpstr>Điều 24 (tt)</vt:lpstr>
      <vt:lpstr>Điều 25. Vi phạm quy định về ghi nhãn, in cảnh báo sức khỏe trên bao bì thuốc lá</vt:lpstr>
      <vt:lpstr>Điều 25. Vi phạm quy định về ghi nhãn, in cảnh báo sức khỏe trên bao bì thuốc lá</vt:lpstr>
      <vt:lpstr>Điều 25. Vi phạm quy định về ghi nhãn, in cảnh báo sức khỏe trên bao bì thuốc lá</vt:lpstr>
      <vt:lpstr>Điều 26. Vi phạm quy định về cai nghiện thuốc lá</vt:lpstr>
      <vt:lpstr>Điều 27.  Vi phạm các quy định khác về PCTHTL </vt:lpstr>
      <vt:lpstr>Điều 27.  Vi phạm các quy định khác về PCTHTL </vt:lpstr>
      <vt:lpstr>Điều 27.  Vi phạm các quy định khác về PCTHTL</vt:lpstr>
      <vt:lpstr>Điều 27.  Vi phạm các quy định khác về PCTHTL</vt:lpstr>
      <vt:lpstr>Phần 2. Nghị định 185/2013/NĐ-CP ngày 15/11/2013 quy định xử phạt vi phạm hành chính trong hoạt động thương mại, sản xuất, buôn bán hàng giả, hàng cấm và bảo vệ quyền lợi người tiêu dùng</vt:lpstr>
      <vt:lpstr>Slide 20</vt:lpstr>
      <vt:lpstr>Slide 21</vt:lpstr>
      <vt:lpstr>Điều 32. Hành vi vi phạm về bán sản phẩm thuốc lá</vt:lpstr>
      <vt:lpstr>Điều 32. Hành vi vi phạm về bán sản phẩm thuốc lá</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2014-05-13T07:38:58Z</dcterms:created>
  <dcterms:modified xsi:type="dcterms:W3CDTF">2016-02-25T08:49:37Z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TC034605379991</vt:lpwstr>
  </property>
</Properties>
</file>