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092" r:id="rId2"/>
  </p:sldMasterIdLst>
  <p:notesMasterIdLst>
    <p:notesMasterId r:id="rId61"/>
  </p:notesMasterIdLst>
  <p:handoutMasterIdLst>
    <p:handoutMasterId r:id="rId62"/>
  </p:handoutMasterIdLst>
  <p:sldIdLst>
    <p:sldId id="258" r:id="rId3"/>
    <p:sldId id="583" r:id="rId4"/>
    <p:sldId id="731" r:id="rId5"/>
    <p:sldId id="782" r:id="rId6"/>
    <p:sldId id="783" r:id="rId7"/>
    <p:sldId id="784" r:id="rId8"/>
    <p:sldId id="785" r:id="rId9"/>
    <p:sldId id="786" r:id="rId10"/>
    <p:sldId id="586" r:id="rId11"/>
    <p:sldId id="736" r:id="rId12"/>
    <p:sldId id="740" r:id="rId13"/>
    <p:sldId id="742" r:id="rId14"/>
    <p:sldId id="743" r:id="rId15"/>
    <p:sldId id="780" r:id="rId16"/>
    <p:sldId id="781" r:id="rId17"/>
    <p:sldId id="744" r:id="rId18"/>
    <p:sldId id="745" r:id="rId19"/>
    <p:sldId id="759" r:id="rId20"/>
    <p:sldId id="748" r:id="rId21"/>
    <p:sldId id="693" r:id="rId22"/>
    <p:sldId id="749" r:id="rId23"/>
    <p:sldId id="750" r:id="rId24"/>
    <p:sldId id="752" r:id="rId25"/>
    <p:sldId id="753" r:id="rId26"/>
    <p:sldId id="754" r:id="rId27"/>
    <p:sldId id="755" r:id="rId28"/>
    <p:sldId id="756" r:id="rId29"/>
    <p:sldId id="757" r:id="rId30"/>
    <p:sldId id="758" r:id="rId31"/>
    <p:sldId id="771" r:id="rId32"/>
    <p:sldId id="772" r:id="rId33"/>
    <p:sldId id="696" r:id="rId34"/>
    <p:sldId id="697" r:id="rId35"/>
    <p:sldId id="698" r:id="rId36"/>
    <p:sldId id="773" r:id="rId37"/>
    <p:sldId id="700" r:id="rId38"/>
    <p:sldId id="701" r:id="rId39"/>
    <p:sldId id="702" r:id="rId40"/>
    <p:sldId id="708" r:id="rId41"/>
    <p:sldId id="709" r:id="rId42"/>
    <p:sldId id="777" r:id="rId43"/>
    <p:sldId id="778" r:id="rId44"/>
    <p:sldId id="774" r:id="rId45"/>
    <p:sldId id="704" r:id="rId46"/>
    <p:sldId id="775" r:id="rId47"/>
    <p:sldId id="737" r:id="rId48"/>
    <p:sldId id="738" r:id="rId49"/>
    <p:sldId id="776" r:id="rId50"/>
    <p:sldId id="706" r:id="rId51"/>
    <p:sldId id="764" r:id="rId52"/>
    <p:sldId id="760" r:id="rId53"/>
    <p:sldId id="761" r:id="rId54"/>
    <p:sldId id="762" r:id="rId55"/>
    <p:sldId id="683" r:id="rId56"/>
    <p:sldId id="669" r:id="rId57"/>
    <p:sldId id="713" r:id="rId58"/>
    <p:sldId id="672" r:id="rId59"/>
    <p:sldId id="765" r:id="rId60"/>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864" userDrawn="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99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068" autoAdjust="0"/>
    <p:restoredTop sz="87338" autoAdjust="0"/>
  </p:normalViewPr>
  <p:slideViewPr>
    <p:cSldViewPr showGuides="1">
      <p:cViewPr>
        <p:scale>
          <a:sx n="70" d="100"/>
          <a:sy n="70" d="100"/>
        </p:scale>
        <p:origin x="-1860" y="-564"/>
      </p:cViewPr>
      <p:guideLst>
        <p:guide orient="horz" pos="2160"/>
        <p:guide orient="horz" pos="1008"/>
        <p:guide orient="horz" pos="3888"/>
        <p:guide orient="horz" pos="864"/>
        <p:guide pos="2880"/>
        <p:guide pos="755"/>
        <p:guide pos="5381"/>
      </p:guideLst>
    </p:cSldViewPr>
  </p:slideViewPr>
  <p:notesTextViewPr>
    <p:cViewPr>
      <p:scale>
        <a:sx n="3" d="2"/>
        <a:sy n="3" d="2"/>
      </p:scale>
      <p:origin x="0" y="0"/>
    </p:cViewPr>
  </p:notesTextViewPr>
  <p:sorterViewPr>
    <p:cViewPr>
      <p:scale>
        <a:sx n="66" d="100"/>
        <a:sy n="66" d="100"/>
      </p:scale>
      <p:origin x="0" y="546"/>
    </p:cViewPr>
  </p:sorterViewPr>
  <p:notesViewPr>
    <p:cSldViewPr showGuides="1">
      <p:cViewPr varScale="1">
        <p:scale>
          <a:sx n="76" d="100"/>
          <a:sy n="76" d="100"/>
        </p:scale>
        <p:origin x="2562" y="96"/>
      </p:cViewPr>
      <p:guideLst>
        <p:guide orient="horz" pos="3132"/>
        <p:guide pos="214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sz="quarter" idx="1"/>
          </p:nvPr>
        </p:nvSpPr>
        <p:spPr>
          <a:xfrm>
            <a:off x="3855839" y="0"/>
            <a:ext cx="2949787" cy="496967"/>
          </a:xfrm>
          <a:prstGeom prst="rect">
            <a:avLst/>
          </a:prstGeom>
        </p:spPr>
        <p:txBody>
          <a:bodyPr vert="horz" lIns="92546" tIns="46273" rIns="92546" bIns="46273" rtlCol="0"/>
          <a:lstStyle>
            <a:lvl1pPr algn="r">
              <a:defRPr sz="1200"/>
            </a:lvl1pPr>
          </a:lstStyle>
          <a:p>
            <a:fld id="{BDB7646E-8811-423A-9C42-2CBFADA00A96}" type="datetimeFigureOut">
              <a:rPr lang="en-US" smtClean="0"/>
              <a:pPr/>
              <a:t>3/30/2016</a:t>
            </a:fld>
            <a:endParaRPr lang="en-US"/>
          </a:p>
        </p:txBody>
      </p:sp>
      <p:sp>
        <p:nvSpPr>
          <p:cNvPr id="4" name="Footer Placeholder 3"/>
          <p:cNvSpPr>
            <a:spLocks noGrp="1"/>
          </p:cNvSpPr>
          <p:nvPr>
            <p:ph type="ftr" sz="quarter" idx="2"/>
          </p:nvPr>
        </p:nvSpPr>
        <p:spPr>
          <a:xfrm>
            <a:off x="0" y="9440645"/>
            <a:ext cx="2949787" cy="496967"/>
          </a:xfrm>
          <a:prstGeom prst="rect">
            <a:avLst/>
          </a:prstGeom>
        </p:spPr>
        <p:txBody>
          <a:bodyPr vert="horz" lIns="92546" tIns="46273" rIns="92546" bIns="46273" rtlCol="0" anchor="b"/>
          <a:lstStyle>
            <a:lvl1pPr algn="l">
              <a:defRPr sz="1200"/>
            </a:lvl1pPr>
          </a:lstStyle>
          <a:p>
            <a:endParaRPr lang="en-US"/>
          </a:p>
        </p:txBody>
      </p:sp>
      <p:sp>
        <p:nvSpPr>
          <p:cNvPr id="5" name="Slide Number Placeholder 4"/>
          <p:cNvSpPr>
            <a:spLocks noGrp="1"/>
          </p:cNvSpPr>
          <p:nvPr>
            <p:ph type="sldNum" sz="quarter" idx="3"/>
          </p:nvPr>
        </p:nvSpPr>
        <p:spPr>
          <a:xfrm>
            <a:off x="3855839" y="9440645"/>
            <a:ext cx="2949787" cy="496967"/>
          </a:xfrm>
          <a:prstGeom prst="rect">
            <a:avLst/>
          </a:prstGeom>
        </p:spPr>
        <p:txBody>
          <a:bodyPr vert="horz" lIns="92546" tIns="46273" rIns="92546" bIns="46273" rtlCol="0" anchor="b"/>
          <a:lstStyle>
            <a:lvl1pPr algn="r">
              <a:defRPr sz="1200"/>
            </a:lvl1pPr>
          </a:lstStyle>
          <a:p>
            <a:fld id="{04360E59-1627-4404-ACC5-51C744AB0F27}" type="slidenum">
              <a:rPr lang="en-US" smtClean="0"/>
              <a:pPr/>
              <a:t>‹#›</a:t>
            </a:fld>
            <a:endParaRPr lang="en-US"/>
          </a:p>
        </p:txBody>
      </p:sp>
    </p:spTree>
    <p:extLst>
      <p:ext uri="{BB962C8B-B14F-4D97-AF65-F5344CB8AC3E}">
        <p14:creationId xmlns=""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2546" tIns="46273" rIns="92546" bIns="46273"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55839" y="0"/>
            <a:ext cx="2949787" cy="496967"/>
          </a:xfrm>
          <a:prstGeom prst="rect">
            <a:avLst/>
          </a:prstGeom>
        </p:spPr>
        <p:txBody>
          <a:bodyPr vert="horz" lIns="92546" tIns="46273" rIns="92546" bIns="46273" rtlCol="0"/>
          <a:lstStyle>
            <a:lvl1pPr algn="r">
              <a:defRPr sz="1200">
                <a:solidFill>
                  <a:schemeClr val="tx1"/>
                </a:solidFill>
              </a:defRPr>
            </a:lvl1pPr>
          </a:lstStyle>
          <a:p>
            <a:fld id="{D677E230-58DD-43ED-96A1-552DDAB53532}" type="datetimeFigureOut">
              <a:rPr lang="en-US" smtClean="0"/>
              <a:pPr/>
              <a:t>3/30/2016</a:t>
            </a:fld>
            <a:endParaRPr lang="en-US"/>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2546" tIns="46273" rIns="92546" bIns="4627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0645"/>
            <a:ext cx="2949787" cy="496967"/>
          </a:xfrm>
          <a:prstGeom prst="rect">
            <a:avLst/>
          </a:prstGeom>
        </p:spPr>
        <p:txBody>
          <a:bodyPr vert="horz" lIns="92546" tIns="46273" rIns="92546" bIns="46273"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55839" y="9440645"/>
            <a:ext cx="2949787" cy="496967"/>
          </a:xfrm>
          <a:prstGeom prst="rect">
            <a:avLst/>
          </a:prstGeom>
        </p:spPr>
        <p:txBody>
          <a:bodyPr vert="horz" lIns="92546" tIns="46273" rIns="92546" bIns="46273"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6125"/>
            <a:ext cx="4965700"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 xmlns:p14="http://schemas.microsoft.com/office/powerpoint/2010/main" val="3635406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vi-V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vi-V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56038" y="9440863"/>
            <a:ext cx="2949575" cy="496887"/>
          </a:xfrm>
          <a:prstGeom prst="rect">
            <a:avLst/>
          </a:prstGeom>
          <a:noFill/>
          <a:ln w="9525">
            <a:noFill/>
            <a:miter lim="800000"/>
            <a:headEnd/>
            <a:tailEnd/>
          </a:ln>
        </p:spPr>
        <p:txBody>
          <a:bodyPr anchor="b"/>
          <a:lstStyle/>
          <a:p>
            <a:pPr algn="r"/>
            <a:fld id="{4459B12C-4625-4FD8-A7B4-24F23D2CE53C}" type="slidenum">
              <a:rPr lang="en-US" sz="1200"/>
              <a:pPr algn="r"/>
              <a:t>7</a:t>
            </a:fld>
            <a:endParaRPr lang="en-US" sz="1200"/>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vi-V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54450" y="9440863"/>
            <a:ext cx="2951163" cy="496887"/>
          </a:xfrm>
          <a:prstGeom prst="rect">
            <a:avLst/>
          </a:prstGeom>
          <a:noFill/>
          <a:ln w="9525">
            <a:noFill/>
            <a:miter lim="800000"/>
            <a:headEnd/>
            <a:tailEnd/>
          </a:ln>
        </p:spPr>
        <p:txBody>
          <a:bodyPr anchor="b"/>
          <a:lstStyle/>
          <a:p>
            <a:pPr algn="r"/>
            <a:fld id="{2FD10783-5589-4D8B-A72B-E618FA331EE3}" type="slidenum">
              <a:rPr lang="en-US" sz="1200"/>
              <a:pPr algn="r"/>
              <a:t>8</a:t>
            </a:fld>
            <a:endParaRPr lang="en-US" sz="1200"/>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vi-V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vi-V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vi-VN"/>
          </a:p>
        </p:txBody>
      </p:sp>
      <p:sp>
        <p:nvSpPr>
          <p:cNvPr id="4" name="Date Placeholder 3"/>
          <p:cNvSpPr>
            <a:spLocks noGrp="1"/>
          </p:cNvSpPr>
          <p:nvPr>
            <p:ph type="dt" sz="half" idx="10"/>
          </p:nvPr>
        </p:nvSpPr>
        <p:spPr/>
        <p:txBody>
          <a:bodyPr/>
          <a:lstStyle/>
          <a:p>
            <a:fld id="{80BBE6BF-C811-45BB-8BA9-22EFF2B83FFA}" type="datetime1">
              <a:rPr lang="en-US" smtClean="0"/>
              <a:pPr/>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F39362CC-4597-4E8E-AFE5-237B3DA1FF07}" type="datetime1">
              <a:rPr lang="en-US" smtClean="0"/>
              <a:pPr/>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vi-V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F63988-78D4-46C4-B808-1786C6A42859}" type="datetime1">
              <a:rPr lang="en-US" smtClean="0"/>
              <a:pPr/>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5" name="Date Placeholder 4"/>
          <p:cNvSpPr>
            <a:spLocks noGrp="1"/>
          </p:cNvSpPr>
          <p:nvPr>
            <p:ph type="dt" sz="half" idx="10"/>
          </p:nvPr>
        </p:nvSpPr>
        <p:spPr/>
        <p:txBody>
          <a:bodyPr/>
          <a:lstStyle/>
          <a:p>
            <a:fld id="{A482C1EE-CCC0-4F27-8918-BF938AC1419F}" type="datetime1">
              <a:rPr lang="en-US" smtClean="0"/>
              <a:pPr/>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vi-V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7" name="Date Placeholder 6"/>
          <p:cNvSpPr>
            <a:spLocks noGrp="1"/>
          </p:cNvSpPr>
          <p:nvPr>
            <p:ph type="dt" sz="half" idx="10"/>
          </p:nvPr>
        </p:nvSpPr>
        <p:spPr/>
        <p:txBody>
          <a:bodyPr/>
          <a:lstStyle/>
          <a:p>
            <a:fld id="{B9A0C48B-9D86-4C33-9BD3-2929B1D74E3D}" type="datetime1">
              <a:rPr lang="en-US" smtClean="0"/>
              <a:pPr/>
              <a:t>3/30/2016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Date Placeholder 2"/>
          <p:cNvSpPr>
            <a:spLocks noGrp="1"/>
          </p:cNvSpPr>
          <p:nvPr>
            <p:ph type="dt" sz="half" idx="10"/>
          </p:nvPr>
        </p:nvSpPr>
        <p:spPr/>
        <p:txBody>
          <a:bodyPr/>
          <a:lstStyle/>
          <a:p>
            <a:fld id="{E87B711C-F9D6-42CE-B848-D107B7756573}" type="datetime1">
              <a:rPr lang="en-US" smtClean="0"/>
              <a:pPr/>
              <a:t>3/30/2016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EAC44-87EE-4E25-9BCB-D1B8F4FDD9D1}" type="datetime1">
              <a:rPr lang="en-US" smtClean="0"/>
              <a:pPr/>
              <a:t>3/30/2016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vi-V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44B9-3FFE-4574-9630-3E5A6F960186}" type="datetime1">
              <a:rPr lang="en-US" smtClean="0"/>
              <a:pPr/>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
        <p:nvSpPr>
          <p:cNvPr id="8" name="Rectangle 7"/>
          <p:cNvSpPr/>
          <p:nvPr userDrawn="1"/>
        </p:nvSpPr>
        <p:spPr>
          <a:xfrm>
            <a:off x="8915400"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vi-V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66F492-7803-4716-B969-A5873965FF8A}" type="datetime1">
              <a:rPr lang="en-US" smtClean="0"/>
              <a:pPr/>
              <a:t>3/30/2016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42DF41C5-B5F2-469F-BA25-292CFCDAF6E0}" type="datetime1">
              <a:rPr lang="en-US" smtClean="0"/>
              <a:pPr/>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vi-V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E69D85FE-5443-4629-8A1C-6F6EA57CBD60}" type="datetime1">
              <a:rPr lang="en-US" smtClean="0"/>
              <a:pPr/>
              <a:t>3/30/2016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
        <p:nvSpPr>
          <p:cNvPr id="7" name="Rectangle 6"/>
          <p:cNvSpPr/>
          <p:nvPr userDrawn="1"/>
        </p:nvSpPr>
        <p:spPr>
          <a:xfrm>
            <a:off x="8916591" y="0"/>
            <a:ext cx="228600" cy="6858000"/>
          </a:xfrm>
          <a:prstGeom prst="rect">
            <a:avLst/>
          </a:prstGeom>
          <a:solidFill>
            <a:schemeClr val="tx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vi-V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04168-AADC-4457-9784-543656FEE4FC}" type="datetime1">
              <a:rPr lang="en-US" smtClean="0"/>
              <a:pPr/>
              <a:t>3/30/2016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1BBB0-96F0-4077-A278-0F3FB5C104D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5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5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5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5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5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a:xfrm>
            <a:off x="0" y="1219200"/>
            <a:ext cx="9144000" cy="3276600"/>
          </a:xfrm>
        </p:spPr>
        <p:txBody>
          <a:bodyPr>
            <a:noAutofit/>
          </a:bodyPr>
          <a:lstStyle/>
          <a:p>
            <a:r>
              <a:rPr lang="vi-VN" sz="3600" b="1" dirty="0" smtClean="0">
                <a:solidFill>
                  <a:srgbClr val="0000FF"/>
                </a:solidFill>
              </a:rPr>
              <a:t>	</a:t>
            </a:r>
            <a:br>
              <a:rPr lang="vi-VN" sz="3600" b="1" dirty="0" smtClean="0">
                <a:solidFill>
                  <a:srgbClr val="0000FF"/>
                </a:solidFill>
              </a:rPr>
            </a:br>
            <a:r>
              <a:rPr lang="vi-VN" sz="3600" b="1" dirty="0" smtClean="0">
                <a:solidFill>
                  <a:srgbClr val="0000FF"/>
                </a:solidFill>
              </a:rPr>
              <a:t>LUẬT PCTH CỦA THUỐC LÁ</a:t>
            </a:r>
            <a:br>
              <a:rPr lang="vi-VN" sz="3600" b="1" dirty="0" smtClean="0">
                <a:solidFill>
                  <a:srgbClr val="0000FF"/>
                </a:solidFill>
              </a:rPr>
            </a:br>
            <a:endParaRPr lang="vi-VN" sz="3600" dirty="0">
              <a:solidFill>
                <a:srgbClr val="0000FF"/>
              </a:solidFill>
            </a:endParaRPr>
          </a:p>
        </p:txBody>
      </p:sp>
      <p:sp>
        <p:nvSpPr>
          <p:cNvPr id="8" name="Content Placeholder 13"/>
          <p:cNvSpPr txBox="1">
            <a:spLocks/>
          </p:cNvSpPr>
          <p:nvPr/>
        </p:nvSpPr>
        <p:spPr>
          <a:xfrm>
            <a:off x="0" y="4495800"/>
            <a:ext cx="9144000" cy="990600"/>
          </a:xfrm>
          <a:prstGeom prst="rect">
            <a:avLst/>
          </a:prstGeom>
        </p:spPr>
        <p:txBody>
          <a:bodyPr vert="horz" lIns="91440" tIns="45720" rIns="91440" bIns="45720" rtlCol="0">
            <a:noAutofit/>
          </a:bodyPr>
          <a:lstStyle>
            <a:lvl1pPr marL="0" indent="0" algn="ctr" defTabSz="914400" rtl="0" eaLnBrk="1" latinLnBrk="0" hangingPunct="1">
              <a:spcBef>
                <a:spcPct val="20000"/>
              </a:spcBef>
              <a:buClr>
                <a:schemeClr val="accent1"/>
              </a:buClr>
              <a:buSzPct val="100000"/>
              <a:buFont typeface="Wingdings" pitchFamily="2"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r>
              <a:rPr lang="en-US" sz="2400" b="1" i="1" dirty="0" err="1" smtClean="0">
                <a:solidFill>
                  <a:srgbClr val="FF0000"/>
                </a:solidFill>
                <a:latin typeface="Times New Roman" pitchFamily="18" charset="0"/>
                <a:cs typeface="Times New Roman" pitchFamily="18" charset="0"/>
              </a:rPr>
              <a:t>Quỹ</a:t>
            </a:r>
            <a:r>
              <a:rPr lang="en-US" sz="2400" b="1" i="1" dirty="0" smtClean="0">
                <a:solidFill>
                  <a:srgbClr val="FF0000"/>
                </a:solidFill>
                <a:latin typeface="Times New Roman" pitchFamily="18" charset="0"/>
                <a:cs typeface="Times New Roman" pitchFamily="18" charset="0"/>
              </a:rPr>
              <a:t> PCTH </a:t>
            </a:r>
            <a:r>
              <a:rPr lang="en-US" sz="2400" b="1" i="1" dirty="0" err="1" smtClean="0">
                <a:solidFill>
                  <a:srgbClr val="FF0000"/>
                </a:solidFill>
                <a:latin typeface="Times New Roman" pitchFamily="18" charset="0"/>
                <a:cs typeface="Times New Roman" pitchFamily="18" charset="0"/>
              </a:rPr>
              <a:t>của</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thuốc</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lá</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Bộ</a:t>
            </a:r>
            <a:r>
              <a:rPr lang="en-US" sz="2400" b="1" i="1" dirty="0" smtClean="0">
                <a:solidFill>
                  <a:srgbClr val="FF0000"/>
                </a:solidFill>
                <a:latin typeface="Times New Roman" pitchFamily="18" charset="0"/>
                <a:cs typeface="Times New Roman" pitchFamily="18" charset="0"/>
              </a:rPr>
              <a:t> Y </a:t>
            </a:r>
            <a:r>
              <a:rPr lang="en-US" sz="2400" b="1" i="1" dirty="0" err="1" smtClean="0">
                <a:solidFill>
                  <a:srgbClr val="FF0000"/>
                </a:solidFill>
                <a:latin typeface="Times New Roman" pitchFamily="18" charset="0"/>
                <a:cs typeface="Times New Roman" pitchFamily="18" charset="0"/>
              </a:rPr>
              <a:t>tế</a:t>
            </a:r>
            <a:r>
              <a:rPr lang="en-US" sz="2400" b="1" i="1" dirty="0" smtClean="0">
                <a:solidFill>
                  <a:srgbClr val="FF0000"/>
                </a:solidFill>
                <a:latin typeface="Times New Roman" pitchFamily="18" charset="0"/>
                <a:cs typeface="Times New Roman" pitchFamily="18" charset="0"/>
              </a:rPr>
              <a:t> </a:t>
            </a:r>
          </a:p>
        </p:txBody>
      </p:sp>
      <p:sp>
        <p:nvSpPr>
          <p:cNvPr id="5" name="Title 12"/>
          <p:cNvSpPr txBox="1">
            <a:spLocks/>
          </p:cNvSpPr>
          <p:nvPr/>
        </p:nvSpPr>
        <p:spPr>
          <a:xfrm>
            <a:off x="609600" y="5257800"/>
            <a:ext cx="8001000" cy="129540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en-US" sz="2000" i="1" u="none" strike="noStrike" kern="1200" cap="none" spc="0" normalizeH="0" baseline="0" noProof="0" dirty="0">
              <a:ln>
                <a:noFill/>
              </a:ln>
              <a:effectLst/>
              <a:uLnTx/>
              <a:uFillTx/>
              <a:latin typeface="Tahoma" pitchFamily="34" charset="0"/>
              <a:ea typeface="Tahoma" pitchFamily="34" charset="0"/>
              <a:cs typeface="Tahoma" pitchFamily="34" charset="0"/>
            </a:endParaRPr>
          </a:p>
        </p:txBody>
      </p:sp>
      <p:sp>
        <p:nvSpPr>
          <p:cNvPr id="6" name="Title 12"/>
          <p:cNvSpPr txBox="1">
            <a:spLocks/>
          </p:cNvSpPr>
          <p:nvPr/>
        </p:nvSpPr>
        <p:spPr>
          <a:xfrm>
            <a:off x="0" y="0"/>
            <a:ext cx="9144000" cy="121920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en-US" sz="2400" b="1" u="none" strike="noStrike" kern="1200" cap="none" spc="0" normalizeH="0" baseline="0" noProof="0" dirty="0">
              <a:ln>
                <a:noFill/>
              </a:ln>
              <a:solidFill>
                <a:srgbClr val="0070C0"/>
              </a:solidFill>
              <a:effectLst/>
              <a:uLnTx/>
              <a:uFillTx/>
              <a:latin typeface="Times New Roman" pitchFamily="18" charset="0"/>
              <a:ea typeface="Tahoma" pitchFamily="34" charset="0"/>
              <a:cs typeface="Times New Roman" pitchFamily="18" charset="0"/>
            </a:endParaRPr>
          </a:p>
        </p:txBody>
      </p:sp>
      <p:pic>
        <p:nvPicPr>
          <p:cNvPr id="7" name="Picture 4" descr="http://giadinh.vcmedia.vn/Images/Uploaded/Share/2009/02/20090225102022525/lo-go-bo-y-te400.jpg"/>
          <p:cNvPicPr>
            <a:picLocks noChangeAspect="1" noChangeArrowheads="1"/>
          </p:cNvPicPr>
          <p:nvPr/>
        </p:nvPicPr>
        <p:blipFill>
          <a:blip r:embed="rId3" cstate="print"/>
          <a:srcRect/>
          <a:stretch>
            <a:fillRect/>
          </a:stretch>
        </p:blipFill>
        <p:spPr bwMode="auto">
          <a:xfrm>
            <a:off x="4191000" y="304800"/>
            <a:ext cx="1295400" cy="1275969"/>
          </a:xfrm>
          <a:prstGeom prst="rect">
            <a:avLst/>
          </a:prstGeom>
          <a:noFill/>
        </p:spPr>
      </p:pic>
    </p:spTree>
    <p:extLst>
      <p:ext uri="{BB962C8B-B14F-4D97-AF65-F5344CB8AC3E}">
        <p14:creationId xmlns="" xmlns:p14="http://schemas.microsoft.com/office/powerpoint/2010/main" val="29707397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rgbClr val="0000FF"/>
                </a:solidFill>
                <a:latin typeface="Times New Roman" pitchFamily="18" charset="0"/>
                <a:cs typeface="Times New Roman" pitchFamily="18" charset="0"/>
              </a:rPr>
              <a:t>NỘI DUNG TRÌNH BÀY</a:t>
            </a:r>
            <a:endParaRPr lang="vi-VN" sz="3600" b="1"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4876800" cy="4297363"/>
          </a:xfrm>
        </p:spPr>
        <p:txBody>
          <a:bodyPr>
            <a:noAutofit/>
          </a:bodyPr>
          <a:lstStyle/>
          <a:p>
            <a:pPr marL="514350" indent="-514350">
              <a:buAutoNum type="arabicPeriod"/>
            </a:pPr>
            <a:r>
              <a:rPr lang="en-US" sz="2800" b="1" dirty="0" err="1" smtClean="0">
                <a:latin typeface="Times New Roman" pitchFamily="18" charset="0"/>
                <a:cs typeface="Times New Roman" pitchFamily="18" charset="0"/>
              </a:rPr>
              <a:t>Tình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hình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sử</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dụng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thuốc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lá</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tại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Việt</a:t>
            </a:r>
            <a:r>
              <a:rPr lang="en-US" sz="2800" b="1" dirty="0" smtClean="0">
                <a:latin typeface="Times New Roman" pitchFamily="18" charset="0"/>
                <a:cs typeface="Times New Roman" pitchFamily="18" charset="0"/>
              </a:rPr>
              <a:t> Nam </a:t>
            </a:r>
          </a:p>
          <a:p>
            <a:pPr marL="514350" indent="-514350">
              <a:buAutoNum type="arabicPeriod"/>
            </a:pPr>
            <a:r>
              <a:rPr lang="en-US" sz="2800" b="1" dirty="0" err="1" smtClean="0">
                <a:latin typeface="Times New Roman" pitchFamily="18" charset="0"/>
                <a:cs typeface="Times New Roman" pitchFamily="18" charset="0"/>
              </a:rPr>
              <a:t>Luật</a:t>
            </a:r>
            <a:r>
              <a:rPr lang="en-US" sz="2800" b="1" dirty="0" smtClean="0">
                <a:latin typeface="Times New Roman" pitchFamily="18" charset="0"/>
                <a:cs typeface="Times New Roman" pitchFamily="18" charset="0"/>
              </a:rPr>
              <a:t> PCTH </a:t>
            </a:r>
            <a:r>
              <a:rPr lang="en-US" sz="2800" b="1" dirty="0" err="1" smtClean="0">
                <a:latin typeface="Times New Roman" pitchFamily="18" charset="0"/>
                <a:cs typeface="Times New Roman" pitchFamily="18" charset="0"/>
              </a:rPr>
              <a:t>của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thuốc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lá</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thực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trạng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triển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khai</a:t>
            </a:r>
            <a:endParaRPr lang="en-US" sz="2800" b="1" dirty="0" smtClean="0">
              <a:latin typeface="Times New Roman" pitchFamily="18" charset="0"/>
              <a:cs typeface="Times New Roman" pitchFamily="18" charset="0"/>
            </a:endParaRPr>
          </a:p>
        </p:txBody>
      </p:sp>
      <p:pic>
        <p:nvPicPr>
          <p:cNvPr id="4" name="Picture 2" descr="C:\Users\Huyen\Desktop\15-Luat-phong-chong-tac-hai-thuoc-la-co-hieu-luc-thi-hanh_1.jpg"/>
          <p:cNvPicPr>
            <a:picLocks noChangeAspect="1" noChangeArrowheads="1"/>
          </p:cNvPicPr>
          <p:nvPr/>
        </p:nvPicPr>
        <p:blipFill>
          <a:blip r:embed="rId2" cstate="print"/>
          <a:srcRect/>
          <a:stretch>
            <a:fillRect/>
          </a:stretch>
        </p:blipFill>
        <p:spPr bwMode="auto">
          <a:xfrm>
            <a:off x="5181600" y="4000500"/>
            <a:ext cx="3810000" cy="2857500"/>
          </a:xfrm>
          <a:prstGeom prst="rect">
            <a:avLst/>
          </a:prstGeom>
          <a:noFill/>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514600"/>
            <a:ext cx="9144000" cy="1752600"/>
          </a:xfrm>
        </p:spPr>
        <p:txBody>
          <a:bodyPr>
            <a:normAutofit/>
          </a:bodyPr>
          <a:lstStyle/>
          <a:p>
            <a:pPr marL="624078" indent="-514350" algn="ctr">
              <a:buAutoNum type="arabicPeriod"/>
            </a:pPr>
            <a:r>
              <a:rPr lang="en-US" sz="2800" b="1" dirty="0" smtClean="0">
                <a:solidFill>
                  <a:srgbClr val="0000FF"/>
                </a:solidFill>
                <a:latin typeface="Times New Roman" pitchFamily="18" charset="0"/>
                <a:cs typeface="Times New Roman" pitchFamily="18" charset="0"/>
              </a:rPr>
              <a:t>TÌNH HÌNH SỬ DỤNG THUỐC LÁ</a:t>
            </a:r>
          </a:p>
          <a:p>
            <a:pPr marL="624078" indent="-514350" algn="ctr">
              <a:buNone/>
            </a:pPr>
            <a:r>
              <a:rPr lang="en-US" sz="2800" b="1" dirty="0" smtClean="0">
                <a:solidFill>
                  <a:srgbClr val="0000FF"/>
                </a:solidFill>
                <a:latin typeface="Times New Roman" pitchFamily="18" charset="0"/>
                <a:cs typeface="Times New Roman" pitchFamily="18" charset="0"/>
              </a:rPr>
              <a:t>TẠI VIỆT NAM </a:t>
            </a:r>
            <a:endParaRPr lang="vi-VN" sz="2800" b="1" dirty="0">
              <a:solidFill>
                <a:srgbClr val="0000FF"/>
              </a:solidFill>
              <a:latin typeface="Times New Roman" pitchFamily="18" charset="0"/>
              <a:cs typeface="Times New Roman" pitchFamily="18" charset="0"/>
            </a:endParaRPr>
          </a:p>
        </p:txBody>
      </p:sp>
      <p:sp>
        <p:nvSpPr>
          <p:cNvPr id="45058" name="AutoShape 2" descr="data:image/jpeg;base64,/9j/4AAQSkZJRgABAQAAAQABAAD/2wCEAAkGBxQTEhUTEhQUFhQXGBcXGBgYGBQYFBcaFRcYFxYWFRgYHSggGBolHBUUITEhJSkrLi4uFx8zODMsNygtLisBCgoKDg0OGxAQGywlHyQsLCwtLCwsLCwsLCwsLCwsLCwsLCwsLC4sLCwsLDQsLCwsLCwsLCwsLCwsLCwsLCwsLP/AABEIALcBFAMBIgACEQEDEQH/xAAbAAACAgMBAAAAAAAAAAAAAAAEBQMGAAECB//EAEQQAAIBAwIDBQUFBAgFBQEAAAECAwAEERIhBTFBBhMiUWEycYGRoRQjscHRB0JS8BUzU3KSsuHxQ2JjgqIWNHOT0iT/xAAaAQADAQEBAQAAAAAAAAAAAAABAgMABAUG/8QAMREAAgIBAwIEBQMDBQAAAAAAAAECEQMSITEEQQVRYXETMqGx8CKBkRTR4RUzcsHC/9oADAMBAAIRAxEAPwDy5RUyJXMa0TElIxTqKOjYYa1bx00t4aRsBzBb0fDbVJBBTCGGpOQtg0dtU4goxYqqXaXtWiExw+Jhzb90fqaEU5OkAb3d5FEPGwH41XeIdr00lI0JB6nbrmqld3jyHLsT6UMD510xwpchLLJ2tl5AKPcKg/8AUk/Vse6kTP5VrXVNEfIxY07UOOpyPd+QBpnw/tp/aAEcjjmPeDVHJrOuazxxfYB7DacSSQAqQfxo9XHpXkPC+Id2epXyyR+FXLg3aRWIUk4O3i9oHyz1HrUJ4a4A0W9ZK6V6HhlB5GpFIqDQCdRmungrhSPOiFcedAwDdxYmTP8AZt/mFdSwDFT32DNEf+k3+apNNC9gtiowChJ7SnLp1qOZNqZMNldkjrUdrk78qPlQVuRMbDl+NOmGxpacZjt48JHrf19kfKopO2EzkFwoxy0DGPnnNJDjNSpbg71T4jNZYZ+MmZD4wTjZdK6/w5etLeHRSK4Yt3Y6kHB+ld2kByNOAfrRv9DPIc6s55+dUVsxbrPjUTKF16jyOedJe1HCw0ZliIJG5yAdQHPfnkUqvuEd0o2yc8wdxU/CLspBIZT4d8Z9RjHxp77MYorzqSdSDmf96VcRRQ3h5HemdxIAWGdtVKLlsmkswruGIO2Kyo70jVuTy6VlYYMiSjYIvWh7daZ2yUjYrJbe2Pn9KZQWh/i+lbtY6a28NSlIVsihsW/jPyFFRWTf2h+Qo6CKgu1HEvs1uzjGs+FB5sevwGT8KRNt0hSods+NmMm3ikYnGHbYY/5Vx18zVIx5VJK5ZiSckkkk8z6mukTb313wgoqgg5qItU8q1HopgpkeazPOu+73rTisGzA21YDXK8q6xQMYDg1Jq6itaa6UUQFt7LcWRjonL8tiGwfqN6vENtAR/wAX/GP0rx+AYO3P+cV6D2Z4p3iaWPiGx+HIj+elQyw7oUtC2cH/AFf8f+lEjh8HQSj/AL/9KE1lQTjUQCcDmcDIx76fW8MBW3dZHdJ5UjGYnjPi2O7ciCy8x+6RXMoyfDCk2Kr3hsamBg0viZl9pSQAM7ZXzqY8LTkHmyfVf/zTnifCY37vRIcIbpxldyYDoaLnsc9eun1qWKzTWSXlKBYBhVXcXUmkEgg7AoOW/lWWKfcbSytXXDAuweTPrjbHwoaW0UDOuTA3PLH4Vangj0gaJWZmnXK4IQwuUGtRvhgCc9NvOg+DljFNGV7zF7AwRmIUpLHGukNyHiEh/wB60YO6YKZWrjh4H75bluCCDkZ54351uTg0oUOyzKmdOSBz8sEZp328RI4ElRY8aH1aVIjYxN4vCemzD1q2Ojo+EKRJ9rXQdA0FGtVJGFK6iW1gNnnjnjFUjju7YVE86XgmpQdMhOcYA3+grQ4aTsqTbEg6QSQRzHLnV44v2hRVcl9LG2RwO8j7wNC5Lq2+C4yuQOe+xqfgt6r3Eojk1J9qLgoHaN0ktFGNaAr/AFoYnJ2x6iqfD9Q6Sl8P4U7RPPGxKRtobJXVkhTttv7a/Om0PDLxHjVRguCCHkjdQ6DUwygGNt8H13pXZ3ccQvreQle8EZjIR2V3iZ8qSgOk4WPBOOfParHfdo4UaJkEhWOXvB4MHQ8DRkEu2XcM2ST5c9qMXtyZJCfi908csMUmjM3d6HDkxHvW0KcgZxkj5iibfsyO8P2qRZIilwMLrTu5ISozuRq21c9tqrnHeMLKtoURle208wuG7qRHQqFY7eDkd96c8T7cosn3ETSKJXk1StjUJUKlQunKgFtgfL5bXfLCZwzsPCt0yrNcZMUTqVWPIWfUrF2dGUY0bYw2+2a8y4xw8QzSxf2ckkefPQxXP0q5DtxcLsqQ+GOCPxB23tmLI+zDfLHb3fGqcWuGmleV8anZnbSCFyxycDOwyfOg2uxivXQXO+eXQE1lSXgGr2sbVlEIZarTa3WllqKb2oqchWNLNacWy0rtKb21RkIw+Fa8w/aLxTvLnuwfDEMemo7sfwFeox14hxuTVcSN/ExP1yPpiqdMrk2BAddh80K77fWsRq7Q0GaM1ghFRiauoWyaIDQj3NQSx71ZLey8OPPnQt/Z436VPXbH07CNErsJRvcbV08I2Pn+dPYoJ3WKyIDcHkQaJO2M1yUG9YBGg3plw+57uQMD7/caAAwa3nlWZj1m2utSg+Y3/Wiob3TBHGI21xXXfqSyhGXvRIVGDkHnuR1NV3sxNrgXfxLlfkdvoRVhsbN5DhFLHngDO3mfKuF3F7GToPm7RvG8Om3jCd/M+nvCMpKpLJ4U8OHIPUHHLfNSLxOUsjKIlAjSJo2711IhbVC2QynUpJ55z6UOeAzymIqowjurZZQQcAkBScnA3OOlcWkWqK7dXXXbxd7oOfECHI3G4HgO+DR1TfA9yGMd7MskjCTwyFmK6FOlmGGMbc1B8qDmgbDFZJEDlM6W0jVEQyMCNww26++nnF+FKAwglwfuUwwJKm4OlH1bAjJ5elL+1lobeKSVNOsiVsaCg1xLpBKajkFUTfO4ANI45FuzUxPfajkSM7gknxszjxc8BiQAfIYFCNaoV0lQw2GG8Qwu67NnlgY8quvGuHw+Jo0kIR4AUXGSk2kZTO5O5+IqO64XCj/1a4MFw4UyMV7yB1AGoEZyGII6EelOsczaWUrQF9lRjnsBU1tGA2zFC5C/1hjViAdIbxBSdsDPoKe8ZhjhuYZFVe5JhdkIDKUkOhvTbOr/ALabd13Nysa6MR2sjPpRWkbTIuDH0LYKjfzoxxsKRSZI/KjorWWUGNUdmUZwFJIB8/KmPF7oW/Fo3OhYjJ4jkBB3kDKrf/YV+dWC2gMZIluA8jpAAxKj/wBvIzgFwfGxDDfmabHjNRQI+AXDqXWJio1b7D2CQ4wTnIIIx6VxwXs8bqOZ0kUPG0ShGwFbvThTrJ26gDG52q63HF4beZQ5YItxOxYLMx0XCO+cIp1KZSB6YBIqm8F4mts1yCjOsogKFQMq1tJJIpIPnlPdjlR0qLpho1Z9jJZBM2uNXRpV7vxFmMIGoZAwOYxnnnNa4t2M7uB5luFkZI4pigQj7uU4DBid+Tf4fWntr2wjEt08cDn73vX8UCNJG8axDWD4mKuCcAbbHPMVX/8A1Y4gMBiyGto7Ykyk4EWoLIF0czq5E+6i9Idij3OM8x8wPxrK3fWoZs+Ll00/mKyggEtoNqb2opVZinNqtJIDGlqtNbcUutVppAtRZNhg5H3V4VxH23+Xy2r3TGxrxLjkOmaRfWrdNywoVSD9KxR+FdFd63jY/KusYiY054JbajqPIfU0ohj1EAVdOE22lBSTlSGSDo4foPqedR3tnqjB9M/SjYRt76mVcriuXU0VooM4Ktg1qIEqR5fh/vTvjdhkagOX8ikds+lt+ux9x611RlaItUzlzkVGj1NPFjI8qHYdadMVolVtq5c1zjapNOaIC7/s8bUkgPQjHyq52V4IpHR20RzQvFrw2EfUpTJTdQQX8XTSKQ9kuG93GT/Fg+6rBjPKuKcqnaBdMbW3FoIZhHJJKUE/fRSMksjTA2/dOpdVwpDMTlsZAHPJNLrecJNJmNnhmhkhcKUDrlgUYhiARhpAceY2ofice1v563/y1OEIpHlbpjuRMeLO0bKIVUtDbKSz5+9tnLajpGWVvCM5BGKi4he9+jK0KRF2dn0uZCxfOcuUU43OBjat7KBqIAJVdzgZdgo5+pFMJuEOjuh7plTQrHUVZGlIER9QScEEDzzR1TkjW2LVvbllKmVdxCA3djWDbvrjOc4O+x239KkmvJJO7YySKw1MU0wgK0v9cmFBDoTvvknNH2dqouvszn/hyNqHRowh04wcjxNuP4fWibbhgMpAdWUQxyHCFtS3DlVYZIxgRyZPQb0y+Iw7ldmDMuiRmcBdA1nJ0jkuRjbc0BdQ6mBcs5GQGZnZsMMMNTEkg4Gx8quNtwWN8AtJqZ54wQBo1QsQCeuGAJ+YpTaKvdXoMas6W6yxk8wfvNS4AyN0XfO+cbddpl3BTEItwNIAAXkAAMY8seVWLiWoYK7AY9BTZordZiiRJhbV5l1EsrvlRjBOTjf50+WKMHGhMGRRgrnwugwAceZq0YUg0UXi05ZEJ3yCp94qsvtXqkfD0a2dAqEhZ1zpXUHR2Ub8815bJpIRgysGUNtnKk5yjggaXGNxSZVRqFZXLscDmaikWiVTxN/eNRypSBFF3GC3sBtue/rWVu+QltkLbc9QH0rKYxqw/M09tBSKw/M1YbEUsxWNbVKawpQVolFXE4Vc1B7sRkXE7zQuBzryftMn3pbzH4VeL2Yscmq52ltcx6h+6fodq6sK0mRVI0zmtTrsBRNtCSDgelSR2LMdxtXRY5NwSy31H4VaY0wMUmgiZaYxTnrUJ7spHYZx8qnj2FCQyVqeU8hUaKJmXwXBzjeqlxC3AORvVj7rUd6nPCwRVIyURGtRT43zjO+Nj5kHb6UNJHpJHlT6+4KVOpPl+NBX1sdIbG42Pnjof58qspLsI0xfp51PEPEPfWXK8iORGaN7PW/eTxr65+A5097WIz1iwhCqoA6UWIc4riAbCi4zivOk9xQXiUO1v/8AIw/8DTAxge+uOLL4bY/9Zv8AIamYedTu0h6FnGbMyQSxp7TRuF/vEHT9cUZd8ZjeeSXROFmjgbHdjUkttIz6WDMNjqTB5eA71Kw8qHucVTHkcQ3RzdcUP2pbqBM4LeB8KdLppK5BIByAetDDjBXu1EKOogSB1eRwSInLRsHVTk7nII68xypfxCfSCeRJwPjWcKiDZYsgCqXZmYBVA6klccyKoskuEZW9kO7e6lEgZWiTEzSouknTrRkZMBgMeIkdQaiSUpNrVipZWRhhCrKxyVIYHqKDu5AgDhldWJGpScalIDKQwBVgSMgjqK7hhMgVgyAM2hdbomptvCmojUfENh5ispysOmV1W5q8vHBjIkfXEulXyAwXGNJwACPeDRi3LSRamZmYjc6m3KbgnB3O1BS2y6mj7xTMsaymPTJnQ2nfUV05Gtds+dE8HibdcHHoM4NWhJtmlGUfmVdyThnEJBnS/MkkaI9Xi9oB9OrHxqDi3Bu8+8jHiO5Hn6+hol+EPGzyNFKVVSwVFbU52AVdvMjJ5AZJpnw1JJdDHMKxSHUkUokWdiAY/vUIOhcHKYGTz2ot3sykMLlHU3SX5webLEQzggghjsajlWrpx5YJmcRTRPcKWJRGy7YyXA6MQATgEnY1Tp6i1TFlCUdpKhJexEtsittzJweu1ZRch3rKYUXWP51Y+H1X7EfjVhs6ExWPIXwKX3s+o1pptqGkNJGIjB3oe9g1Iy+YxRRFRTSqoyxAHrVkYrnAosK6sNw35UXPIqbmtWsyNLJoOQVU9eYJB/Gt3NkH50XzuWXAIeORg6WVvlRaSqw1IcioZeFITlsk+/8ASjbZY0B0oAeW3XHvovT2Nv3JrZCcURPbtjlXXA7cSSDVnAOTjnjrg7499WO7t+78SYkj6Z2kHv2AJ+Fc056ZUWjG0ed8Uu5FDaNtPM/jjzoLhd5O7Y1Z55yAR6bjfJq63toZPEmCPIjceh9azh8DA4wB8KsssVHgT4bbIOGWkzjxJj0zn470ddcB1IcjfFPbK2I33NMZIvDXBPqWpbHSsKrc8VvrMo2g9CcVYuwnDmEsjuMBcKM+ZIP6UR2h4eDLqOwG9di7jXmWyoAA/d8yfVq7/iXDY4nH9eguytijLMa2Vf4iB86R2dy3dIW6jPrg8s/DFZY8U7ueNgdg6Z92oVCrZLhjZ+NW01oblO+KW0mWXSiuxIVdvEQF+89+1HpmSCOeGLvFkUNh5liEYK5OtypydWwGOh8qoFrZ3OniUEEkaQxs5lRhlnCFyBGdBxtH5jpTaC7ifh3DYpU7x2kkSNWcpBlZCNU5AJIAdQAPM0I15fln0eTw7FF/p3/V6vbTe+69+S1TppjjdxFAXJA1TqVO/gGtjhnwCSF2GRS++jK6wWQshUOgOXTWMrqGMbgHrVe4Lw/vuH3loSGeO4LRYJK61R9kJ6MI3A/vCiOH3rTW7TyDxXFwWPuhiWMH5s/yo0n2OPqujhjjOSfDqvemvPtf8BF/xR1uYID3rQzWjDuolDMXJlXUq7ZbMYOSdudZw3ikNvCb1Hkkj1LGqEhZDLnUYpFOpQNK6tW+2Mb8u2hlE9hcRQyy9yZg4jGTpUhsDOBnErYGd6Afs+72c6MDBI90Z4kkwuFAKhZP7MsHbGeqb4BBou+Tohi6aePHPJtwnv6tO/vZzxmQukkJR4ZrXDSxs6yFxKw1Td4ANTlnQtkciMcsUHxaZhaWkkRQCKfxE6i4mY6kbB2KaI15dVo7jE7mW4uZxGks8KwpEkiSHmmuRyuQBhDjrkjyoeytUltZIZGKanR1fSWCtHkeJQc4IYjblttQe5JZcWLrIztVtq7pNreuf+xrxSKccVjRJgs0toVaREGC0ayatCnZctAB6Z2oO17QztDw2ZppMi6eKXDFQ4DRMO8xgN4TjemCXkQmtp5Zppp7cMpYRRokgYsQD4srgORnG9BxW9oIPs3dSvF3pmBaQK6sVC4UouNOByOabS+35wdC63p0oqW9JLZf8k/LammkL+KXEqwcWiDMQl0mo5J8BklXHouVj+Yp1wyNV4jJHYlRHNY6sIfArmLwMfJtWn/H60TYd1Hr7mCOPvQFk3dw6j91lkYrv12yaYRCKCNjDFHGDjOhcFyOWSckgHpyp1ja3f5yTyeJYnGSinv7VxFb+zVornY69tlitYJIi15HcyIoAZZItRy0rjIDKoGCDy0mkl9gFsHIyd/PfY02fi8zBw0rHJIPsgkZ9ksBqI9CaR3ZpV5HB1fULPPUk1+98u9vJCyfc/6VlRzHf/Wsqhym7Ac/fTmE0ls0Izg9aZR6vT60GKw7VWiaHUv5D510Xb+EfOsJR2aT9ogwCsNxyP60xEjfw/UVzNllKlNj6iihlsxBw5AJAdvEp/X8qciPNKGtWSSPoAfoaf24oTZZbgc8RFcWsYzliAo5k0fdzhWXIzjp51Bcx5y5XAIyq+/1860XsaRaf2ccftoLiV5pNAKhVJVyOeTyG3Kr9evZ3gxDLAzkjBVl1bkZyvM7Z6V4/wAIsWcHAAx0NT3qCIhZFBJ6AA4HmT0oTSlsCKpUWfjXDRaOCdlcnAzlgAxAYj3AH40VFZIwDfP31W7aAOhKkn35z79+Yp1wa+3ZG2Ixjyx1+R/GuLPFtXHk6sLrZjgQgcqgum2rJLsD4VXeL8XzlE3J6+X+tcuLFKci2XLGEbYt4lEZpdK8gdvLPmfQUJZ8IaJ2VsPG2fF65znf1o+OXuGTV13Pp5UysuGd7JJKuruzgg5wpJHix6ZzXpJv5VwcKpR1PlkdxMMYpVOTzFOrnh2DjH1oeS2HLFUSOaiROOxJJNLHA2q5P3oeQFMEHUECqCOZ3JPOuRxCLuUgNrEYEJZUYysQzc216w3w5elRf0HK+O7jkbfOysQduhAqa24VKQdS6Ap0kyFYxn+Hxkb+lZo6f6jO3tJ3tx6Kl9A6x4ooSRFUW/eBcPbRRq4KnrkjIILDntmtRBFSOKNSI410qGOWOWLMzEbaiSeW3KsHC1VDI00ARG0SNrysbYB0MQPE3iGy6uvlXSSWyxd+1zGYg4TVGsrkMQSAy6QV2B3POlZTT1OSOmm1fl37b+3At4oWDquTpK5wSQp3O5xzNFwcOlMJkEJK5B1rqBxvuCdiKl4/Zxh5cSEyQdyjeDMZ74F1EbaskgbnYUG8jfbLIrGZu9tHh7vITWQZ00ljso2Qk+QqbW+5sHSyyTcHs9Lf0v6oXPaPLJhceFWZixCBQOZcsQq9PnTQW5ijRWxhhqDKVZGB6qy7EdNq4h4vE1orxwKJJ7hINEjO0SmLTIHJBDMv3ieA7ZXO+MUxW+dU4hbtHAlxah5kaNAY21Fdb92+Qpx5beM7ZGaaKR0/6bk077Suv2tK/wCWJnIzWFipwQQfI7GjrG7unmsUN0yx3cRz3aRJoYa1OgBcBsqvi2PiOMUDZ3MktmjTMzyxzTRFmJZsaY2VSx3OCZOfnTqQmfw+WHG5uSdVxfdtfdFmsrJu71yoUAGfGyxrg8iSxGx9aE4s7D+teKBM4UyNgNgA/dhQS4wy+IDG43pRxCySW6vta5ZrJbhOYwwjibOx3O7fM12OLRmLhyOI49UEiNdOneFFUyIURT4c7YyQcaxReS9vzk6YeGRajK27528436/b9iW24MGeOP7RBruNTRBe8ZXAJ/fC6QfCds56Uo43aoiRvHIXVzIN00HMTBSQMnKkk4P/ACmp+GxFuFLNHkTWVw8inoFPdFlPluwbHXSaE454Y7aP+C3jJ/vTZmb4/eD5UIuyfV9Jjwwbi3erT939q+pXZhk1uuJDvWVU8wLszz99NIaUWbc/f+lNYTSsVhIrljWxRXD+GPMfANhzY7KKF0IA5reatUHZgLuTqP0+ApB2k4c0RDry2z86EZJugii+IJC/zk/pUuCuxIyOeOVLZX3zRMsupdXUfgapKOw8XRuY5cE9MH5U94egeMa981Vzcb+LA9elO7G5IQjyx9aWUXQzdlx7McN1SdAqjOfQDfNQ9o7FjpcLld8jHl/p+FJ+zfHCsoRmKo7KHPpn8quX9IBh3agszZOP+UHGfnXPkjJMeDSKZZMWkVU5k4xRHGF0ENyYH/cfjU/EZkgnGkMrHDdDkluWfLY112rt9IMhAJkUgZGwyCCR5NvnPShW6Hc/IT3U8shCKDkjkOfl4j0pnYcGEK65MF+g6L+poXsnf6dUbc+efdzH50xnkM8qQJzY7+gG7H4ClyOWr4cVSExKMo/Ek7fl5HXBeCNeM5cssAYKcc5MblVPQdCautwsSBYRgEjwqOeBzJ9PU1FLcdyipGBpUYx5UrWdFBkUfeNzZtyfTPQegrojxSFb3B+IWW5weX0pS1psQTk4NTT3xJJPOh7abOcnB6URAPjatPccRjeSUolstzGmtu7BVYX9nOMASNty+QrUl8v/APDNI8Ll7J4ik5fQulnj7zUFbxEjyz4fdTi4njR2k7lWleLuHZnkKtHpCkaFIwSAN81BFHGxhZCsPcq6rEYe/txrYsXVXfUrnO5JPLpSuL5/OT3cfiGFqMHapf8Amnxb3dEF1dR23CoxE0F0ElVdZUskbv3jl9JAbYYVc89R91Q9n7JLqbiVsshlEyK6SlNGplcFX0gAAan6AbZpnBiASdyxLSvrlcpGoYgEBViGVVBknByc1qW9aVGiuNU0TgAoXZQCrBgV08uXyrUTfiMIuUY3u71funxS4a24TEFjdO1mryFtc0zMSMZKwRJEmfiX+VNrKFi9hcAqFt5ZBIZHRCFYowOCcn2n5eVA8ZcBkVVKIqaURAdKjUScEnJJJJJJJyagacBecqnffmPxqd0zhn1b+PLLBc2q9Gq+wWODQmGWE3EYZrkzwPFmQIMEfeDAwCNI2yQceVMISqyXEk8gmlukMcrRoVRE0aRoD4LNkIegwp86U8KUEMwIO+MgY+Y896P0Zp0GfiGeSav6e39kbhe3jFpj7Q7WhYxkmJA2p9eHGG2HLbfBpfd3SaGjhi0B5TMxZy51EEYHhAA3+gopoaCuICKZNEcnU5cialLb/N/dk8HGJFwVjgLiMQ6ypZzGBjQ2TpIxty5VPBxeVFUFkVV9mOOOIKmTnK+HwnJ5jf1qv3N4It+Z/Cl/9KZO9Bt9iTySe1suc/Eo51VblXm0MzLqlfT4tOQ4HtL4AcZHM+dV3tJDKWaY4cMckjbHQDHQAYA9BQ8N1TezucgqeR/n+c0qk0zfEk0ot7LhFJdmzyrKeX/AGLkxkBT0J5egx0rVWU4+ZthbaNz9/wCQpnC9JbV+fvplDJRYGN7VCzBRzJxXollaCOIINqpvZOHLGQ8hsKusctSmrDGPc1DN0NR8Qs1mQqRzqC4fS3oa7SbFRpo3oeXcd4a0EhRh6g+YoC3mwcGvUu1PDhcwHSPvE3XzPmvxqqw9gpWAaSRY/T2mHvwcZ+Ndcci07gaKq/UEbZ2PpTTgxydPmMe/yrOOcJEIVVfWWOAMYPvHpuKgsUMcyo+UJIG/IMPZ+BO3xp9mthFuywxcF0sCxIOeQBJqz3kktpCZNOQCBvjO/I8+VbuBsreYU/QfrTLtEA9nIT/AG/w/7VyynqqykSmw8S+03ALoMsVz1bAwAFJ2FN+2Mh0RqRgjWCOmxGMedIezpHfox5ah9DkmjON3hvbkRxZO4UfP8z+vSi43Jeg9iKaXS4KnfA+gAz+Neqdkuz0VugmJ7yWRAdfkrAHSg6Dl6mopexcUVhNGi6piuvWfbLp4lA8h0x60P2Jv+8s1ByShKA+ntL8gcfCne6skv0za89xjxaHOSKQXMRGCPlVnK7b8qAvrMcxypbHaKhdW7E7Zqa3Gw23FWFLbByCDUEliM+R9KNi6RXJFtvt76HiXBpnNAcYNLDFg9aKMTMNq4zU0I86jZaDRhZxg4KklhkdP0oIXa6cd7IPTBI99d8SuNbaVYLpJGd8+7FcKrIneSTnu840qo1O2M6VzsNsZJ2HqSBUnXI+LFPNNY8atvhDThC6ozhi2/PTjoOnWjPsrDfS2PcaXJFdPGkhc20EjBYlQO00xOSAip45DgEknC4BOwoviPZUxSd1Hc3UtwEEjrFCzd2rZClz3g0k6WwuSxwdq0dbVxjt/B6z8L6fF+nP1EYy8knKvdoLjQNQ13BjnQf2m5gjSZz9ptW2EoyHUglSrFgHRwwwVccxjnW+N8RHc6owZFcEAjbHQ6hzBHUe7oc1lLeuGcnWeHz6eKyJqUHxKPHs/J+hRb65LMzdCT+O1RwKTXLtjINEWBBZR0qvY85BITFGWc9C3Lbn3moYZN60o7DUWhJgQNW55cz+QrKXRTbc/risqRiqwNTG1yTgUpiNOrAYwOp3P6V1sYu/CmCqqrVkt7SUj2eoGCVByRkDBOcmklreJYwCaQKZHBCq2dyy+zkAlQFOSRvkgUji7WXGGKzBdIUju0wi4bYvqjJxuQCTzbmab4MtN6W/ZHRhw6180V7sud5EcYYEGlKXZQ4bl0rXZztWJ8W8ndd4SWVlUjvCF3U5XCsFUkEYBxjHmVxO2B/np0qWTC4btPfzJZYaZVaftujuO8BGxoe6vioOpth19KWJA4PhpJ2mvmJEAIyfax09D+JqcYWyEpOjvgh7+4edvZT2B+fy395q0XnDIrpCpwHHI9feKTcDs+7AXoR/OaP4qowPTrRnvLYENhtaWrJGqO2tlGM+g5be7FMJLfvYyh3Dxuu+MAgYBHzqgxcekUlFwACdzuT86e2XFnKjxnI8vXn+FJKDQ+pCbhVnI2YrZXd22eTTpRB1A1dT5nAr0bsr2aS1AZsGTHvC55nPVj5/AVB2cvT3ZUKMg9AAN+pp0jnmdz9BTN2ikd9xiXzVD/Z6SDcQnmr5x65ZW/AVaJL7BqocOl7riUyjYSKWH/dpf8dVZcMWfzRZbrmM9BtS+TOMfjRputqGe4B2oDsgg9a5Y0PJLg4qJpqNAO56ClhBFTyGhnlxRMDMpHnXUbb71LM4I2oeUmjyCiqyRlpmVdyXIHvLYFWDs52fXiFxIpZhbwJoUrzJOQpHqTqc/ClUA03qjzkBHvO4+uKsfYHjiWXDbu6dWcRyKWVMayG0IMZwObE1LSpTjF8b/AEPX8Lk8HTZ+oh860xT8tT3f0ILBZuGXcK3OuSKMy6CMtlJVALwr1YFFzGN8OxGetxg7Wl7q2SO2dbe4Z0NxKO7LMkUkiqkZ8Z/qzuwA6DNUTjf7XLO7iMUlhdOp5HwBlPRlO+DSzgnGQkYWRZJLN2DKCXimglXcMjL4opB108xkiranhpP5fPy9x/hLxFyyRdZeXHtKuXH17tfx6eiWCT2zGG8hga3vLmfdHZihnZ3jWRGUAqwAXIOzEee1G41wg2tzNaAnQw72E53BALL8wrofPY9KO4S6ySwy9zeau9jQl7mS5DaJ4NMgd1Pg+9J2xsGzvya/tLx/SFlj2vDn+73nX09r60OpS0qXk/ubwq5SydNP5ZRla8nFWn7po8zm8XMA/DehorZQ2QMGijy2rIhvS2eAjm9fc+f+lLxNpbPTr7utTXUuSfeaXyvVUtig/ik251lB8MOpN+hIrKi1TEFVsN6b2r+I+m30pTZ0xtGx8TXQyhbv2j7/AGdh7BWTHlnKk/QrQPZ9YhbyvKoERKpIxaQs+JI3CIiYC4GCGJ9ph0BFOOGXcNzbC0uMAhspJnDDAwuknwhhuMNgMDjINc2fYq5jEojeJhIojDN3ie0cEFGUjcHmC2OlerhzRljq6MVbs0pN3bhefexn4BgW/wDEGvSuJSDUMdB+ZI+hFLuBcGi4ee8lIlmIIxggKGBUhATqyf7QgbHAHOonvMnJ6/ztXN12WM3SMjnifEREu2S7bIo3JJ5YpdwXs/pYyTkM53xz355JouRVLd4QCw2B6gUUlyDXnLyQNNvc7AAb3Ck3Frsk+lNi/PzpHxeP6b0IqnuCSoUtjvG99WLhZGk8s1VTJ4z76b2E+1PNWhaLv2bucFl8wD8v96fC6rz7ht7iRd+uPnVgN760q4KR4HF+Q4Izg9DVC4peSRXCO3tJsD/EM8vqR8asLXuds0t4nAsy6W59D1FZKmaatDmG/wBShgdjvWxeVSLXiD27aH3X+dxT2K6VhqByDR0gUrG89wDQpl60J31b72tQQo3FRM9QGasD1gkpkrtnoaQ1zroBE/FZCswccxpI94wQfnVg7I8XSzvCHwLW6AYE+yhySM9PC2pD8DSnilizlSgzjOdwPdzriCHKGKVGKE5BGNSNjGpMnB9VOxx0OCJSTtNco7PD+qhhnPHm/wBuaqVdvJr2Z7uiL0C/AChuK8LiuImilQMjdOo8iD0I868t4Pxm/sgEQC6gHIbsyjoMDxp8QR5U1P7TJzsLB9X99z9O7zVv6mDVS29KOxeD9Tq19NKMl2kpJfdppi9HueCz6Tqls5Dz6e8dFkHlybHyScd419puJrzkijuoQeZJBUfEBnkPkcDrR3Gry8vMfa27mEHIiUYc88eAnOfV8Dy8qqXEZyz6SmhEyETmAPMn95jsS3XboABzxTbpfKt1f5wdvX9djw4nel9RKOmTi9ku7fbVW2wIkWKKtMBgW3AqNVFOuzsQLMCAduu/X1qjZ8miB3tm5xL8APyqEcNtHDZUgjlgsPzovi9mE8WFKk/wrsegO1JhIATywRjbb8KyvszWzsW6R5WPJXOd9zW6kgiOnr8xWUGwlatzRcDVqsrqZQZQSkUyteIyAYV3A8gzAfIGsrKQwdDd559a20vMGtVlExwLg8jUiXFarKFBJzc0LenUK3WUDMqurc58zRlvdBedZWVRomF2V8NYxnmKsJlzWVlI0NE47yu+8rKygEiuYFkGG+fWg0tDGcI2D06q3ow6H1FZWVjUHqTUitWVlYxE53ruM1usrBMkbpUlvDkE52FZWUr4BLZEXfkMeWMcudDo29ZWVkkQsNBOQRsalmllx7bf4mrKyimASXrt/JqAnKDIzzrKyiZEMVsvl9T0qQXAQ4UDB5g71lZQpBsG7RQMIRIjyICfEmolDnkcE7VXuH63kA1HGd6ysrR+Vm7lsS3OPZU/E1lZWVEc/9k="/>
          <p:cNvSpPr>
            <a:spLocks noChangeAspect="1" noChangeArrowheads="1"/>
          </p:cNvSpPr>
          <p:nvPr/>
        </p:nvSpPr>
        <p:spPr bwMode="auto">
          <a:xfrm>
            <a:off x="155575" y="-1363663"/>
            <a:ext cx="4286250" cy="2847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45060" name="AutoShape 4" descr="data:image/jpeg;base64,/9j/4AAQSkZJRgABAQAAAQABAAD/2wCEAAkGBxQTEhUTEhQUFhQXGBcXGBgYGBQYFBcaFRcYFxYWFRgYHSggGBolHBUUITEhJSkrLi4uFx8zODMsNygtLisBCgoKDg0OGxAQGywlHyQsLCwtLCwsLCwsLCwsLCwsLCwsLCwsLC4sLCwsLDQsLCwsLCwsLCwsLCwsLCwsLCwsLP/AABEIALcBFAMBIgACEQEDEQH/xAAbAAACAgMBAAAAAAAAAAAAAAAEBQMGAAECB//EAEQQAAIBAwIDBQUFBAgFBQEAAAECAwAEERIhBTFBBhMiUWEycYGRoRQjscHRB0JS8BUzU3KSsuHxQ2JjgqIWNHOT0iT/xAAaAQADAQEBAQAAAAAAAAAAAAABAgMABAUG/8QAMREAAgIBAwIEBQMDBQAAAAAAAAECEQMSITEEQQVRYXETMqGx8CKBkRTR4RUzcsHC/9oADAMBAAIRAxEAPwDy5RUyJXMa0TElIxTqKOjYYa1bx00t4aRsBzBb0fDbVJBBTCGGpOQtg0dtU4goxYqqXaXtWiExw+Jhzb90fqaEU5OkAb3d5FEPGwH41XeIdr00lI0JB6nbrmqld3jyHLsT6UMD510xwpchLLJ2tl5AKPcKg/8AUk/Vse6kTP5VrXVNEfIxY07UOOpyPd+QBpnw/tp/aAEcjjmPeDVHJrOuazxxfYB7DacSSQAqQfxo9XHpXkPC+Id2epXyyR+FXLg3aRWIUk4O3i9oHyz1HrUJ4a4A0W9ZK6V6HhlB5GpFIqDQCdRmungrhSPOiFcedAwDdxYmTP8AZt/mFdSwDFT32DNEf+k3+apNNC9gtiowChJ7SnLp1qOZNqZMNldkjrUdrk78qPlQVuRMbDl+NOmGxpacZjt48JHrf19kfKopO2EzkFwoxy0DGPnnNJDjNSpbg71T4jNZYZ+MmZD4wTjZdK6/w5etLeHRSK4Yt3Y6kHB+ld2kByNOAfrRv9DPIc6s55+dUVsxbrPjUTKF16jyOedJe1HCw0ZliIJG5yAdQHPfnkUqvuEd0o2yc8wdxU/CLspBIZT4d8Z9RjHxp77MYorzqSdSDmf96VcRRQ3h5HemdxIAWGdtVKLlsmkswruGIO2Kyo70jVuTy6VlYYMiSjYIvWh7daZ2yUjYrJbe2Pn9KZQWh/i+lbtY6a28NSlIVsihsW/jPyFFRWTf2h+Qo6CKgu1HEvs1uzjGs+FB5sevwGT8KRNt0hSods+NmMm3ikYnGHbYY/5Vx18zVIx5VJK5ZiSckkkk8z6mukTb313wgoqgg5qItU8q1HopgpkeazPOu+73rTisGzA21YDXK8q6xQMYDg1Jq6itaa6UUQFt7LcWRjonL8tiGwfqN6vENtAR/wAX/GP0rx+AYO3P+cV6D2Z4p3iaWPiGx+HIj+elQyw7oUtC2cH/AFf8f+lEjh8HQSj/AL/9KE1lQTjUQCcDmcDIx76fW8MBW3dZHdJ5UjGYnjPi2O7ciCy8x+6RXMoyfDCk2Kr3hsamBg0viZl9pSQAM7ZXzqY8LTkHmyfVf/zTnifCY37vRIcIbpxldyYDoaLnsc9eun1qWKzTWSXlKBYBhVXcXUmkEgg7AoOW/lWWKfcbSytXXDAuweTPrjbHwoaW0UDOuTA3PLH4Vangj0gaJWZmnXK4IQwuUGtRvhgCc9NvOg+DljFNGV7zF7AwRmIUpLHGukNyHiEh/wB60YO6YKZWrjh4H75bluCCDkZ54351uTg0oUOyzKmdOSBz8sEZp328RI4ElRY8aH1aVIjYxN4vCemzD1q2Ojo+EKRJ9rXQdA0FGtVJGFK6iW1gNnnjnjFUjju7YVE86XgmpQdMhOcYA3+grQ4aTsqTbEg6QSQRzHLnV44v2hRVcl9LG2RwO8j7wNC5Lq2+C4yuQOe+xqfgt6r3Eojk1J9qLgoHaN0ktFGNaAr/AFoYnJ2x6iqfD9Q6Sl8P4U7RPPGxKRtobJXVkhTttv7a/Om0PDLxHjVRguCCHkjdQ6DUwygGNt8H13pXZ3ccQvreQle8EZjIR2V3iZ8qSgOk4WPBOOfParHfdo4UaJkEhWOXvB4MHQ8DRkEu2XcM2ST5c9qMXtyZJCfi908csMUmjM3d6HDkxHvW0KcgZxkj5iibfsyO8P2qRZIilwMLrTu5ISozuRq21c9tqrnHeMLKtoURle208wuG7qRHQqFY7eDkd96c8T7cosn3ETSKJXk1StjUJUKlQunKgFtgfL5bXfLCZwzsPCt0yrNcZMUTqVWPIWfUrF2dGUY0bYw2+2a8y4xw8QzSxf2ckkefPQxXP0q5DtxcLsqQ+GOCPxB23tmLI+zDfLHb3fGqcWuGmleV8anZnbSCFyxycDOwyfOg2uxivXQXO+eXQE1lSXgGr2sbVlEIZarTa3WllqKb2oqchWNLNacWy0rtKb21RkIw+Fa8w/aLxTvLnuwfDEMemo7sfwFeox14hxuTVcSN/ExP1yPpiqdMrk2BAddh80K77fWsRq7Q0GaM1ghFRiauoWyaIDQj3NQSx71ZLey8OPPnQt/Z436VPXbH07CNErsJRvcbV08I2Pn+dPYoJ3WKyIDcHkQaJO2M1yUG9YBGg3plw+57uQMD7/caAAwa3nlWZj1m2utSg+Y3/Wiob3TBHGI21xXXfqSyhGXvRIVGDkHnuR1NV3sxNrgXfxLlfkdvoRVhsbN5DhFLHngDO3mfKuF3F7GToPm7RvG8Om3jCd/M+nvCMpKpLJ4U8OHIPUHHLfNSLxOUsjKIlAjSJo2711IhbVC2QynUpJ55z6UOeAzymIqowjurZZQQcAkBScnA3OOlcWkWqK7dXXXbxd7oOfECHI3G4HgO+DR1TfA9yGMd7MskjCTwyFmK6FOlmGGMbc1B8qDmgbDFZJEDlM6W0jVEQyMCNww26++nnF+FKAwglwfuUwwJKm4OlH1bAjJ5elL+1lobeKSVNOsiVsaCg1xLpBKajkFUTfO4ANI45FuzUxPfajkSM7gknxszjxc8BiQAfIYFCNaoV0lQw2GG8Qwu67NnlgY8quvGuHw+Jo0kIR4AUXGSk2kZTO5O5+IqO64XCj/1a4MFw4UyMV7yB1AGoEZyGII6EelOsczaWUrQF9lRjnsBU1tGA2zFC5C/1hjViAdIbxBSdsDPoKe8ZhjhuYZFVe5JhdkIDKUkOhvTbOr/ALabd13Nysa6MR2sjPpRWkbTIuDH0LYKjfzoxxsKRSZI/KjorWWUGNUdmUZwFJIB8/KmPF7oW/Fo3OhYjJ4jkBB3kDKrf/YV+dWC2gMZIluA8jpAAxKj/wBvIzgFwfGxDDfmabHjNRQI+AXDqXWJio1b7D2CQ4wTnIIIx6VxwXs8bqOZ0kUPG0ShGwFbvThTrJ26gDG52q63HF4beZQ5YItxOxYLMx0XCO+cIp1KZSB6YBIqm8F4mts1yCjOsogKFQMq1tJJIpIPnlPdjlR0qLpho1Z9jJZBM2uNXRpV7vxFmMIGoZAwOYxnnnNa4t2M7uB5luFkZI4pigQj7uU4DBid+Tf4fWntr2wjEt08cDn73vX8UCNJG8axDWD4mKuCcAbbHPMVX/8A1Y4gMBiyGto7Ykyk4EWoLIF0czq5E+6i9Idij3OM8x8wPxrK3fWoZs+Ll00/mKyggEtoNqb2opVZinNqtJIDGlqtNbcUutVppAtRZNhg5H3V4VxH23+Xy2r3TGxrxLjkOmaRfWrdNywoVSD9KxR+FdFd63jY/KusYiY054JbajqPIfU0ohj1EAVdOE22lBSTlSGSDo4foPqedR3tnqjB9M/SjYRt76mVcriuXU0VooM4Ktg1qIEqR5fh/vTvjdhkagOX8ikds+lt+ux9x611RlaItUzlzkVGj1NPFjI8qHYdadMVolVtq5c1zjapNOaIC7/s8bUkgPQjHyq52V4IpHR20RzQvFrw2EfUpTJTdQQX8XTSKQ9kuG93GT/Fg+6rBjPKuKcqnaBdMbW3FoIZhHJJKUE/fRSMksjTA2/dOpdVwpDMTlsZAHPJNLrecJNJmNnhmhkhcKUDrlgUYhiARhpAceY2ofice1v563/y1OEIpHlbpjuRMeLO0bKIVUtDbKSz5+9tnLajpGWVvCM5BGKi4he9+jK0KRF2dn0uZCxfOcuUU43OBjat7KBqIAJVdzgZdgo5+pFMJuEOjuh7plTQrHUVZGlIER9QScEEDzzR1TkjW2LVvbllKmVdxCA3djWDbvrjOc4O+x239KkmvJJO7YySKw1MU0wgK0v9cmFBDoTvvknNH2dqouvszn/hyNqHRowh04wcjxNuP4fWibbhgMpAdWUQxyHCFtS3DlVYZIxgRyZPQb0y+Iw7ldmDMuiRmcBdA1nJ0jkuRjbc0BdQ6mBcs5GQGZnZsMMMNTEkg4Gx8quNtwWN8AtJqZ54wQBo1QsQCeuGAJ+YpTaKvdXoMas6W6yxk8wfvNS4AyN0XfO+cbddpl3BTEItwNIAAXkAAMY8seVWLiWoYK7AY9BTZordZiiRJhbV5l1EsrvlRjBOTjf50+WKMHGhMGRRgrnwugwAceZq0YUg0UXi05ZEJ3yCp94qsvtXqkfD0a2dAqEhZ1zpXUHR2Ub8815bJpIRgysGUNtnKk5yjggaXGNxSZVRqFZXLscDmaikWiVTxN/eNRypSBFF3GC3sBtue/rWVu+QltkLbc9QH0rKYxqw/M09tBSKw/M1YbEUsxWNbVKawpQVolFXE4Vc1B7sRkXE7zQuBzryftMn3pbzH4VeL2Yscmq52ltcx6h+6fodq6sK0mRVI0zmtTrsBRNtCSDgelSR2LMdxtXRY5NwSy31H4VaY0wMUmgiZaYxTnrUJ7spHYZx8qnj2FCQyVqeU8hUaKJmXwXBzjeqlxC3AORvVj7rUd6nPCwRVIyURGtRT43zjO+Nj5kHb6UNJHpJHlT6+4KVOpPl+NBX1sdIbG42Pnjof58qspLsI0xfp51PEPEPfWXK8iORGaN7PW/eTxr65+A5097WIz1iwhCqoA6UWIc4riAbCi4zivOk9xQXiUO1v/8AIw/8DTAxge+uOLL4bY/9Zv8AIamYedTu0h6FnGbMyQSxp7TRuF/vEHT9cUZd8ZjeeSXROFmjgbHdjUkttIz6WDMNjqTB5eA71Kw8qHucVTHkcQ3RzdcUP2pbqBM4LeB8KdLppK5BIByAetDDjBXu1EKOogSB1eRwSInLRsHVTk7nII68xypfxCfSCeRJwPjWcKiDZYsgCqXZmYBVA6klccyKoskuEZW9kO7e6lEgZWiTEzSouknTrRkZMBgMeIkdQaiSUpNrVipZWRhhCrKxyVIYHqKDu5AgDhldWJGpScalIDKQwBVgSMgjqK7hhMgVgyAM2hdbomptvCmojUfENh5ispysOmV1W5q8vHBjIkfXEulXyAwXGNJwACPeDRi3LSRamZmYjc6m3KbgnB3O1BS2y6mj7xTMsaymPTJnQ2nfUV05Gtds+dE8HibdcHHoM4NWhJtmlGUfmVdyThnEJBnS/MkkaI9Xi9oB9OrHxqDi3Bu8+8jHiO5Hn6+hol+EPGzyNFKVVSwVFbU52AVdvMjJ5AZJpnw1JJdDHMKxSHUkUokWdiAY/vUIOhcHKYGTz2ot3sykMLlHU3SX5webLEQzggghjsajlWrpx5YJmcRTRPcKWJRGy7YyXA6MQATgEnY1Tp6i1TFlCUdpKhJexEtsittzJweu1ZRch3rKYUXWP51Y+H1X7EfjVhs6ExWPIXwKX3s+o1pptqGkNJGIjB3oe9g1Iy+YxRRFRTSqoyxAHrVkYrnAosK6sNw35UXPIqbmtWsyNLJoOQVU9eYJB/Gt3NkH50XzuWXAIeORg6WVvlRaSqw1IcioZeFITlsk+/8ASjbZY0B0oAeW3XHvovT2Nv3JrZCcURPbtjlXXA7cSSDVnAOTjnjrg7499WO7t+78SYkj6Z2kHv2AJ+Fc056ZUWjG0ed8Uu5FDaNtPM/jjzoLhd5O7Y1Z55yAR6bjfJq63toZPEmCPIjceh9azh8DA4wB8KsssVHgT4bbIOGWkzjxJj0zn470ddcB1IcjfFPbK2I33NMZIvDXBPqWpbHSsKrc8VvrMo2g9CcVYuwnDmEsjuMBcKM+ZIP6UR2h4eDLqOwG9di7jXmWyoAA/d8yfVq7/iXDY4nH9eguytijLMa2Vf4iB86R2dy3dIW6jPrg8s/DFZY8U7ueNgdg6Z92oVCrZLhjZ+NW01oblO+KW0mWXSiuxIVdvEQF+89+1HpmSCOeGLvFkUNh5liEYK5OtypydWwGOh8qoFrZ3OniUEEkaQxs5lRhlnCFyBGdBxtH5jpTaC7ifh3DYpU7x2kkSNWcpBlZCNU5AJIAdQAPM0I15fln0eTw7FF/p3/V6vbTe+69+S1TppjjdxFAXJA1TqVO/gGtjhnwCSF2GRS++jK6wWQshUOgOXTWMrqGMbgHrVe4Lw/vuH3loSGeO4LRYJK61R9kJ6MI3A/vCiOH3rTW7TyDxXFwWPuhiWMH5s/yo0n2OPqujhjjOSfDqvemvPtf8BF/xR1uYID3rQzWjDuolDMXJlXUq7ZbMYOSdudZw3ikNvCb1Hkkj1LGqEhZDLnUYpFOpQNK6tW+2Mb8u2hlE9hcRQyy9yZg4jGTpUhsDOBnErYGd6Afs+72c6MDBI90Z4kkwuFAKhZP7MsHbGeqb4BBou+Tohi6aePHPJtwnv6tO/vZzxmQukkJR4ZrXDSxs6yFxKw1Td4ANTlnQtkciMcsUHxaZhaWkkRQCKfxE6i4mY6kbB2KaI15dVo7jE7mW4uZxGks8KwpEkiSHmmuRyuQBhDjrkjyoeytUltZIZGKanR1fSWCtHkeJQc4IYjblttQe5JZcWLrIztVtq7pNreuf+xrxSKccVjRJgs0toVaREGC0ayatCnZctAB6Z2oO17QztDw2ZppMi6eKXDFQ4DRMO8xgN4TjemCXkQmtp5Zppp7cMpYRRokgYsQD4srgORnG9BxW9oIPs3dSvF3pmBaQK6sVC4UouNOByOabS+35wdC63p0oqW9JLZf8k/LammkL+KXEqwcWiDMQl0mo5J8BklXHouVj+Yp1wyNV4jJHYlRHNY6sIfArmLwMfJtWn/H60TYd1Hr7mCOPvQFk3dw6j91lkYrv12yaYRCKCNjDFHGDjOhcFyOWSckgHpyp1ja3f5yTyeJYnGSinv7VxFb+zVornY69tlitYJIi15HcyIoAZZItRy0rjIDKoGCDy0mkl9gFsHIyd/PfY02fi8zBw0rHJIPsgkZ9ksBqI9CaR3ZpV5HB1fULPPUk1+98u9vJCyfc/6VlRzHf/Wsqhym7Ac/fTmE0ls0Izg9aZR6vT60GKw7VWiaHUv5D510Xb+EfOsJR2aT9ogwCsNxyP60xEjfw/UVzNllKlNj6iihlsxBw5AJAdvEp/X8qciPNKGtWSSPoAfoaf24oTZZbgc8RFcWsYzliAo5k0fdzhWXIzjp51Bcx5y5XAIyq+/1860XsaRaf2ccftoLiV5pNAKhVJVyOeTyG3Kr9evZ3gxDLAzkjBVl1bkZyvM7Z6V4/wAIsWcHAAx0NT3qCIhZFBJ6AA4HmT0oTSlsCKpUWfjXDRaOCdlcnAzlgAxAYj3AH40VFZIwDfP31W7aAOhKkn35z79+Yp1wa+3ZG2Ixjyx1+R/GuLPFtXHk6sLrZjgQgcqgum2rJLsD4VXeL8XzlE3J6+X+tcuLFKci2XLGEbYt4lEZpdK8gdvLPmfQUJZ8IaJ2VsPG2fF65znf1o+OXuGTV13Pp5UysuGd7JJKuruzgg5wpJHix6ZzXpJv5VwcKpR1PlkdxMMYpVOTzFOrnh2DjH1oeS2HLFUSOaiROOxJJNLHA2q5P3oeQFMEHUECqCOZ3JPOuRxCLuUgNrEYEJZUYysQzc216w3w5elRf0HK+O7jkbfOysQduhAqa24VKQdS6Ap0kyFYxn+Hxkb+lZo6f6jO3tJ3tx6Kl9A6x4ooSRFUW/eBcPbRRq4KnrkjIILDntmtRBFSOKNSI410qGOWOWLMzEbaiSeW3KsHC1VDI00ARG0SNrysbYB0MQPE3iGy6uvlXSSWyxd+1zGYg4TVGsrkMQSAy6QV2B3POlZTT1OSOmm1fl37b+3At4oWDquTpK5wSQp3O5xzNFwcOlMJkEJK5B1rqBxvuCdiKl4/Zxh5cSEyQdyjeDMZ74F1EbaskgbnYUG8jfbLIrGZu9tHh7vITWQZ00ljso2Qk+QqbW+5sHSyyTcHs9Lf0v6oXPaPLJhceFWZixCBQOZcsQq9PnTQW5ijRWxhhqDKVZGB6qy7EdNq4h4vE1orxwKJJ7hINEjO0SmLTIHJBDMv3ieA7ZXO+MUxW+dU4hbtHAlxah5kaNAY21Fdb92+Qpx5beM7ZGaaKR0/6bk077Suv2tK/wCWJnIzWFipwQQfI7GjrG7unmsUN0yx3cRz3aRJoYa1OgBcBsqvi2PiOMUDZ3MktmjTMzyxzTRFmJZsaY2VSx3OCZOfnTqQmfw+WHG5uSdVxfdtfdFmsrJu71yoUAGfGyxrg8iSxGx9aE4s7D+teKBM4UyNgNgA/dhQS4wy+IDG43pRxCySW6vta5ZrJbhOYwwjibOx3O7fM12OLRmLhyOI49UEiNdOneFFUyIURT4c7YyQcaxReS9vzk6YeGRajK27528436/b9iW24MGeOP7RBruNTRBe8ZXAJ/fC6QfCds56Uo43aoiRvHIXVzIN00HMTBSQMnKkk4P/ACmp+GxFuFLNHkTWVw8inoFPdFlPluwbHXSaE454Y7aP+C3jJ/vTZmb4/eD5UIuyfV9Jjwwbi3erT939q+pXZhk1uuJDvWVU8wLszz99NIaUWbc/f+lNYTSsVhIrljWxRXD+GPMfANhzY7KKF0IA5reatUHZgLuTqP0+ApB2k4c0RDry2z86EZJugii+IJC/zk/pUuCuxIyOeOVLZX3zRMsupdXUfgapKOw8XRuY5cE9MH5U94egeMa981Vzcb+LA9elO7G5IQjyx9aWUXQzdlx7McN1SdAqjOfQDfNQ9o7FjpcLld8jHl/p+FJ+zfHCsoRmKo7KHPpn8quX9IBh3agszZOP+UHGfnXPkjJMeDSKZZMWkVU5k4xRHGF0ENyYH/cfjU/EZkgnGkMrHDdDkluWfLY112rt9IMhAJkUgZGwyCCR5NvnPShW6Hc/IT3U8shCKDkjkOfl4j0pnYcGEK65MF+g6L+poXsnf6dUbc+efdzH50xnkM8qQJzY7+gG7H4ClyOWr4cVSExKMo/Ek7fl5HXBeCNeM5cssAYKcc5MblVPQdCautwsSBYRgEjwqOeBzJ9PU1FLcdyipGBpUYx5UrWdFBkUfeNzZtyfTPQegrojxSFb3B+IWW5weX0pS1psQTk4NTT3xJJPOh7abOcnB6URAPjatPccRjeSUolstzGmtu7BVYX9nOMASNty+QrUl8v/APDNI8Ll7J4ik5fQulnj7zUFbxEjyz4fdTi4njR2k7lWleLuHZnkKtHpCkaFIwSAN81BFHGxhZCsPcq6rEYe/txrYsXVXfUrnO5JPLpSuL5/OT3cfiGFqMHapf8Amnxb3dEF1dR23CoxE0F0ElVdZUskbv3jl9JAbYYVc89R91Q9n7JLqbiVsshlEyK6SlNGplcFX0gAAan6AbZpnBiASdyxLSvrlcpGoYgEBViGVVBknByc1qW9aVGiuNU0TgAoXZQCrBgV08uXyrUTfiMIuUY3u71funxS4a24TEFjdO1mryFtc0zMSMZKwRJEmfiX+VNrKFi9hcAqFt5ZBIZHRCFYowOCcn2n5eVA8ZcBkVVKIqaURAdKjUScEnJJJJJJJyagacBecqnffmPxqd0zhn1b+PLLBc2q9Gq+wWODQmGWE3EYZrkzwPFmQIMEfeDAwCNI2yQceVMISqyXEk8gmlukMcrRoVRE0aRoD4LNkIegwp86U8KUEMwIO+MgY+Y896P0Zp0GfiGeSav6e39kbhe3jFpj7Q7WhYxkmJA2p9eHGG2HLbfBpfd3SaGjhi0B5TMxZy51EEYHhAA3+gopoaCuICKZNEcnU5cialLb/N/dk8HGJFwVjgLiMQ6ypZzGBjQ2TpIxty5VPBxeVFUFkVV9mOOOIKmTnK+HwnJ5jf1qv3N4It+Z/Cl/9KZO9Bt9iTySe1suc/Eo51VblXm0MzLqlfT4tOQ4HtL4AcZHM+dV3tJDKWaY4cMckjbHQDHQAYA9BQ8N1TezucgqeR/n+c0qk0zfEk0ot7LhFJdmzyrKeX/AGLkxkBT0J5egx0rVWU4+ZthbaNz9/wCQpnC9JbV+fvplDJRYGN7VCzBRzJxXollaCOIINqpvZOHLGQ8hsKusctSmrDGPc1DN0NR8Qs1mQqRzqC4fS3oa7SbFRpo3oeXcd4a0EhRh6g+YoC3mwcGvUu1PDhcwHSPvE3XzPmvxqqw9gpWAaSRY/T2mHvwcZ+Ndcci07gaKq/UEbZ2PpTTgxydPmMe/yrOOcJEIVVfWWOAMYPvHpuKgsUMcyo+UJIG/IMPZ+BO3xp9mthFuywxcF0sCxIOeQBJqz3kktpCZNOQCBvjO/I8+VbuBsreYU/QfrTLtEA9nIT/AG/w/7VyynqqykSmw8S+03ALoMsVz1bAwAFJ2FN+2Mh0RqRgjWCOmxGMedIezpHfox5ah9DkmjON3hvbkRxZO4UfP8z+vSi43Jeg9iKaXS4KnfA+gAz+Neqdkuz0VugmJ7yWRAdfkrAHSg6Dl6mopexcUVhNGi6piuvWfbLp4lA8h0x60P2Jv+8s1ByShKA+ntL8gcfCne6skv0za89xjxaHOSKQXMRGCPlVnK7b8qAvrMcxypbHaKhdW7E7Zqa3Gw23FWFLbByCDUEliM+R9KNi6RXJFtvt76HiXBpnNAcYNLDFg9aKMTMNq4zU0I86jZaDRhZxg4KklhkdP0oIXa6cd7IPTBI99d8SuNbaVYLpJGd8+7FcKrIneSTnu840qo1O2M6VzsNsZJ2HqSBUnXI+LFPNNY8atvhDThC6ozhi2/PTjoOnWjPsrDfS2PcaXJFdPGkhc20EjBYlQO00xOSAip45DgEknC4BOwoviPZUxSd1Hc3UtwEEjrFCzd2rZClz3g0k6WwuSxwdq0dbVxjt/B6z8L6fF+nP1EYy8knKvdoLjQNQ13BjnQf2m5gjSZz9ptW2EoyHUglSrFgHRwwwVccxjnW+N8RHc6owZFcEAjbHQ6hzBHUe7oc1lLeuGcnWeHz6eKyJqUHxKPHs/J+hRb65LMzdCT+O1RwKTXLtjINEWBBZR0qvY85BITFGWc9C3Lbn3moYZN60o7DUWhJgQNW55cz+QrKXRTbc/risqRiqwNTG1yTgUpiNOrAYwOp3P6V1sYu/CmCqqrVkt7SUj2eoGCVByRkDBOcmklreJYwCaQKZHBCq2dyy+zkAlQFOSRvkgUji7WXGGKzBdIUju0wi4bYvqjJxuQCTzbmab4MtN6W/ZHRhw6180V7sud5EcYYEGlKXZQ4bl0rXZztWJ8W8ndd4SWVlUjvCF3U5XCsFUkEYBxjHmVxO2B/np0qWTC4btPfzJZYaZVaftujuO8BGxoe6vioOpth19KWJA4PhpJ2mvmJEAIyfax09D+JqcYWyEpOjvgh7+4edvZT2B+fy395q0XnDIrpCpwHHI9feKTcDs+7AXoR/OaP4qowPTrRnvLYENhtaWrJGqO2tlGM+g5be7FMJLfvYyh3Dxuu+MAgYBHzqgxcekUlFwACdzuT86e2XFnKjxnI8vXn+FJKDQ+pCbhVnI2YrZXd22eTTpRB1A1dT5nAr0bsr2aS1AZsGTHvC55nPVj5/AVB2cvT3ZUKMg9AAN+pp0jnmdz9BTN2ikd9xiXzVD/Z6SDcQnmr5x65ZW/AVaJL7BqocOl7riUyjYSKWH/dpf8dVZcMWfzRZbrmM9BtS+TOMfjRputqGe4B2oDsgg9a5Y0PJLg4qJpqNAO56ClhBFTyGhnlxRMDMpHnXUbb71LM4I2oeUmjyCiqyRlpmVdyXIHvLYFWDs52fXiFxIpZhbwJoUrzJOQpHqTqc/ClUA03qjzkBHvO4+uKsfYHjiWXDbu6dWcRyKWVMayG0IMZwObE1LSpTjF8b/AEPX8Lk8HTZ+oh860xT8tT3f0ILBZuGXcK3OuSKMy6CMtlJVALwr1YFFzGN8OxGetxg7Wl7q2SO2dbe4Z0NxKO7LMkUkiqkZ8Z/qzuwA6DNUTjf7XLO7iMUlhdOp5HwBlPRlO+DSzgnGQkYWRZJLN2DKCXimglXcMjL4opB108xkiranhpP5fPy9x/hLxFyyRdZeXHtKuXH17tfx6eiWCT2zGG8hga3vLmfdHZihnZ3jWRGUAqwAXIOzEee1G41wg2tzNaAnQw72E53BALL8wrofPY9KO4S6ySwy9zeau9jQl7mS5DaJ4NMgd1Pg+9J2xsGzvya/tLx/SFlj2vDn+73nX09r60OpS0qXk/ubwq5SydNP5ZRla8nFWn7po8zm8XMA/DehorZQ2QMGijy2rIhvS2eAjm9fc+f+lLxNpbPTr7utTXUuSfeaXyvVUtig/ik251lB8MOpN+hIrKi1TEFVsN6b2r+I+m30pTZ0xtGx8TXQyhbv2j7/AGdh7BWTHlnKk/QrQPZ9YhbyvKoERKpIxaQs+JI3CIiYC4GCGJ9ph0BFOOGXcNzbC0uMAhspJnDDAwuknwhhuMNgMDjINc2fYq5jEojeJhIojDN3ie0cEFGUjcHmC2OlerhzRljq6MVbs0pN3bhefexn4BgW/wDEGvSuJSDUMdB+ZI+hFLuBcGi4ee8lIlmIIxggKGBUhATqyf7QgbHAHOonvMnJ6/ztXN12WM3SMjnifEREu2S7bIo3JJ5YpdwXs/pYyTkM53xz355JouRVLd4QCw2B6gUUlyDXnLyQNNvc7AAb3Ck3Frsk+lNi/PzpHxeP6b0IqnuCSoUtjvG99WLhZGk8s1VTJ4z76b2E+1PNWhaLv2bucFl8wD8v96fC6rz7ht7iRd+uPnVgN760q4KR4HF+Q4Izg9DVC4peSRXCO3tJsD/EM8vqR8asLXuds0t4nAsy6W59D1FZKmaatDmG/wBShgdjvWxeVSLXiD27aH3X+dxT2K6VhqByDR0gUrG89wDQpl60J31b72tQQo3FRM9QGasD1gkpkrtnoaQ1zroBE/FZCswccxpI94wQfnVg7I8XSzvCHwLW6AYE+yhySM9PC2pD8DSnilizlSgzjOdwPdzriCHKGKVGKE5BGNSNjGpMnB9VOxx0OCJSTtNco7PD+qhhnPHm/wBuaqVdvJr2Z7uiL0C/AChuK8LiuImilQMjdOo8iD0I868t4Pxm/sgEQC6gHIbsyjoMDxp8QR5U1P7TJzsLB9X99z9O7zVv6mDVS29KOxeD9Tq19NKMl2kpJfdppi9HueCz6Tqls5Dz6e8dFkHlybHyScd419puJrzkijuoQeZJBUfEBnkPkcDrR3Gry8vMfa27mEHIiUYc88eAnOfV8Dy8qqXEZyz6SmhEyETmAPMn95jsS3XboABzxTbpfKt1f5wdvX9djw4nel9RKOmTi9ku7fbVW2wIkWKKtMBgW3AqNVFOuzsQLMCAduu/X1qjZ8miB3tm5xL8APyqEcNtHDZUgjlgsPzovi9mE8WFKk/wrsegO1JhIATywRjbb8KyvszWzsW6R5WPJXOd9zW6kgiOnr8xWUGwlatzRcDVqsrqZQZQSkUyteIyAYV3A8gzAfIGsrKQwdDd559a20vMGtVlExwLg8jUiXFarKFBJzc0LenUK3WUDMqurc58zRlvdBedZWVRomF2V8NYxnmKsJlzWVlI0NE47yu+8rKygEiuYFkGG+fWg0tDGcI2D06q3ow6H1FZWVjUHqTUitWVlYxE53ruM1usrBMkbpUlvDkE52FZWUr4BLZEXfkMeWMcudDo29ZWVkkQsNBOQRsalmllx7bf4mrKyimASXrt/JqAnKDIzzrKyiZEMVsvl9T0qQXAQ4UDB5g71lZQpBsG7RQMIRIjyICfEmolDnkcE7VXuH63kA1HGd6ysrR+Vm7lsS3OPZU/E1lZWVEc/9k="/>
          <p:cNvSpPr>
            <a:spLocks noChangeAspect="1" noChangeArrowheads="1"/>
          </p:cNvSpPr>
          <p:nvPr/>
        </p:nvSpPr>
        <p:spPr bwMode="auto">
          <a:xfrm>
            <a:off x="155575" y="-1363663"/>
            <a:ext cx="4286250" cy="2847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04800"/>
            <a:ext cx="8229600" cy="874713"/>
          </a:xfrm>
        </p:spPr>
        <p:txBody>
          <a:bodyPr>
            <a:normAutofit fontScale="90000"/>
          </a:bodyPr>
          <a:lstStyle/>
          <a:p>
            <a:pPr algn="ctr" eaLnBrk="1" hangingPunct="1"/>
            <a:r>
              <a:rPr lang="en-US" sz="3000" b="1" smtClean="0">
                <a:solidFill>
                  <a:srgbClr val="002060"/>
                </a:solidFill>
                <a:latin typeface="Times New Roman" pitchFamily="18" charset="0"/>
                <a:cs typeface="Times New Roman" pitchFamily="18" charset="0"/>
              </a:rPr>
              <a:t>Tình hình sử dụng thuốc lá và phơi nhiễm khói thuốc lá tại Việt Nam</a:t>
            </a:r>
          </a:p>
        </p:txBody>
      </p:sp>
      <p:sp>
        <p:nvSpPr>
          <p:cNvPr id="8195" name="Rectangle 3"/>
          <p:cNvSpPr>
            <a:spLocks noGrp="1" noChangeArrowheads="1"/>
          </p:cNvSpPr>
          <p:nvPr>
            <p:ph idx="1"/>
          </p:nvPr>
        </p:nvSpPr>
        <p:spPr>
          <a:xfrm>
            <a:off x="158750" y="1404938"/>
            <a:ext cx="8604250" cy="5224462"/>
          </a:xfrm>
        </p:spPr>
        <p:txBody>
          <a:bodyPr>
            <a:noAutofit/>
          </a:bodyPr>
          <a:lstStyle/>
          <a:p>
            <a:pPr algn="just" eaLnBrk="1" hangingPunct="1">
              <a:lnSpc>
                <a:spcPct val="90000"/>
              </a:lnSpc>
              <a:spcBef>
                <a:spcPct val="50000"/>
              </a:spcBef>
              <a:buFont typeface="Tahoma" pitchFamily="34" charset="0"/>
              <a:buChar char="-"/>
            </a:pPr>
            <a:r>
              <a:rPr lang="en-US" sz="2400" dirty="0" err="1" smtClean="0">
                <a:latin typeface="Times New Roman" pitchFamily="18" charset="0"/>
                <a:cs typeface="Times New Roman" pitchFamily="18" charset="0"/>
              </a:rPr>
              <a:t>Việt</a:t>
            </a:r>
            <a:r>
              <a:rPr lang="en-US" sz="2400" dirty="0" smtClean="0">
                <a:latin typeface="Times New Roman" pitchFamily="18" charset="0"/>
                <a:cs typeface="Times New Roman" pitchFamily="18" charset="0"/>
              </a:rPr>
              <a:t> Nam </a:t>
            </a:r>
            <a:r>
              <a:rPr lang="en-US" sz="2400" dirty="0" err="1" smtClean="0">
                <a:latin typeface="Times New Roman" pitchFamily="18" charset="0"/>
                <a:cs typeface="Times New Roman" pitchFamily="18" charset="0"/>
              </a:rPr>
              <a:t>nằm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trong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nhóm</a:t>
            </a:r>
            <a:r>
              <a:rPr lang="en-US" sz="2400" dirty="0" smtClean="0">
                <a:latin typeface="Times New Roman" pitchFamily="18" charset="0"/>
                <a:cs typeface="Times New Roman" pitchFamily="18" charset="0"/>
              </a:rPr>
              <a:t> </a:t>
            </a:r>
            <a:r>
              <a:rPr lang="en-US" sz="2400" b="1" dirty="0" smtClean="0">
                <a:solidFill>
                  <a:srgbClr val="CC0000"/>
                </a:solidFill>
                <a:latin typeface="Times New Roman" pitchFamily="18" charset="0"/>
                <a:cs typeface="Times New Roman" pitchFamily="18" charset="0"/>
              </a:rPr>
              <a:t>15 </a:t>
            </a:r>
            <a:r>
              <a:rPr lang="en-US" sz="2400" b="1" dirty="0" err="1" smtClean="0">
                <a:solidFill>
                  <a:srgbClr val="CC0000"/>
                </a:solidFill>
                <a:latin typeface="Times New Roman" pitchFamily="18" charset="0"/>
                <a:cs typeface="Times New Roman" pitchFamily="18" charset="0"/>
              </a:rPr>
              <a:t>nước</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có</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số</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người</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hút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thuốc</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lá</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nhiều</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nhất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trên</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thế</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giới</a:t>
            </a:r>
            <a:endParaRPr lang="en-US" sz="2400" b="1" dirty="0" smtClean="0">
              <a:solidFill>
                <a:srgbClr val="CC0000"/>
              </a:solidFill>
              <a:latin typeface="Times New Roman" pitchFamily="18" charset="0"/>
              <a:cs typeface="Times New Roman" pitchFamily="18" charset="0"/>
            </a:endParaRPr>
          </a:p>
          <a:p>
            <a:pPr algn="just" eaLnBrk="1" hangingPunct="1">
              <a:lnSpc>
                <a:spcPct val="90000"/>
              </a:lnSpc>
              <a:spcBef>
                <a:spcPct val="50000"/>
              </a:spcBef>
              <a:buFont typeface="Tahoma" pitchFamily="34" charset="0"/>
              <a:buChar char="-"/>
            </a:pPr>
            <a:r>
              <a:rPr lang="en-US" sz="2400" dirty="0" err="1" smtClean="0">
                <a:latin typeface="Times New Roman" pitchFamily="18" charset="0"/>
                <a:cs typeface="Times New Roman" pitchFamily="18" charset="0"/>
              </a:rPr>
              <a:t>Tỷ</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hút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 ở </a:t>
            </a:r>
            <a:r>
              <a:rPr lang="en-US" sz="2400" dirty="0" err="1" smtClean="0">
                <a:latin typeface="Times New Roman" pitchFamily="18" charset="0"/>
                <a:cs typeface="Times New Roman" pitchFamily="18" charset="0"/>
              </a:rPr>
              <a:t>nam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giới</a:t>
            </a:r>
            <a:r>
              <a:rPr lang="en-US" sz="2400" dirty="0" smtClean="0">
                <a:latin typeface="Times New Roman" pitchFamily="18" charset="0"/>
                <a:cs typeface="Times New Roman" pitchFamily="18" charset="0"/>
              </a:rPr>
              <a:t> </a:t>
            </a:r>
            <a:r>
              <a:rPr lang="en-US" sz="2400" b="1" dirty="0" smtClean="0">
                <a:solidFill>
                  <a:srgbClr val="CC0000"/>
                </a:solidFill>
                <a:latin typeface="Times New Roman" pitchFamily="18" charset="0"/>
                <a:cs typeface="Times New Roman" pitchFamily="18" charset="0"/>
              </a:rPr>
              <a:t>47,4%</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nữ</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giới</a:t>
            </a:r>
            <a:r>
              <a:rPr lang="en-US" sz="2400" dirty="0" smtClean="0">
                <a:latin typeface="Times New Roman" pitchFamily="18" charset="0"/>
                <a:cs typeface="Times New Roman" pitchFamily="18" charset="0"/>
              </a:rPr>
              <a:t> 1,4% (GATS 2010) ~ </a:t>
            </a:r>
            <a:r>
              <a:rPr lang="en-US" sz="2400" b="1" dirty="0" smtClean="0">
                <a:solidFill>
                  <a:srgbClr val="CC0000"/>
                </a:solidFill>
                <a:latin typeface="Times New Roman" pitchFamily="18" charset="0"/>
                <a:cs typeface="Times New Roman" pitchFamily="18" charset="0"/>
              </a:rPr>
              <a:t>15,3 </a:t>
            </a:r>
            <a:r>
              <a:rPr lang="en-US" sz="2400" b="1" dirty="0" err="1" smtClean="0">
                <a:solidFill>
                  <a:srgbClr val="CC0000"/>
                </a:solidFill>
                <a:latin typeface="Times New Roman" pitchFamily="18" charset="0"/>
                <a:cs typeface="Times New Roman" pitchFamily="18" charset="0"/>
              </a:rPr>
              <a:t>triệu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người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trưởng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thành</a:t>
            </a:r>
            <a:r>
              <a:rPr lang="en-US" sz="2400" dirty="0" smtClean="0">
                <a:latin typeface="Times New Roman" pitchFamily="18" charset="0"/>
                <a:cs typeface="Times New Roman" pitchFamily="18" charset="0"/>
              </a:rPr>
              <a:t> ở </a:t>
            </a:r>
            <a:r>
              <a:rPr lang="en-US" sz="2400" dirty="0" err="1" smtClean="0">
                <a:latin typeface="Times New Roman" pitchFamily="18" charset="0"/>
                <a:cs typeface="Times New Roman" pitchFamily="18" charset="0"/>
              </a:rPr>
              <a:t>Việt</a:t>
            </a:r>
            <a:r>
              <a:rPr lang="en-US" sz="2400" dirty="0" smtClean="0">
                <a:latin typeface="Times New Roman" pitchFamily="18" charset="0"/>
                <a:cs typeface="Times New Roman" pitchFamily="18" charset="0"/>
              </a:rPr>
              <a:t> Nam </a:t>
            </a:r>
            <a:r>
              <a:rPr lang="en-US" sz="2400" dirty="0" err="1" smtClean="0">
                <a:latin typeface="Times New Roman" pitchFamily="18" charset="0"/>
                <a:cs typeface="Times New Roman" pitchFamily="18" charset="0"/>
              </a:rPr>
              <a:t>đang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hút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trung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bình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cứ</a:t>
            </a:r>
            <a:r>
              <a:rPr lang="en-US" sz="2400" dirty="0" smtClean="0">
                <a:latin typeface="Times New Roman" pitchFamily="18" charset="0"/>
                <a:cs typeface="Times New Roman" pitchFamily="18" charset="0"/>
              </a:rPr>
              <a:t> 2 </a:t>
            </a:r>
            <a:r>
              <a:rPr lang="en-US" sz="2400" dirty="0" err="1" smtClean="0">
                <a:latin typeface="Times New Roman" pitchFamily="18" charset="0"/>
                <a:cs typeface="Times New Roman" pitchFamily="18" charset="0"/>
              </a:rPr>
              <a:t>nam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1 </a:t>
            </a:r>
            <a:r>
              <a:rPr lang="en-US" sz="2400" dirty="0" err="1" smtClean="0">
                <a:latin typeface="Times New Roman" pitchFamily="18" charset="0"/>
                <a:cs typeface="Times New Roman" pitchFamily="18" charset="0"/>
              </a:rPr>
              <a:t>người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hút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a:t>
            </a:r>
          </a:p>
          <a:p>
            <a:pPr algn="just" eaLnBrk="1" hangingPunct="1">
              <a:lnSpc>
                <a:spcPct val="90000"/>
              </a:lnSpc>
              <a:spcBef>
                <a:spcPct val="50000"/>
              </a:spcBef>
              <a:buFont typeface="Tahoma" pitchFamily="34" charset="0"/>
              <a:buChar char="-"/>
            </a:pPr>
            <a:r>
              <a:rPr lang="en-US" sz="2400" b="1" dirty="0" smtClean="0">
                <a:solidFill>
                  <a:srgbClr val="CC0000"/>
                </a:solidFill>
                <a:latin typeface="Times New Roman" pitchFamily="18" charset="0"/>
                <a:cs typeface="Times New Roman" pitchFamily="18" charset="0"/>
              </a:rPr>
              <a:t>2/3</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nữ</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trẻ</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thường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xuyên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phải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khói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nhà</a:t>
            </a:r>
            <a:r>
              <a:rPr lang="en-US" sz="2400" dirty="0" smtClean="0">
                <a:latin typeface="Times New Roman" pitchFamily="18" charset="0"/>
                <a:cs typeface="Times New Roman" pitchFamily="18" charset="0"/>
              </a:rPr>
              <a:t> </a:t>
            </a:r>
          </a:p>
          <a:p>
            <a:pPr algn="just" eaLnBrk="1" hangingPunct="1">
              <a:lnSpc>
                <a:spcPct val="90000"/>
              </a:lnSpc>
              <a:spcBef>
                <a:spcPct val="50000"/>
              </a:spcBef>
              <a:buFont typeface="Tahoma" pitchFamily="34" charset="0"/>
              <a:buChar char="-"/>
            </a:pPr>
            <a:r>
              <a:rPr lang="en-US" sz="2400" b="1" dirty="0" smtClean="0">
                <a:solidFill>
                  <a:srgbClr val="CC0000"/>
                </a:solidFill>
                <a:latin typeface="Times New Roman" pitchFamily="18" charset="0"/>
                <a:cs typeface="Times New Roman" pitchFamily="18" charset="0"/>
              </a:rPr>
              <a:t>33 </a:t>
            </a:r>
            <a:r>
              <a:rPr lang="en-US" sz="2400" b="1" dirty="0" err="1" smtClean="0">
                <a:solidFill>
                  <a:srgbClr val="CC0000"/>
                </a:solidFill>
                <a:latin typeface="Times New Roman" pitchFamily="18" charset="0"/>
                <a:cs typeface="Times New Roman" pitchFamily="18" charset="0"/>
              </a:rPr>
              <a:t>triệu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người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hút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thường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xuyên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phải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khói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nhà</a:t>
            </a:r>
            <a:endParaRPr lang="en-US" sz="2400" dirty="0" smtClean="0">
              <a:latin typeface="Times New Roman" pitchFamily="18" charset="0"/>
              <a:cs typeface="Times New Roman" pitchFamily="18" charset="0"/>
            </a:endParaRPr>
          </a:p>
          <a:p>
            <a:pPr algn="just" eaLnBrk="1" hangingPunct="1">
              <a:lnSpc>
                <a:spcPct val="90000"/>
              </a:lnSpc>
              <a:spcBef>
                <a:spcPct val="50000"/>
              </a:spcBef>
              <a:buFont typeface="Tahoma" pitchFamily="34" charset="0"/>
              <a:buChar char="-"/>
            </a:pPr>
            <a:r>
              <a:rPr lang="en-US" sz="2400" b="1" dirty="0" smtClean="0">
                <a:solidFill>
                  <a:srgbClr val="CC0000"/>
                </a:solidFill>
                <a:latin typeface="Times New Roman" pitchFamily="18" charset="0"/>
                <a:cs typeface="Times New Roman" pitchFamily="18" charset="0"/>
              </a:rPr>
              <a:t>&gt; 5 </a:t>
            </a:r>
            <a:r>
              <a:rPr lang="en-US" sz="2400" b="1" dirty="0" err="1" smtClean="0">
                <a:solidFill>
                  <a:srgbClr val="CC0000"/>
                </a:solidFill>
                <a:latin typeface="Times New Roman" pitchFamily="18" charset="0"/>
                <a:cs typeface="Times New Roman" pitchFamily="18" charset="0"/>
              </a:rPr>
              <a:t>triệu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người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trưởng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hút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thường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xuyên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phải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khói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thuốc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làm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việc</a:t>
            </a:r>
            <a:endParaRPr lang="en-US" sz="2400" dirty="0" smtClean="0">
              <a:latin typeface="Times New Roman" pitchFamily="18" charset="0"/>
              <a:cs typeface="Times New Roman" pitchFamily="18" charset="0"/>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52400" y="274638"/>
            <a:ext cx="8458200" cy="587375"/>
          </a:xfrm>
        </p:spPr>
        <p:txBody>
          <a:bodyPr/>
          <a:lstStyle/>
          <a:p>
            <a:pPr algn="ctr" eaLnBrk="1" hangingPunct="1"/>
            <a:r>
              <a:rPr lang="en-US" sz="2600" b="1" smtClean="0">
                <a:solidFill>
                  <a:srgbClr val="002060"/>
                </a:solidFill>
                <a:latin typeface="Times New Roman" pitchFamily="18" charset="0"/>
                <a:cs typeface="Times New Roman" pitchFamily="18" charset="0"/>
              </a:rPr>
              <a:t>TẠI VIỆT NAM</a:t>
            </a:r>
          </a:p>
        </p:txBody>
      </p:sp>
      <p:sp>
        <p:nvSpPr>
          <p:cNvPr id="11267" name="Rectangle 3"/>
          <p:cNvSpPr txBox="1">
            <a:spLocks noChangeArrowheads="1"/>
          </p:cNvSpPr>
          <p:nvPr/>
        </p:nvSpPr>
        <p:spPr bwMode="auto">
          <a:xfrm>
            <a:off x="152400" y="1143000"/>
            <a:ext cx="6096000" cy="5638800"/>
          </a:xfrm>
          <a:prstGeom prst="rect">
            <a:avLst/>
          </a:prstGeom>
          <a:noFill/>
          <a:ln w="9525">
            <a:noFill/>
            <a:miter lim="800000"/>
            <a:headEnd/>
            <a:tailEnd/>
          </a:ln>
        </p:spPr>
        <p:txBody>
          <a:bodyPr/>
          <a:lstStyle/>
          <a:p>
            <a:pPr marL="273050" indent="-273050" algn="just">
              <a:lnSpc>
                <a:spcPts val="3500"/>
              </a:lnSpc>
              <a:spcBef>
                <a:spcPts val="600"/>
              </a:spcBef>
              <a:buClr>
                <a:srgbClr val="0099FF"/>
              </a:buClr>
              <a:buSzPct val="100000"/>
              <a:buFont typeface="Wingdings" pitchFamily="2" charset="2"/>
              <a:buChar char="v"/>
            </a:pPr>
            <a:r>
              <a:rPr lang="en-US" sz="2400"/>
              <a:t> </a:t>
            </a:r>
            <a:r>
              <a:rPr lang="vi-VN" sz="2400"/>
              <a:t>40.000 người tử vong</a:t>
            </a:r>
            <a:r>
              <a:rPr lang="en-US" sz="2400"/>
              <a:t>/năm </a:t>
            </a:r>
            <a:r>
              <a:rPr lang="vi-VN" sz="2400"/>
              <a:t>vì các bệnh có liên quan đến thuốc lá</a:t>
            </a:r>
            <a:r>
              <a:rPr lang="en-US" sz="2400"/>
              <a:t>. Đến</a:t>
            </a:r>
            <a:r>
              <a:rPr lang="vi-VN" sz="2400"/>
              <a:t> </a:t>
            </a:r>
            <a:r>
              <a:rPr lang="en-US" sz="2400"/>
              <a:t>năm 2030, có thể tăng lên tới 70.000 người/năm (WHO).</a:t>
            </a:r>
            <a:endParaRPr lang="pt-BR" sz="2400"/>
          </a:p>
          <a:p>
            <a:pPr marL="273050" indent="-273050" algn="just">
              <a:lnSpc>
                <a:spcPts val="3500"/>
              </a:lnSpc>
              <a:spcBef>
                <a:spcPts val="600"/>
              </a:spcBef>
              <a:buClr>
                <a:srgbClr val="0099FF"/>
              </a:buClr>
              <a:buSzPct val="100000"/>
              <a:buFont typeface="Wingdings" pitchFamily="2" charset="2"/>
              <a:buChar char="v"/>
            </a:pPr>
            <a:r>
              <a:rPr lang="en-US" sz="2400" b="1"/>
              <a:t>Tỷ lệ bệnh nhân ung thư phổi có hút thuốc lá: 96,8%; không hút thuốc lá: 3,2%.</a:t>
            </a:r>
            <a:r>
              <a:rPr lang="en-US" sz="2400"/>
              <a:t> (Bệnh viện K)</a:t>
            </a:r>
            <a:endParaRPr lang="pt-BR" sz="2400" b="1"/>
          </a:p>
          <a:p>
            <a:pPr marL="273050" indent="-273050" algn="just">
              <a:lnSpc>
                <a:spcPts val="3500"/>
              </a:lnSpc>
              <a:spcBef>
                <a:spcPts val="600"/>
              </a:spcBef>
              <a:buClr>
                <a:srgbClr val="0099FF"/>
              </a:buClr>
              <a:buSzPct val="100000"/>
              <a:buFont typeface="Wingdings" pitchFamily="2" charset="2"/>
              <a:buChar char="v"/>
            </a:pPr>
            <a:r>
              <a:rPr lang="pt-BR" sz="2400"/>
              <a:t>Viện CL&amp;CSYT (2011): Bệnh tật và tử vong sớm do thuốc lá làm mất đi &gt;1,5 triệu năm sống khỏe mạnh của người Việt Nam, chiếm 12% tổng gánh nặng bệnh tật và tử vong tại Việt Nam.</a:t>
            </a:r>
          </a:p>
        </p:txBody>
      </p:sp>
      <p:pic>
        <p:nvPicPr>
          <p:cNvPr id="11268" name="Picture 4" descr="VANGOG~1"/>
          <p:cNvPicPr>
            <a:picLocks noChangeAspect="1" noChangeArrowheads="1"/>
          </p:cNvPicPr>
          <p:nvPr/>
        </p:nvPicPr>
        <p:blipFill>
          <a:blip r:embed="rId2" cstate="print"/>
          <a:srcRect/>
          <a:stretch>
            <a:fillRect/>
          </a:stretch>
        </p:blipFill>
        <p:spPr bwMode="auto">
          <a:xfrm>
            <a:off x="6248400" y="1744663"/>
            <a:ext cx="2743200" cy="4046537"/>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5110163"/>
            <a:ext cx="7970838" cy="1230312"/>
          </a:xfrm>
        </p:spPr>
        <p:txBody>
          <a:bodyPr>
            <a:normAutofit/>
          </a:bodyPr>
          <a:lstStyle/>
          <a:p>
            <a:pPr algn="ctr" eaLnBrk="1" fontAlgn="auto" hangingPunct="1">
              <a:spcAft>
                <a:spcPts val="0"/>
              </a:spcAft>
              <a:defRPr/>
            </a:pPr>
            <a:r>
              <a:rPr lang="en-US" sz="2000" b="1" dirty="0" err="1" smtClean="0">
                <a:solidFill>
                  <a:schemeClr val="tx2">
                    <a:lumMod val="75000"/>
                  </a:schemeClr>
                </a:solidFill>
                <a:latin typeface="Times New Roman" pitchFamily="18" charset="0"/>
                <a:cs typeface="Times New Roman" pitchFamily="18" charset="0"/>
              </a:rPr>
              <a:t>Các</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bệnh</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có</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nguyên</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nhân</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trực</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tiếp</a:t>
            </a:r>
            <a:r>
              <a:rPr lang="en-US" sz="2000" b="1" dirty="0" smtClean="0">
                <a:solidFill>
                  <a:schemeClr val="tx2">
                    <a:lumMod val="75000"/>
                  </a:schemeClr>
                </a:solidFill>
                <a:latin typeface="Times New Roman" pitchFamily="18" charset="0"/>
                <a:cs typeface="Times New Roman" pitchFamily="18" charset="0"/>
              </a:rPr>
              <a:t> do </a:t>
            </a:r>
            <a:r>
              <a:rPr lang="en-US" sz="2000" b="1" dirty="0" err="1" smtClean="0">
                <a:solidFill>
                  <a:schemeClr val="tx2">
                    <a:lumMod val="75000"/>
                  </a:schemeClr>
                </a:solidFill>
                <a:latin typeface="Times New Roman" pitchFamily="18" charset="0"/>
                <a:cs typeface="Times New Roman" pitchFamily="18" charset="0"/>
              </a:rPr>
              <a:t>thuốc</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lá</a:t>
            </a:r>
            <a:r>
              <a:rPr lang="en-US" sz="2000" b="1" dirty="0" smtClean="0">
                <a:solidFill>
                  <a:schemeClr val="tx2">
                    <a:lumMod val="75000"/>
                  </a:schemeClr>
                </a:solidFill>
                <a:latin typeface="Times New Roman" pitchFamily="18" charset="0"/>
                <a:cs typeface="Times New Roman" pitchFamily="18" charset="0"/>
              </a:rPr>
              <a:t> - </a:t>
            </a:r>
            <a:r>
              <a:rPr lang="en-US" sz="2000" b="1" dirty="0" err="1" smtClean="0">
                <a:solidFill>
                  <a:schemeClr val="tx2">
                    <a:lumMod val="75000"/>
                  </a:schemeClr>
                </a:solidFill>
                <a:latin typeface="Times New Roman" pitchFamily="18" charset="0"/>
                <a:cs typeface="Times New Roman" pitchFamily="18" charset="0"/>
              </a:rPr>
              <a:t>đột</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quỵ</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mạch</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vành</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bệnh</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phổi</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tắc</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nghẽn</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mãn</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tính</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COPD</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ung</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thư</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phổi</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là</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những</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nguyên</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nhân</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hàng</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đầu</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gây</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ra</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tử</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vong</a:t>
            </a:r>
            <a:r>
              <a:rPr lang="en-US" sz="2000" b="1" dirty="0" smtClean="0">
                <a:solidFill>
                  <a:schemeClr val="tx2">
                    <a:lumMod val="75000"/>
                  </a:schemeClr>
                </a:solidFill>
                <a:latin typeface="Times New Roman" pitchFamily="18" charset="0"/>
                <a:cs typeface="Times New Roman" pitchFamily="18" charset="0"/>
              </a:rPr>
              <a:t> ở </a:t>
            </a:r>
            <a:r>
              <a:rPr lang="en-US" sz="2000" b="1" dirty="0" err="1" smtClean="0">
                <a:solidFill>
                  <a:schemeClr val="tx2">
                    <a:lumMod val="75000"/>
                  </a:schemeClr>
                </a:solidFill>
                <a:latin typeface="Times New Roman" pitchFamily="18" charset="0"/>
                <a:cs typeface="Times New Roman" pitchFamily="18" charset="0"/>
              </a:rPr>
              <a:t>cả</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nam</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và</a:t>
            </a:r>
            <a:r>
              <a:rPr lang="en-US" sz="2000" b="1" dirty="0" smtClean="0">
                <a:solidFill>
                  <a:schemeClr val="tx2">
                    <a:lumMod val="75000"/>
                  </a:schemeClr>
                </a:solidFill>
                <a:latin typeface="Times New Roman" pitchFamily="18" charset="0"/>
                <a:cs typeface="Times New Roman" pitchFamily="18" charset="0"/>
              </a:rPr>
              <a:t> </a:t>
            </a:r>
            <a:r>
              <a:rPr lang="en-US" sz="2000" b="1" dirty="0" err="1" smtClean="0">
                <a:solidFill>
                  <a:schemeClr val="tx2">
                    <a:lumMod val="75000"/>
                  </a:schemeClr>
                </a:solidFill>
                <a:latin typeface="Times New Roman" pitchFamily="18" charset="0"/>
                <a:cs typeface="Times New Roman" pitchFamily="18" charset="0"/>
              </a:rPr>
              <a:t>nữ</a:t>
            </a:r>
            <a:endParaRPr lang="en-US" sz="2000" b="1" dirty="0" smtClean="0">
              <a:solidFill>
                <a:schemeClr val="tx2">
                  <a:lumMod val="75000"/>
                </a:schemeClr>
              </a:solidFill>
              <a:latin typeface="Times New Roman" pitchFamily="18" charset="0"/>
              <a:cs typeface="Times New Roman" pitchFamily="18" charset="0"/>
            </a:endParaRPr>
          </a:p>
        </p:txBody>
      </p:sp>
      <p:graphicFrame>
        <p:nvGraphicFramePr>
          <p:cNvPr id="90472" name="Group 360"/>
          <p:cNvGraphicFramePr>
            <a:graphicFrameLocks noGrp="1"/>
          </p:cNvGraphicFramePr>
          <p:nvPr>
            <p:ph idx="1"/>
          </p:nvPr>
        </p:nvGraphicFramePr>
        <p:xfrm>
          <a:off x="225425" y="582613"/>
          <a:ext cx="8461514" cy="4527697"/>
        </p:xfrm>
        <a:graphic>
          <a:graphicData uri="http://schemas.openxmlformats.org/drawingml/2006/table">
            <a:tbl>
              <a:tblPr/>
              <a:tblGrid>
                <a:gridCol w="626779"/>
                <a:gridCol w="2193726"/>
                <a:gridCol w="1096863"/>
                <a:gridCol w="705126"/>
                <a:gridCol w="2193726"/>
                <a:gridCol w="1096863"/>
                <a:gridCol w="548431"/>
              </a:tblGrid>
              <a:tr h="334795">
                <a:tc rowSpan="2">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dirty="0" smtClean="0">
                          <a:ln>
                            <a:noFill/>
                          </a:ln>
                          <a:solidFill>
                            <a:schemeClr val="tx1"/>
                          </a:solidFill>
                          <a:effectLst/>
                          <a:latin typeface="Arial" charset="0"/>
                        </a:rPr>
                        <a:t>STT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Nam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Nữ</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34795">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Bệnh/chấn thương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Tử vong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Bệnh/chấn thương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Tử vong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500" b="1"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Đột quỵ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53.217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Đột quỵ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56.771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Ung thư gan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19.915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COPD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14.941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Tai nạn giao thông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17.330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Viêm phổi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11.175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Ung thư phổi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15.720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Bệnh mạch vành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11.015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dirty="0" smtClean="0">
                          <a:ln>
                            <a:noFill/>
                          </a:ln>
                          <a:solidFill>
                            <a:schemeClr val="tx1"/>
                          </a:solidFill>
                          <a:effectLst/>
                          <a:latin typeface="Arial" charset="0"/>
                        </a:rPr>
                        <a:t>COPD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14.355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Đái tháo đường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9.858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Bệnh mạch vành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13.504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Ung thư gan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8.587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Lao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11.450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Ung thư phổi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7.869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Viêm phổi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9.470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Lao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6.798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HIV/AIDS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9.417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Tai nạn giao thông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5.750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Ung thư dạ dày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8.469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Ung thư dạ dày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5.470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37">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endParaRPr kumimoji="0" 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Tổng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290.624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endParaRPr kumimoji="0" lang="en-US"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Tổng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250.605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152400"/>
            <a:ext cx="8772525" cy="533400"/>
          </a:xfrm>
        </p:spPr>
        <p:txBody>
          <a:bodyPr>
            <a:normAutofit fontScale="90000"/>
          </a:bodyPr>
          <a:lstStyle/>
          <a:p>
            <a:pPr algn="ctr" eaLnBrk="1" fontAlgn="auto" hangingPunct="1">
              <a:spcAft>
                <a:spcPts val="0"/>
              </a:spcAft>
              <a:defRPr/>
            </a:pPr>
            <a:r>
              <a:rPr lang="en-US" sz="3600" b="1" dirty="0" err="1" smtClean="0">
                <a:solidFill>
                  <a:schemeClr val="tx2">
                    <a:lumMod val="75000"/>
                  </a:schemeClr>
                </a:solidFill>
                <a:latin typeface="Times New Roman" pitchFamily="18" charset="0"/>
                <a:cs typeface="Times New Roman" pitchFamily="18" charset="0"/>
              </a:rPr>
              <a:t>Gánh</a:t>
            </a:r>
            <a:r>
              <a:rPr lang="en-US" sz="3600" b="1" dirty="0" smtClean="0">
                <a:solidFill>
                  <a:schemeClr val="tx2">
                    <a:lumMod val="75000"/>
                  </a:schemeClr>
                </a:solidFill>
                <a:latin typeface="Times New Roman" pitchFamily="18" charset="0"/>
                <a:cs typeface="Times New Roman" pitchFamily="18" charset="0"/>
              </a:rPr>
              <a:t> </a:t>
            </a:r>
            <a:r>
              <a:rPr lang="en-US" sz="3600" b="1" dirty="0" err="1" smtClean="0">
                <a:solidFill>
                  <a:schemeClr val="tx2">
                    <a:lumMod val="75000"/>
                  </a:schemeClr>
                </a:solidFill>
                <a:latin typeface="Times New Roman" pitchFamily="18" charset="0"/>
                <a:cs typeface="Times New Roman" pitchFamily="18" charset="0"/>
              </a:rPr>
              <a:t>nặng</a:t>
            </a:r>
            <a:r>
              <a:rPr lang="en-US" sz="3600" b="1" dirty="0" smtClean="0">
                <a:solidFill>
                  <a:schemeClr val="tx2">
                    <a:lumMod val="75000"/>
                  </a:schemeClr>
                </a:solidFill>
                <a:latin typeface="Times New Roman" pitchFamily="18" charset="0"/>
                <a:cs typeface="Times New Roman" pitchFamily="18" charset="0"/>
              </a:rPr>
              <a:t> </a:t>
            </a:r>
            <a:r>
              <a:rPr lang="en-US" sz="3600" b="1" dirty="0" err="1" smtClean="0">
                <a:solidFill>
                  <a:schemeClr val="tx2">
                    <a:lumMod val="75000"/>
                  </a:schemeClr>
                </a:solidFill>
                <a:latin typeface="Times New Roman" pitchFamily="18" charset="0"/>
                <a:cs typeface="Times New Roman" pitchFamily="18" charset="0"/>
              </a:rPr>
              <a:t>kinh</a:t>
            </a:r>
            <a:r>
              <a:rPr lang="en-US" sz="3600" b="1" dirty="0" smtClean="0">
                <a:solidFill>
                  <a:schemeClr val="tx2">
                    <a:lumMod val="75000"/>
                  </a:schemeClr>
                </a:solidFill>
                <a:latin typeface="Times New Roman" pitchFamily="18" charset="0"/>
                <a:cs typeface="Times New Roman" pitchFamily="18" charset="0"/>
              </a:rPr>
              <a:t> </a:t>
            </a:r>
            <a:r>
              <a:rPr lang="en-US" sz="3600" b="1" dirty="0" err="1" smtClean="0">
                <a:solidFill>
                  <a:schemeClr val="tx2">
                    <a:lumMod val="75000"/>
                  </a:schemeClr>
                </a:solidFill>
                <a:latin typeface="Times New Roman" pitchFamily="18" charset="0"/>
                <a:cs typeface="Times New Roman" pitchFamily="18" charset="0"/>
              </a:rPr>
              <a:t>tế</a:t>
            </a:r>
            <a:r>
              <a:rPr lang="en-US" sz="3600" b="1" dirty="0" smtClean="0">
                <a:solidFill>
                  <a:schemeClr val="tx2">
                    <a:lumMod val="75000"/>
                  </a:schemeClr>
                </a:solidFill>
                <a:latin typeface="Times New Roman" pitchFamily="18" charset="0"/>
                <a:cs typeface="Times New Roman" pitchFamily="18" charset="0"/>
              </a:rPr>
              <a:t> do </a:t>
            </a:r>
            <a:r>
              <a:rPr lang="en-US" sz="3600" b="1" dirty="0" err="1" smtClean="0">
                <a:solidFill>
                  <a:schemeClr val="tx2">
                    <a:lumMod val="75000"/>
                  </a:schemeClr>
                </a:solidFill>
                <a:latin typeface="Times New Roman" pitchFamily="18" charset="0"/>
                <a:cs typeface="Times New Roman" pitchFamily="18" charset="0"/>
              </a:rPr>
              <a:t>thuốc</a:t>
            </a:r>
            <a:r>
              <a:rPr lang="en-US" sz="3600" b="1" dirty="0" smtClean="0">
                <a:solidFill>
                  <a:schemeClr val="tx2">
                    <a:lumMod val="75000"/>
                  </a:schemeClr>
                </a:solidFill>
                <a:latin typeface="Times New Roman" pitchFamily="18" charset="0"/>
                <a:cs typeface="Times New Roman" pitchFamily="18" charset="0"/>
              </a:rPr>
              <a:t> </a:t>
            </a:r>
            <a:r>
              <a:rPr lang="en-US" sz="3600" b="1" dirty="0" err="1" smtClean="0">
                <a:solidFill>
                  <a:schemeClr val="tx2">
                    <a:lumMod val="75000"/>
                  </a:schemeClr>
                </a:solidFill>
                <a:latin typeface="Times New Roman" pitchFamily="18" charset="0"/>
                <a:cs typeface="Times New Roman" pitchFamily="18" charset="0"/>
              </a:rPr>
              <a:t>lá</a:t>
            </a:r>
            <a:r>
              <a:rPr lang="en-US" sz="3600" b="1" dirty="0" smtClean="0">
                <a:solidFill>
                  <a:schemeClr val="tx2">
                    <a:lumMod val="75000"/>
                  </a:schemeClr>
                </a:solidFill>
                <a:latin typeface="Times New Roman" pitchFamily="18" charset="0"/>
                <a:cs typeface="Times New Roman" pitchFamily="18" charset="0"/>
              </a:rPr>
              <a:t> </a:t>
            </a:r>
            <a:r>
              <a:rPr lang="en-US" sz="3600" b="1" dirty="0" err="1" smtClean="0">
                <a:solidFill>
                  <a:schemeClr val="tx2">
                    <a:lumMod val="75000"/>
                  </a:schemeClr>
                </a:solidFill>
                <a:latin typeface="Times New Roman" pitchFamily="18" charset="0"/>
                <a:cs typeface="Times New Roman" pitchFamily="18" charset="0"/>
              </a:rPr>
              <a:t>gây</a:t>
            </a:r>
            <a:r>
              <a:rPr lang="en-US" sz="3600" b="1" dirty="0" smtClean="0">
                <a:solidFill>
                  <a:schemeClr val="tx2">
                    <a:lumMod val="75000"/>
                  </a:schemeClr>
                </a:solidFill>
                <a:latin typeface="Times New Roman" pitchFamily="18" charset="0"/>
                <a:cs typeface="Times New Roman" pitchFamily="18" charset="0"/>
              </a:rPr>
              <a:t> </a:t>
            </a:r>
            <a:r>
              <a:rPr lang="en-US" sz="3600" b="1" dirty="0" err="1" smtClean="0">
                <a:solidFill>
                  <a:schemeClr val="tx2">
                    <a:lumMod val="75000"/>
                  </a:schemeClr>
                </a:solidFill>
                <a:latin typeface="Times New Roman" pitchFamily="18" charset="0"/>
                <a:cs typeface="Times New Roman" pitchFamily="18" charset="0"/>
              </a:rPr>
              <a:t>ra</a:t>
            </a:r>
            <a:endParaRPr lang="en-US" sz="3600" b="1" dirty="0" smtClean="0">
              <a:solidFill>
                <a:schemeClr val="tx2">
                  <a:lumMod val="75000"/>
                </a:schemeClr>
              </a:solidFill>
              <a:latin typeface="Times New Roman" pitchFamily="18" charset="0"/>
              <a:cs typeface="Times New Roman" pitchFamily="18" charset="0"/>
            </a:endParaRPr>
          </a:p>
        </p:txBody>
      </p:sp>
      <p:sp>
        <p:nvSpPr>
          <p:cNvPr id="14339" name="Rectangle 3"/>
          <p:cNvSpPr>
            <a:spLocks noGrp="1" noChangeArrowheads="1"/>
          </p:cNvSpPr>
          <p:nvPr>
            <p:ph type="body" sz="half" idx="4294967295"/>
          </p:nvPr>
        </p:nvSpPr>
        <p:spPr>
          <a:xfrm>
            <a:off x="0" y="874713"/>
            <a:ext cx="8772525" cy="5983287"/>
          </a:xfrm>
        </p:spPr>
        <p:txBody>
          <a:bodyPr>
            <a:normAutofit/>
          </a:bodyPr>
          <a:lstStyle/>
          <a:p>
            <a:pPr eaLnBrk="1" hangingPunct="1">
              <a:spcBef>
                <a:spcPct val="50000"/>
              </a:spcBef>
              <a:buClr>
                <a:schemeClr val="tx1"/>
              </a:buClr>
              <a:buFont typeface="Wingdings" pitchFamily="2" charset="2"/>
              <a:buChar char="v"/>
            </a:pPr>
            <a:r>
              <a:rPr lang="en-US" sz="2000" b="1" dirty="0" smtClean="0">
                <a:solidFill>
                  <a:srgbClr val="CC0000"/>
                </a:solidFill>
                <a:latin typeface="Times New Roman" pitchFamily="18" charset="0"/>
                <a:cs typeface="Times New Roman" pitchFamily="18" charset="0"/>
              </a:rPr>
              <a:t>22.000 </a:t>
            </a:r>
            <a:r>
              <a:rPr lang="en-US" sz="2000" b="1" dirty="0" err="1" smtClean="0">
                <a:solidFill>
                  <a:srgbClr val="CC0000"/>
                </a:solidFill>
                <a:latin typeface="Times New Roman" pitchFamily="18" charset="0"/>
                <a:cs typeface="Times New Roman" pitchFamily="18" charset="0"/>
              </a:rPr>
              <a:t>tỷ</a:t>
            </a: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VND/</a:t>
            </a:r>
            <a:r>
              <a:rPr lang="en-US" sz="2000" dirty="0" err="1" smtClean="0">
                <a:latin typeface="Times New Roman" pitchFamily="18" charset="0"/>
                <a:cs typeface="Times New Roman" pitchFamily="18" charset="0"/>
              </a:rPr>
              <a:t>năm</a:t>
            </a:r>
            <a:r>
              <a:rPr lang="en-US" sz="2000" dirty="0" smtClean="0">
                <a:latin typeface="Times New Roman" pitchFamily="18" charset="0"/>
                <a:cs typeface="Times New Roman" pitchFamily="18" charset="0"/>
              </a:rPr>
              <a:t> 2012: </a:t>
            </a:r>
            <a:r>
              <a:rPr lang="en-US" sz="2000" dirty="0" err="1" smtClean="0">
                <a:latin typeface="Times New Roman" pitchFamily="18" charset="0"/>
                <a:cs typeface="Times New Roman" pitchFamily="18" charset="0"/>
              </a:rPr>
              <a:t>mua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thuốc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lá</a:t>
            </a:r>
            <a:endParaRPr lang="en-US" sz="2000" dirty="0" smtClean="0">
              <a:latin typeface="Times New Roman" pitchFamily="18" charset="0"/>
              <a:cs typeface="Times New Roman" pitchFamily="18" charset="0"/>
            </a:endParaRPr>
          </a:p>
          <a:p>
            <a:pPr algn="just" eaLnBrk="1" hangingPunct="1">
              <a:spcBef>
                <a:spcPct val="50000"/>
              </a:spcBef>
              <a:buClr>
                <a:schemeClr val="tx1"/>
              </a:buClr>
              <a:buFont typeface="Wingdings" pitchFamily="2" charset="2"/>
              <a:buChar char="v"/>
            </a:pPr>
            <a:r>
              <a:rPr lang="en-US" sz="2000" b="1" dirty="0" smtClean="0">
                <a:solidFill>
                  <a:srgbClr val="CC0000"/>
                </a:solidFill>
                <a:latin typeface="Times New Roman" pitchFamily="18" charset="0"/>
                <a:cs typeface="Times New Roman" pitchFamily="18" charset="0"/>
              </a:rPr>
              <a:t>23.139 </a:t>
            </a:r>
            <a:r>
              <a:rPr lang="en-US" sz="2000" b="1" dirty="0" err="1" smtClean="0">
                <a:solidFill>
                  <a:srgbClr val="CC0000"/>
                </a:solidFill>
                <a:latin typeface="Times New Roman" pitchFamily="18" charset="0"/>
                <a:cs typeface="Times New Roman" pitchFamily="18" charset="0"/>
              </a:rPr>
              <a:t>tỷ</a:t>
            </a: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VND/</a:t>
            </a:r>
            <a:r>
              <a:rPr lang="en-US" sz="2000" dirty="0" err="1" smtClean="0">
                <a:latin typeface="Times New Roman" pitchFamily="18" charset="0"/>
                <a:cs typeface="Times New Roman" pitchFamily="18" charset="0"/>
              </a:rPr>
              <a:t>năm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Tổng</a:t>
            </a:r>
            <a:r>
              <a:rPr lang="en-US" sz="2000" dirty="0" smtClean="0">
                <a:latin typeface="Times New Roman" pitchFamily="18" charset="0"/>
                <a:cs typeface="Times New Roman" pitchFamily="18" charset="0"/>
              </a:rPr>
              <a:t> chi </a:t>
            </a:r>
            <a:r>
              <a:rPr lang="en-US" sz="2000" dirty="0" err="1" smtClean="0">
                <a:latin typeface="Times New Roman" pitchFamily="18" charset="0"/>
                <a:cs typeface="Times New Roman" pitchFamily="18" charset="0"/>
              </a:rPr>
              <a:t>phí</a:t>
            </a:r>
            <a:r>
              <a:rPr lang="en-US" sz="2000" dirty="0" smtClean="0">
                <a:latin typeface="Times New Roman" pitchFamily="18" charset="0"/>
                <a:cs typeface="Times New Roman" pitchFamily="18" charset="0"/>
              </a:rPr>
              <a:t> </a:t>
            </a:r>
            <a:r>
              <a:rPr lang="vi-VN" sz="2000" dirty="0" smtClean="0">
                <a:cs typeface="Times New Roman" pitchFamily="18" charset="0"/>
              </a:rPr>
              <a:t>đ</a:t>
            </a:r>
            <a:r>
              <a:rPr lang="en-US" sz="2000" dirty="0" err="1" smtClean="0">
                <a:latin typeface="Times New Roman" pitchFamily="18" charset="0"/>
                <a:cs typeface="Times New Roman" pitchFamily="18" charset="0"/>
              </a:rPr>
              <a:t>iều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chi </a:t>
            </a:r>
            <a:r>
              <a:rPr lang="en-US" sz="2000" dirty="0" err="1" smtClean="0">
                <a:latin typeface="Times New Roman" pitchFamily="18" charset="0"/>
                <a:cs typeface="Times New Roman" pitchFamily="18" charset="0"/>
              </a:rPr>
              <a:t>phí</a:t>
            </a:r>
            <a:r>
              <a:rPr lang="en-US" sz="2000" dirty="0" smtClean="0">
                <a:latin typeface="Times New Roman" pitchFamily="18" charset="0"/>
                <a:cs typeface="Times New Roman" pitchFamily="18" charset="0"/>
              </a:rPr>
              <a:t> do </a:t>
            </a:r>
            <a:r>
              <a:rPr lang="en-US" sz="2000" dirty="0" err="1" smtClean="0">
                <a:latin typeface="Times New Roman" pitchFamily="18" charset="0"/>
                <a:cs typeface="Times New Roman" pitchFamily="18" charset="0"/>
              </a:rPr>
              <a:t>mất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khả</a:t>
            </a:r>
            <a:r>
              <a:rPr lang="en-US" sz="2000" dirty="0" smtClean="0">
                <a:latin typeface="Times New Roman" pitchFamily="18" charset="0"/>
                <a:cs typeface="Times New Roman" pitchFamily="18" charset="0"/>
              </a:rPr>
              <a:t> n</a:t>
            </a:r>
            <a:r>
              <a:rPr lang="vi-VN" sz="2000" dirty="0" smtClean="0">
                <a:cs typeface="Times New Roman" pitchFamily="18" charset="0"/>
              </a:rPr>
              <a:t>ă</a:t>
            </a:r>
            <a:r>
              <a:rPr lang="en-US" sz="2000" dirty="0" err="1" smtClean="0">
                <a:latin typeface="Times New Roman" pitchFamily="18" charset="0"/>
                <a:cs typeface="Times New Roman" pitchFamily="18" charset="0"/>
              </a:rPr>
              <a:t>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lao</a:t>
            </a:r>
            <a:r>
              <a:rPr lang="en-US" sz="2000" dirty="0" smtClean="0">
                <a:latin typeface="Times New Roman" pitchFamily="18" charset="0"/>
                <a:cs typeface="Times New Roman" pitchFamily="18" charset="0"/>
              </a:rPr>
              <a:t> </a:t>
            </a:r>
            <a:r>
              <a:rPr lang="vi-VN" sz="2000" dirty="0" smtClean="0">
                <a:cs typeface="Times New Roman" pitchFamily="18" charset="0"/>
              </a:rPr>
              <a:t>đ</a:t>
            </a:r>
            <a:r>
              <a:rPr lang="en-US" sz="2000" dirty="0" err="1" smtClean="0">
                <a:latin typeface="Times New Roman" pitchFamily="18" charset="0"/>
                <a:cs typeface="Times New Roman" pitchFamily="18" charset="0"/>
              </a:rPr>
              <a:t>ộng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vì</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ốm</a:t>
            </a:r>
            <a:r>
              <a:rPr lang="en-US" sz="2000" dirty="0" smtClean="0">
                <a:latin typeface="Times New Roman" pitchFamily="18" charset="0"/>
                <a:cs typeface="Times New Roman" pitchFamily="18" charset="0"/>
              </a:rPr>
              <a:t> </a:t>
            </a:r>
            <a:r>
              <a:rPr lang="vi-VN" sz="2000" dirty="0" smtClean="0">
                <a:cs typeface="Times New Roman" pitchFamily="18" charset="0"/>
              </a:rPr>
              <a:t>đ</a:t>
            </a:r>
            <a:r>
              <a:rPr lang="en-US" sz="2000" dirty="0" smtClean="0">
                <a:latin typeface="Times New Roman" pitchFamily="18" charset="0"/>
                <a:cs typeface="Times New Roman" pitchFamily="18" charset="0"/>
              </a:rPr>
              <a:t>au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vong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sớm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cho</a:t>
            </a:r>
            <a:r>
              <a:rPr lang="en-US" sz="2000" dirty="0" smtClean="0">
                <a:latin typeface="Times New Roman" pitchFamily="18" charset="0"/>
                <a:cs typeface="Times New Roman" pitchFamily="18" charset="0"/>
              </a:rPr>
              <a:t> 5 </a:t>
            </a:r>
            <a:r>
              <a:rPr lang="en-US" sz="2000" dirty="0" err="1" smtClean="0">
                <a:latin typeface="Times New Roman" pitchFamily="18" charset="0"/>
                <a:cs typeface="Times New Roman" pitchFamily="18" charset="0"/>
              </a:rPr>
              <a:t>nhóm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trên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tổng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số</a:t>
            </a:r>
            <a:r>
              <a:rPr lang="en-US" sz="2000" dirty="0" smtClean="0">
                <a:latin typeface="Times New Roman" pitchFamily="18" charset="0"/>
                <a:cs typeface="Times New Roman" pitchFamily="18" charset="0"/>
              </a:rPr>
              <a:t> 25 </a:t>
            </a:r>
            <a:r>
              <a:rPr lang="en-US" sz="2000" dirty="0" err="1" smtClean="0">
                <a:latin typeface="Times New Roman" pitchFamily="18" charset="0"/>
                <a:cs typeface="Times New Roman" pitchFamily="18" charset="0"/>
              </a:rPr>
              <a:t>nhóm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do </a:t>
            </a:r>
            <a:r>
              <a:rPr lang="en-US" sz="2000" dirty="0" err="1" smtClean="0">
                <a:latin typeface="Times New Roman" pitchFamily="18" charset="0"/>
                <a:cs typeface="Times New Roman" pitchFamily="18" charset="0"/>
              </a:rPr>
              <a:t>thuốc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lá</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gây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ra</a:t>
            </a:r>
            <a:r>
              <a:rPr lang="en-US" sz="2000" dirty="0" smtClean="0">
                <a:latin typeface="Times New Roman" pitchFamily="18" charset="0"/>
                <a:cs typeface="Times New Roman" pitchFamily="18" charset="0"/>
              </a:rPr>
              <a:t>.</a:t>
            </a:r>
          </a:p>
          <a:p>
            <a:pPr eaLnBrk="1" hangingPunct="1">
              <a:buClr>
                <a:schemeClr val="tx1"/>
              </a:buClr>
              <a:buFont typeface="Wingdings" pitchFamily="2" charset="2"/>
              <a:buChar char="v"/>
            </a:pPr>
            <a:r>
              <a:rPr lang="en-US" sz="2000" dirty="0" err="1" smtClean="0">
                <a:latin typeface="Times New Roman" pitchFamily="18" charset="0"/>
                <a:cs typeface="Times New Roman" pitchFamily="18" charset="0"/>
              </a:rPr>
              <a:t>Các</a:t>
            </a:r>
            <a:r>
              <a:rPr lang="en-US" sz="2000" dirty="0" smtClean="0">
                <a:latin typeface="Times New Roman" pitchFamily="18" charset="0"/>
                <a:cs typeface="Times New Roman" pitchFamily="18" charset="0"/>
              </a:rPr>
              <a:t> chi </a:t>
            </a:r>
            <a:r>
              <a:rPr lang="en-US" sz="2000" dirty="0" err="1" smtClean="0">
                <a:latin typeface="Times New Roman" pitchFamily="18" charset="0"/>
                <a:cs typeface="Times New Roman" pitchFamily="18" charset="0"/>
              </a:rPr>
              <a:t>phí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chưa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tính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được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gồm</a:t>
            </a:r>
            <a:r>
              <a:rPr lang="en-US" sz="2000" dirty="0" smtClean="0">
                <a:latin typeface="Times New Roman" pitchFamily="18" charset="0"/>
                <a:cs typeface="Times New Roman" pitchFamily="18" charset="0"/>
              </a:rPr>
              <a:t>:</a:t>
            </a:r>
          </a:p>
          <a:p>
            <a:pPr lvl="1" eaLnBrk="1" hangingPunct="1">
              <a:spcBef>
                <a:spcPts val="600"/>
              </a:spcBef>
              <a:buClr>
                <a:schemeClr val="tx1"/>
              </a:buClr>
              <a:buFont typeface="Tahoma" pitchFamily="34" charset="0"/>
              <a:buChar char="-"/>
            </a:pPr>
            <a:r>
              <a:rPr lang="en-US" sz="2000" dirty="0" smtClean="0">
                <a:latin typeface="Times New Roman" pitchFamily="18" charset="0"/>
                <a:cs typeface="Times New Roman" pitchFamily="18" charset="0"/>
              </a:rPr>
              <a:t>Chi </a:t>
            </a:r>
            <a:r>
              <a:rPr lang="en-US" sz="2000" dirty="0" err="1" smtClean="0">
                <a:latin typeface="Times New Roman" pitchFamily="18" charset="0"/>
                <a:cs typeface="Times New Roman" pitchFamily="18" charset="0"/>
              </a:rPr>
              <a:t>phí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điều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trị</a:t>
            </a:r>
            <a:r>
              <a:rPr lang="en-US" sz="2000" dirty="0" smtClean="0">
                <a:latin typeface="Times New Roman" pitchFamily="18" charset="0"/>
                <a:cs typeface="Times New Roman" pitchFamily="18" charset="0"/>
              </a:rPr>
              <a:t> 20 </a:t>
            </a:r>
            <a:r>
              <a:rPr lang="en-US" sz="2000" dirty="0" err="1" smtClean="0">
                <a:latin typeface="Times New Roman" pitchFamily="18" charset="0"/>
                <a:cs typeface="Times New Roman" pitchFamily="18" charset="0"/>
              </a:rPr>
              <a:t>nhóm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còn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lại</a:t>
            </a:r>
            <a:r>
              <a:rPr lang="en-US" sz="2000" dirty="0" smtClean="0">
                <a:latin typeface="Times New Roman" pitchFamily="18" charset="0"/>
                <a:cs typeface="Times New Roman" pitchFamily="18" charset="0"/>
              </a:rPr>
              <a:t> </a:t>
            </a:r>
            <a:r>
              <a:rPr lang="en-US" sz="2000" dirty="0" smtClean="0">
                <a:solidFill>
                  <a:srgbClr val="CC0000"/>
                </a:solidFill>
                <a:latin typeface="Times New Roman" pitchFamily="18" charset="0"/>
                <a:cs typeface="Times New Roman" pitchFamily="18" charset="0"/>
              </a:rPr>
              <a:t>(</a:t>
            </a:r>
            <a:r>
              <a:rPr lang="en-US" sz="2000" dirty="0" err="1" smtClean="0">
                <a:solidFill>
                  <a:srgbClr val="CC0000"/>
                </a:solidFill>
                <a:latin typeface="Times New Roman" pitchFamily="18" charset="0"/>
                <a:cs typeface="Times New Roman" pitchFamily="18" charset="0"/>
              </a:rPr>
              <a:t>Thái</a:t>
            </a:r>
            <a:r>
              <a:rPr lang="en-US" sz="2000" dirty="0" smtClean="0">
                <a:solidFill>
                  <a:srgbClr val="CC0000"/>
                </a:solidFill>
                <a:latin typeface="Times New Roman" pitchFamily="18" charset="0"/>
                <a:cs typeface="Times New Roman" pitchFamily="18" charset="0"/>
              </a:rPr>
              <a:t> </a:t>
            </a:r>
            <a:r>
              <a:rPr lang="en-US" sz="2000" dirty="0" err="1" smtClean="0">
                <a:solidFill>
                  <a:srgbClr val="CC0000"/>
                </a:solidFill>
                <a:latin typeface="Times New Roman" pitchFamily="18" charset="0"/>
                <a:cs typeface="Times New Roman" pitchFamily="18" charset="0"/>
              </a:rPr>
              <a:t>Lan</a:t>
            </a:r>
            <a:r>
              <a:rPr lang="en-US" sz="2000" dirty="0" smtClean="0">
                <a:solidFill>
                  <a:srgbClr val="CC0000"/>
                </a:solidFill>
                <a:latin typeface="Times New Roman" pitchFamily="18" charset="0"/>
                <a:cs typeface="Times New Roman" pitchFamily="18" charset="0"/>
              </a:rPr>
              <a:t>: </a:t>
            </a:r>
            <a:r>
              <a:rPr lang="en-US" sz="2000" dirty="0" err="1" smtClean="0">
                <a:solidFill>
                  <a:srgbClr val="CC0000"/>
                </a:solidFill>
                <a:latin typeface="Times New Roman" pitchFamily="18" charset="0"/>
                <a:cs typeface="Times New Roman" pitchFamily="18" charset="0"/>
              </a:rPr>
              <a:t>tổng</a:t>
            </a:r>
            <a:r>
              <a:rPr lang="en-US" sz="2000" dirty="0" smtClean="0">
                <a:solidFill>
                  <a:srgbClr val="CC0000"/>
                </a:solidFill>
                <a:latin typeface="Times New Roman" pitchFamily="18" charset="0"/>
                <a:cs typeface="Times New Roman" pitchFamily="18" charset="0"/>
              </a:rPr>
              <a:t> &gt; 414 </a:t>
            </a:r>
            <a:r>
              <a:rPr lang="en-US" sz="2000" dirty="0" err="1" smtClean="0">
                <a:solidFill>
                  <a:srgbClr val="CC0000"/>
                </a:solidFill>
                <a:latin typeface="Times New Roman" pitchFamily="18" charset="0"/>
                <a:cs typeface="Times New Roman" pitchFamily="18" charset="0"/>
              </a:rPr>
              <a:t>triệu</a:t>
            </a:r>
            <a:r>
              <a:rPr lang="en-US" sz="2000" dirty="0" smtClean="0">
                <a:solidFill>
                  <a:srgbClr val="CC0000"/>
                </a:solidFill>
                <a:latin typeface="Times New Roman" pitchFamily="18" charset="0"/>
                <a:cs typeface="Times New Roman" pitchFamily="18" charset="0"/>
              </a:rPr>
              <a:t> USD/</a:t>
            </a:r>
            <a:r>
              <a:rPr lang="en-US" sz="2000" dirty="0" err="1" smtClean="0">
                <a:solidFill>
                  <a:srgbClr val="CC0000"/>
                </a:solidFill>
                <a:latin typeface="Times New Roman" pitchFamily="18" charset="0"/>
                <a:cs typeface="Times New Roman" pitchFamily="18" charset="0"/>
              </a:rPr>
              <a:t>năm</a:t>
            </a:r>
            <a:r>
              <a:rPr lang="en-US" sz="2000" dirty="0" smtClean="0">
                <a:solidFill>
                  <a:srgbClr val="CC0000"/>
                </a:solidFill>
                <a:latin typeface="Times New Roman" pitchFamily="18" charset="0"/>
                <a:cs typeface="Times New Roman" pitchFamily="18" charset="0"/>
              </a:rPr>
              <a:t>)</a:t>
            </a:r>
          </a:p>
          <a:p>
            <a:pPr lvl="1" eaLnBrk="1" hangingPunct="1">
              <a:spcBef>
                <a:spcPts val="600"/>
              </a:spcBef>
              <a:buClr>
                <a:schemeClr val="tx1"/>
              </a:buClr>
              <a:buFont typeface="Tahoma" pitchFamily="34" charset="0"/>
              <a:buChar char="-"/>
            </a:pPr>
            <a:r>
              <a:rPr lang="en-US" sz="2000" dirty="0" smtClean="0">
                <a:latin typeface="Times New Roman" pitchFamily="18" charset="0"/>
                <a:cs typeface="Times New Roman" pitchFamily="18" charset="0"/>
              </a:rPr>
              <a:t>Chi </a:t>
            </a:r>
            <a:r>
              <a:rPr lang="en-US" sz="2000" dirty="0" err="1" smtClean="0">
                <a:latin typeface="Times New Roman" pitchFamily="18" charset="0"/>
                <a:cs typeface="Times New Roman" pitchFamily="18" charset="0"/>
              </a:rPr>
              <a:t>phí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của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năng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suất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lao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động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mất</a:t>
            </a:r>
            <a:r>
              <a:rPr lang="en-US" sz="2000" dirty="0" smtClean="0">
                <a:latin typeface="Times New Roman" pitchFamily="18" charset="0"/>
                <a:cs typeface="Times New Roman" pitchFamily="18" charset="0"/>
              </a:rPr>
              <a:t> do </a:t>
            </a:r>
            <a:r>
              <a:rPr lang="en-US" sz="2000" dirty="0" err="1" smtClean="0">
                <a:latin typeface="Times New Roman" pitchFamily="18" charset="0"/>
                <a:cs typeface="Times New Roman" pitchFamily="18" charset="0"/>
              </a:rPr>
              <a:t>mắc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vong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sớm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liên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đến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thuốc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lá</a:t>
            </a:r>
            <a:r>
              <a:rPr lang="en-US" sz="2000" dirty="0" smtClean="0">
                <a:latin typeface="Times New Roman" pitchFamily="18" charset="0"/>
                <a:cs typeface="Times New Roman" pitchFamily="18" charset="0"/>
              </a:rPr>
              <a:t> </a:t>
            </a:r>
            <a:r>
              <a:rPr lang="en-US" sz="2000" dirty="0" smtClean="0">
                <a:solidFill>
                  <a:srgbClr val="CC0000"/>
                </a:solidFill>
                <a:latin typeface="Times New Roman" pitchFamily="18" charset="0"/>
                <a:cs typeface="Times New Roman" pitchFamily="18" charset="0"/>
              </a:rPr>
              <a:t>(</a:t>
            </a:r>
            <a:r>
              <a:rPr lang="en-US" sz="2000" dirty="0" err="1" smtClean="0">
                <a:solidFill>
                  <a:srgbClr val="CC0000"/>
                </a:solidFill>
                <a:latin typeface="Times New Roman" pitchFamily="18" charset="0"/>
                <a:cs typeface="Times New Roman" pitchFamily="18" charset="0"/>
              </a:rPr>
              <a:t>Mỹ</a:t>
            </a:r>
            <a:r>
              <a:rPr lang="en-US" sz="2000" dirty="0" smtClean="0">
                <a:solidFill>
                  <a:srgbClr val="CC0000"/>
                </a:solidFill>
                <a:latin typeface="Times New Roman" pitchFamily="18" charset="0"/>
                <a:cs typeface="Times New Roman" pitchFamily="18" charset="0"/>
              </a:rPr>
              <a:t>: 167 </a:t>
            </a:r>
            <a:r>
              <a:rPr lang="en-US" sz="2000" dirty="0" err="1" smtClean="0">
                <a:solidFill>
                  <a:srgbClr val="CC0000"/>
                </a:solidFill>
                <a:latin typeface="Times New Roman" pitchFamily="18" charset="0"/>
                <a:cs typeface="Times New Roman" pitchFamily="18" charset="0"/>
              </a:rPr>
              <a:t>tỷ</a:t>
            </a:r>
            <a:r>
              <a:rPr lang="en-US" sz="2000" dirty="0" smtClean="0">
                <a:solidFill>
                  <a:srgbClr val="CC0000"/>
                </a:solidFill>
                <a:latin typeface="Times New Roman" pitchFamily="18" charset="0"/>
                <a:cs typeface="Times New Roman" pitchFamily="18" charset="0"/>
              </a:rPr>
              <a:t> USD/</a:t>
            </a:r>
            <a:r>
              <a:rPr lang="en-US" sz="2000" dirty="0" err="1" smtClean="0">
                <a:solidFill>
                  <a:srgbClr val="CC0000"/>
                </a:solidFill>
                <a:latin typeface="Times New Roman" pitchFamily="18" charset="0"/>
                <a:cs typeface="Times New Roman" pitchFamily="18" charset="0"/>
              </a:rPr>
              <a:t>năm</a:t>
            </a:r>
            <a:r>
              <a:rPr lang="en-US" sz="2000" dirty="0" smtClean="0">
                <a:solidFill>
                  <a:srgbClr val="CC0000"/>
                </a:solidFill>
                <a:latin typeface="Times New Roman" pitchFamily="18" charset="0"/>
                <a:cs typeface="Times New Roman" pitchFamily="18" charset="0"/>
              </a:rPr>
              <a:t>; </a:t>
            </a:r>
            <a:r>
              <a:rPr lang="en-US" sz="2000" dirty="0" err="1" smtClean="0">
                <a:solidFill>
                  <a:srgbClr val="CC0000"/>
                </a:solidFill>
                <a:latin typeface="Times New Roman" pitchFamily="18" charset="0"/>
                <a:cs typeface="Times New Roman" pitchFamily="18" charset="0"/>
              </a:rPr>
              <a:t>Úc</a:t>
            </a:r>
            <a:r>
              <a:rPr lang="en-US" sz="2000" dirty="0" smtClean="0">
                <a:solidFill>
                  <a:srgbClr val="CC0000"/>
                </a:solidFill>
                <a:latin typeface="Times New Roman" pitchFamily="18" charset="0"/>
                <a:cs typeface="Times New Roman" pitchFamily="18" charset="0"/>
              </a:rPr>
              <a:t>: 23 </a:t>
            </a:r>
            <a:r>
              <a:rPr lang="en-US" sz="2000" dirty="0" err="1" smtClean="0">
                <a:solidFill>
                  <a:srgbClr val="CC0000"/>
                </a:solidFill>
                <a:latin typeface="Times New Roman" pitchFamily="18" charset="0"/>
                <a:cs typeface="Times New Roman" pitchFamily="18" charset="0"/>
              </a:rPr>
              <a:t>tỷ</a:t>
            </a:r>
            <a:r>
              <a:rPr lang="en-US" sz="2000" dirty="0" smtClean="0">
                <a:solidFill>
                  <a:srgbClr val="CC0000"/>
                </a:solidFill>
                <a:latin typeface="Times New Roman" pitchFamily="18" charset="0"/>
                <a:cs typeface="Times New Roman" pitchFamily="18" charset="0"/>
              </a:rPr>
              <a:t> USD/</a:t>
            </a:r>
            <a:r>
              <a:rPr lang="en-US" sz="2000" dirty="0" err="1" smtClean="0">
                <a:solidFill>
                  <a:srgbClr val="CC0000"/>
                </a:solidFill>
                <a:latin typeface="Times New Roman" pitchFamily="18" charset="0"/>
                <a:cs typeface="Times New Roman" pitchFamily="18" charset="0"/>
              </a:rPr>
              <a:t>năm</a:t>
            </a:r>
            <a:r>
              <a:rPr lang="en-US" sz="2000" dirty="0" smtClean="0">
                <a:solidFill>
                  <a:srgbClr val="CC0000"/>
                </a:solidFill>
                <a:latin typeface="Times New Roman" pitchFamily="18" charset="0"/>
                <a:cs typeface="Times New Roman" pitchFamily="18" charset="0"/>
              </a:rPr>
              <a:t>)</a:t>
            </a:r>
          </a:p>
          <a:p>
            <a:pPr lvl="1" eaLnBrk="1" hangingPunct="1">
              <a:spcBef>
                <a:spcPts val="600"/>
              </a:spcBef>
              <a:buClr>
                <a:schemeClr val="tx1"/>
              </a:buClr>
              <a:buFont typeface="Tahoma" pitchFamily="34" charset="0"/>
              <a:buChar char="-"/>
            </a:pPr>
            <a:r>
              <a:rPr lang="en-US" sz="2000" dirty="0" smtClean="0">
                <a:latin typeface="Times New Roman" pitchFamily="18" charset="0"/>
                <a:cs typeface="Times New Roman" pitchFamily="18" charset="0"/>
              </a:rPr>
              <a:t>Chi </a:t>
            </a:r>
            <a:r>
              <a:rPr lang="en-US" sz="2000" dirty="0" err="1" smtClean="0">
                <a:latin typeface="Times New Roman" pitchFamily="18" charset="0"/>
                <a:cs typeface="Times New Roman" pitchFamily="18" charset="0"/>
              </a:rPr>
              <a:t>phí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nghỉ</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giữa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giờ</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hút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thuốc</a:t>
            </a:r>
            <a:endParaRPr lang="en-US" sz="2000" dirty="0" smtClean="0">
              <a:latin typeface="Times New Roman" pitchFamily="18" charset="0"/>
              <a:cs typeface="Times New Roman" pitchFamily="18" charset="0"/>
            </a:endParaRPr>
          </a:p>
          <a:p>
            <a:pPr lvl="1" eaLnBrk="1" hangingPunct="1">
              <a:spcBef>
                <a:spcPts val="600"/>
              </a:spcBef>
              <a:buClr>
                <a:schemeClr val="tx1"/>
              </a:buClr>
              <a:buFont typeface="Tahoma" pitchFamily="34" charset="0"/>
              <a:buChar char="-"/>
            </a:pPr>
            <a:r>
              <a:rPr lang="en-US" sz="2000" dirty="0" smtClean="0">
                <a:latin typeface="Times New Roman" pitchFamily="18" charset="0"/>
                <a:cs typeface="Times New Roman" pitchFamily="18" charset="0"/>
              </a:rPr>
              <a:t>Chi </a:t>
            </a:r>
            <a:r>
              <a:rPr lang="en-US" sz="2000" dirty="0" err="1" smtClean="0">
                <a:latin typeface="Times New Roman" pitchFamily="18" charset="0"/>
                <a:cs typeface="Times New Roman" pitchFamily="18" charset="0"/>
              </a:rPr>
              <a:t>phí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tổn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thất</a:t>
            </a:r>
            <a:r>
              <a:rPr lang="en-US" sz="2000" dirty="0" smtClean="0">
                <a:latin typeface="Times New Roman" pitchFamily="18" charset="0"/>
                <a:cs typeface="Times New Roman" pitchFamily="18" charset="0"/>
              </a:rPr>
              <a:t> do </a:t>
            </a:r>
            <a:r>
              <a:rPr lang="en-US" sz="2000" dirty="0" err="1" smtClean="0">
                <a:latin typeface="Times New Roman" pitchFamily="18" charset="0"/>
                <a:cs typeface="Times New Roman" pitchFamily="18" charset="0"/>
              </a:rPr>
              <a:t>cháy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nổ</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liên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quan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đến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thuốc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lá</a:t>
            </a:r>
            <a:r>
              <a:rPr lang="en-US" sz="2000" dirty="0" smtClean="0">
                <a:latin typeface="Times New Roman" pitchFamily="18" charset="0"/>
                <a:cs typeface="Times New Roman" pitchFamily="18" charset="0"/>
              </a:rPr>
              <a:t> </a:t>
            </a:r>
            <a:r>
              <a:rPr lang="en-US" sz="2000" dirty="0" smtClean="0">
                <a:solidFill>
                  <a:srgbClr val="CC0000"/>
                </a:solidFill>
                <a:latin typeface="Times New Roman" pitchFamily="18" charset="0"/>
                <a:cs typeface="Times New Roman" pitchFamily="18" charset="0"/>
              </a:rPr>
              <a:t>(</a:t>
            </a:r>
            <a:r>
              <a:rPr lang="en-US" sz="2000" dirty="0" err="1" smtClean="0">
                <a:solidFill>
                  <a:srgbClr val="CC0000"/>
                </a:solidFill>
                <a:latin typeface="Times New Roman" pitchFamily="18" charset="0"/>
                <a:cs typeface="Times New Roman" pitchFamily="18" charset="0"/>
              </a:rPr>
              <a:t>Úc</a:t>
            </a:r>
            <a:r>
              <a:rPr lang="en-US" sz="2000" dirty="0" smtClean="0">
                <a:solidFill>
                  <a:srgbClr val="CC0000"/>
                </a:solidFill>
                <a:latin typeface="Times New Roman" pitchFamily="18" charset="0"/>
                <a:cs typeface="Times New Roman" pitchFamily="18" charset="0"/>
              </a:rPr>
              <a:t>: 63 </a:t>
            </a:r>
            <a:r>
              <a:rPr lang="en-US" sz="2000" dirty="0" err="1" smtClean="0">
                <a:solidFill>
                  <a:srgbClr val="CC0000"/>
                </a:solidFill>
                <a:latin typeface="Times New Roman" pitchFamily="18" charset="0"/>
                <a:cs typeface="Times New Roman" pitchFamily="18" charset="0"/>
              </a:rPr>
              <a:t>triệu</a:t>
            </a:r>
            <a:r>
              <a:rPr lang="en-US" sz="2000" dirty="0" smtClean="0">
                <a:solidFill>
                  <a:srgbClr val="CC0000"/>
                </a:solidFill>
                <a:latin typeface="Times New Roman" pitchFamily="18" charset="0"/>
                <a:cs typeface="Times New Roman" pitchFamily="18" charset="0"/>
              </a:rPr>
              <a:t> AUD/</a:t>
            </a:r>
            <a:r>
              <a:rPr lang="en-US" sz="2000" dirty="0" err="1" smtClean="0">
                <a:solidFill>
                  <a:srgbClr val="CC0000"/>
                </a:solidFill>
                <a:latin typeface="Times New Roman" pitchFamily="18" charset="0"/>
                <a:cs typeface="Times New Roman" pitchFamily="18" charset="0"/>
              </a:rPr>
              <a:t>năm</a:t>
            </a:r>
            <a:r>
              <a:rPr lang="en-US" sz="2000" dirty="0" smtClean="0">
                <a:solidFill>
                  <a:srgbClr val="CC0000"/>
                </a:solidFill>
                <a:latin typeface="Times New Roman" pitchFamily="18" charset="0"/>
                <a:cs typeface="Times New Roman" pitchFamily="18" charset="0"/>
              </a:rPr>
              <a:t>; Canada: 81,5 </a:t>
            </a:r>
            <a:r>
              <a:rPr lang="en-US" sz="2000" dirty="0" err="1" smtClean="0">
                <a:solidFill>
                  <a:srgbClr val="CC0000"/>
                </a:solidFill>
                <a:latin typeface="Times New Roman" pitchFamily="18" charset="0"/>
                <a:cs typeface="Times New Roman" pitchFamily="18" charset="0"/>
              </a:rPr>
              <a:t>triệu</a:t>
            </a:r>
            <a:r>
              <a:rPr lang="en-US" sz="2000" dirty="0" smtClean="0">
                <a:solidFill>
                  <a:srgbClr val="CC0000"/>
                </a:solidFill>
                <a:latin typeface="Times New Roman" pitchFamily="18" charset="0"/>
                <a:cs typeface="Times New Roman" pitchFamily="18" charset="0"/>
              </a:rPr>
              <a:t> CAD/</a:t>
            </a:r>
            <a:r>
              <a:rPr lang="en-US" sz="2000" dirty="0" err="1" smtClean="0">
                <a:solidFill>
                  <a:srgbClr val="CC0000"/>
                </a:solidFill>
                <a:latin typeface="Times New Roman" pitchFamily="18" charset="0"/>
                <a:cs typeface="Times New Roman" pitchFamily="18" charset="0"/>
              </a:rPr>
              <a:t>năm</a:t>
            </a:r>
            <a:r>
              <a:rPr lang="en-US" sz="2000" dirty="0" smtClean="0">
                <a:solidFill>
                  <a:srgbClr val="CC0000"/>
                </a:solidFill>
                <a:latin typeface="Times New Roman" pitchFamily="18" charset="0"/>
                <a:cs typeface="Times New Roman" pitchFamily="18" charset="0"/>
              </a:rPr>
              <a:t>)</a:t>
            </a:r>
          </a:p>
          <a:p>
            <a:pPr lvl="1" eaLnBrk="1" hangingPunct="1">
              <a:spcBef>
                <a:spcPts val="600"/>
              </a:spcBef>
              <a:buClr>
                <a:schemeClr val="tx1"/>
              </a:buClr>
              <a:buFont typeface="Tahoma" pitchFamily="34" charset="0"/>
              <a:buChar char="-"/>
            </a:pPr>
            <a:r>
              <a:rPr lang="en-US" sz="2000" dirty="0" smtClean="0">
                <a:solidFill>
                  <a:srgbClr val="000000"/>
                </a:solidFill>
                <a:latin typeface="Times New Roman" pitchFamily="18" charset="0"/>
                <a:cs typeface="Times New Roman" pitchFamily="18" charset="0"/>
              </a:rPr>
              <a:t>Chi </a:t>
            </a:r>
            <a:r>
              <a:rPr lang="en-US" sz="2000" dirty="0" err="1" smtClean="0">
                <a:solidFill>
                  <a:srgbClr val="000000"/>
                </a:solidFill>
                <a:latin typeface="Times New Roman" pitchFamily="18" charset="0"/>
                <a:cs typeface="Times New Roman" pitchFamily="18" charset="0"/>
              </a:rPr>
              <a:t>phí</a:t>
            </a:r>
            <a:r>
              <a:rPr lang="en-US" sz="2000" dirty="0" smtClean="0">
                <a:solidFill>
                  <a:srgbClr val="000000"/>
                </a:solidFill>
                <a:latin typeface="Times New Roman" pitchFamily="18" charset="0"/>
                <a:cs typeface="Times New Roman" pitchFamily="18" charset="0"/>
              </a:rPr>
              <a:t> do </a:t>
            </a:r>
            <a:r>
              <a:rPr lang="en-US" sz="2000" dirty="0" err="1" smtClean="0">
                <a:solidFill>
                  <a:srgbClr val="000000"/>
                </a:solidFill>
                <a:latin typeface="Times New Roman" pitchFamily="18" charset="0"/>
                <a:cs typeface="Times New Roman" pitchFamily="18" charset="0"/>
              </a:rPr>
              <a:t>phá</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rừng</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trên</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diện</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rộng</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để</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lấy</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gỗ</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sấy</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thuốc</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lá</a:t>
            </a:r>
            <a:endParaRPr lang="en-US" sz="2000" dirty="0" smtClean="0">
              <a:solidFill>
                <a:srgbClr val="000000"/>
              </a:solidFill>
              <a:latin typeface="Times New Roman" pitchFamily="18" charset="0"/>
              <a:cs typeface="Times New Roman" pitchFamily="18" charset="0"/>
            </a:endParaRPr>
          </a:p>
          <a:p>
            <a:pPr lvl="1" eaLnBrk="1" hangingPunct="1">
              <a:spcBef>
                <a:spcPts val="600"/>
              </a:spcBef>
              <a:buClr>
                <a:schemeClr val="tx1"/>
              </a:buClr>
              <a:buFont typeface="Tahoma" pitchFamily="34" charset="0"/>
              <a:buChar char="-"/>
            </a:pPr>
            <a:r>
              <a:rPr lang="en-US" sz="2000" dirty="0" smtClean="0">
                <a:solidFill>
                  <a:srgbClr val="000000"/>
                </a:solidFill>
                <a:latin typeface="Times New Roman" pitchFamily="18" charset="0"/>
                <a:cs typeface="Times New Roman" pitchFamily="18" charset="0"/>
              </a:rPr>
              <a:t>Chi </a:t>
            </a:r>
            <a:r>
              <a:rPr lang="en-US" sz="2000" dirty="0" err="1" smtClean="0">
                <a:solidFill>
                  <a:srgbClr val="000000"/>
                </a:solidFill>
                <a:latin typeface="Times New Roman" pitchFamily="18" charset="0"/>
                <a:cs typeface="Times New Roman" pitchFamily="18" charset="0"/>
              </a:rPr>
              <a:t>phí</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vệ</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sinh</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tăng</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lên</a:t>
            </a:r>
            <a:r>
              <a:rPr lang="en-US" sz="2000" dirty="0" smtClean="0">
                <a:solidFill>
                  <a:srgbClr val="000000"/>
                </a:solidFill>
                <a:latin typeface="Times New Roman" pitchFamily="18" charset="0"/>
                <a:cs typeface="Times New Roman" pitchFamily="18" charset="0"/>
              </a:rPr>
              <a:t> do </a:t>
            </a:r>
            <a:r>
              <a:rPr lang="en-US" sz="2000" dirty="0" err="1" smtClean="0">
                <a:solidFill>
                  <a:srgbClr val="000000"/>
                </a:solidFill>
                <a:latin typeface="Times New Roman" pitchFamily="18" charset="0"/>
                <a:cs typeface="Times New Roman" pitchFamily="18" charset="0"/>
              </a:rPr>
              <a:t>sử</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dụng</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thuốc</a:t>
            </a:r>
            <a:r>
              <a:rPr lang="en-US" sz="2000" dirty="0" smtClean="0">
                <a:solidFill>
                  <a:srgbClr val="000000"/>
                </a:solidFill>
                <a:latin typeface="Times New Roman" pitchFamily="18" charset="0"/>
                <a:cs typeface="Times New Roman" pitchFamily="18" charset="0"/>
              </a:rPr>
              <a:t> </a:t>
            </a:r>
            <a:r>
              <a:rPr lang="en-US" sz="2000" dirty="0" err="1" smtClean="0">
                <a:solidFill>
                  <a:srgbClr val="000000"/>
                </a:solidFill>
                <a:latin typeface="Times New Roman" pitchFamily="18" charset="0"/>
                <a:cs typeface="Times New Roman" pitchFamily="18" charset="0"/>
              </a:rPr>
              <a:t>lá</a:t>
            </a:r>
            <a:endParaRPr lang="en-US" sz="2000" dirty="0" smtClean="0">
              <a:solidFill>
                <a:srgbClr val="000000"/>
              </a:solidFill>
              <a:latin typeface="Times New Roman" pitchFamily="18" charset="0"/>
              <a:cs typeface="Times New Roman" pitchFamily="18" charset="0"/>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152400"/>
            <a:ext cx="8772525" cy="609600"/>
          </a:xfrm>
        </p:spPr>
        <p:txBody>
          <a:bodyPr/>
          <a:lstStyle/>
          <a:p>
            <a:pPr algn="ctr" eaLnBrk="1" hangingPunct="1">
              <a:defRPr/>
            </a:pPr>
            <a:r>
              <a:rPr lang="en-US" sz="3000" b="1" dirty="0" err="1" smtClean="0">
                <a:solidFill>
                  <a:schemeClr val="tx2">
                    <a:lumMod val="75000"/>
                  </a:schemeClr>
                </a:solidFill>
                <a:latin typeface="Times New Roman" pitchFamily="18" charset="0"/>
                <a:cs typeface="Times New Roman" pitchFamily="18" charset="0"/>
              </a:rPr>
              <a:t>Gánh</a:t>
            </a:r>
            <a:r>
              <a:rPr lang="en-US" sz="3000" b="1" dirty="0" smtClean="0">
                <a:solidFill>
                  <a:schemeClr val="tx2">
                    <a:lumMod val="75000"/>
                  </a:schemeClr>
                </a:solidFill>
                <a:latin typeface="Times New Roman" pitchFamily="18" charset="0"/>
                <a:cs typeface="Times New Roman" pitchFamily="18" charset="0"/>
              </a:rPr>
              <a:t> </a:t>
            </a:r>
            <a:r>
              <a:rPr lang="en-US" sz="3000" b="1" dirty="0" err="1" smtClean="0">
                <a:solidFill>
                  <a:schemeClr val="tx2">
                    <a:lumMod val="75000"/>
                  </a:schemeClr>
                </a:solidFill>
                <a:latin typeface="Times New Roman" pitchFamily="18" charset="0"/>
                <a:cs typeface="Times New Roman" pitchFamily="18" charset="0"/>
              </a:rPr>
              <a:t>nặng</a:t>
            </a:r>
            <a:r>
              <a:rPr lang="en-US" sz="3000" b="1" dirty="0" smtClean="0">
                <a:solidFill>
                  <a:schemeClr val="tx2">
                    <a:lumMod val="75000"/>
                  </a:schemeClr>
                </a:solidFill>
                <a:latin typeface="Times New Roman" pitchFamily="18" charset="0"/>
                <a:cs typeface="Times New Roman" pitchFamily="18" charset="0"/>
              </a:rPr>
              <a:t> </a:t>
            </a:r>
            <a:r>
              <a:rPr lang="en-US" sz="3000" b="1" dirty="0" err="1" smtClean="0">
                <a:solidFill>
                  <a:schemeClr val="tx2">
                    <a:lumMod val="75000"/>
                  </a:schemeClr>
                </a:solidFill>
                <a:latin typeface="Times New Roman" pitchFamily="18" charset="0"/>
                <a:cs typeface="Times New Roman" pitchFamily="18" charset="0"/>
              </a:rPr>
              <a:t>kinh</a:t>
            </a:r>
            <a:r>
              <a:rPr lang="en-US" sz="3000" b="1" dirty="0" smtClean="0">
                <a:solidFill>
                  <a:schemeClr val="tx2">
                    <a:lumMod val="75000"/>
                  </a:schemeClr>
                </a:solidFill>
                <a:latin typeface="Times New Roman" pitchFamily="18" charset="0"/>
                <a:cs typeface="Times New Roman" pitchFamily="18" charset="0"/>
              </a:rPr>
              <a:t> </a:t>
            </a:r>
            <a:r>
              <a:rPr lang="en-US" sz="3000" b="1" dirty="0" err="1" smtClean="0">
                <a:solidFill>
                  <a:schemeClr val="tx2">
                    <a:lumMod val="75000"/>
                  </a:schemeClr>
                </a:solidFill>
                <a:latin typeface="Times New Roman" pitchFamily="18" charset="0"/>
                <a:cs typeface="Times New Roman" pitchFamily="18" charset="0"/>
              </a:rPr>
              <a:t>tế</a:t>
            </a:r>
            <a:r>
              <a:rPr lang="en-US" sz="3000" b="1" dirty="0" smtClean="0">
                <a:solidFill>
                  <a:schemeClr val="tx2">
                    <a:lumMod val="75000"/>
                  </a:schemeClr>
                </a:solidFill>
                <a:latin typeface="Times New Roman" pitchFamily="18" charset="0"/>
                <a:cs typeface="Times New Roman" pitchFamily="18" charset="0"/>
              </a:rPr>
              <a:t> do </a:t>
            </a:r>
            <a:r>
              <a:rPr lang="en-US" sz="3000" b="1" dirty="0" err="1" smtClean="0">
                <a:solidFill>
                  <a:schemeClr val="tx2">
                    <a:lumMod val="75000"/>
                  </a:schemeClr>
                </a:solidFill>
                <a:latin typeface="Times New Roman" pitchFamily="18" charset="0"/>
                <a:cs typeface="Times New Roman" pitchFamily="18" charset="0"/>
              </a:rPr>
              <a:t>sử</a:t>
            </a:r>
            <a:r>
              <a:rPr lang="en-US" sz="3000" b="1" dirty="0" smtClean="0">
                <a:solidFill>
                  <a:schemeClr val="tx2">
                    <a:lumMod val="75000"/>
                  </a:schemeClr>
                </a:solidFill>
                <a:latin typeface="Times New Roman" pitchFamily="18" charset="0"/>
                <a:cs typeface="Times New Roman" pitchFamily="18" charset="0"/>
              </a:rPr>
              <a:t> </a:t>
            </a:r>
            <a:r>
              <a:rPr lang="en-US" sz="3000" b="1" dirty="0" err="1" smtClean="0">
                <a:solidFill>
                  <a:schemeClr val="tx2">
                    <a:lumMod val="75000"/>
                  </a:schemeClr>
                </a:solidFill>
                <a:latin typeface="Times New Roman" pitchFamily="18" charset="0"/>
                <a:cs typeface="Times New Roman" pitchFamily="18" charset="0"/>
              </a:rPr>
              <a:t>dụng</a:t>
            </a:r>
            <a:r>
              <a:rPr lang="en-US" sz="3000" b="1" dirty="0" smtClean="0">
                <a:solidFill>
                  <a:schemeClr val="tx2">
                    <a:lumMod val="75000"/>
                  </a:schemeClr>
                </a:solidFill>
                <a:latin typeface="Times New Roman" pitchFamily="18" charset="0"/>
                <a:cs typeface="Times New Roman" pitchFamily="18" charset="0"/>
              </a:rPr>
              <a:t> </a:t>
            </a:r>
            <a:r>
              <a:rPr lang="en-US" sz="3000" b="1" dirty="0" err="1" smtClean="0">
                <a:solidFill>
                  <a:schemeClr val="tx2">
                    <a:lumMod val="75000"/>
                  </a:schemeClr>
                </a:solidFill>
                <a:latin typeface="Times New Roman" pitchFamily="18" charset="0"/>
                <a:cs typeface="Times New Roman" pitchFamily="18" charset="0"/>
              </a:rPr>
              <a:t>thuốc</a:t>
            </a:r>
            <a:r>
              <a:rPr lang="en-US" sz="3000" b="1" dirty="0" smtClean="0">
                <a:solidFill>
                  <a:schemeClr val="tx2">
                    <a:lumMod val="75000"/>
                  </a:schemeClr>
                </a:solidFill>
                <a:latin typeface="Times New Roman" pitchFamily="18" charset="0"/>
                <a:cs typeface="Times New Roman" pitchFamily="18" charset="0"/>
              </a:rPr>
              <a:t> </a:t>
            </a:r>
            <a:r>
              <a:rPr lang="en-US" sz="3000" b="1" dirty="0" err="1" smtClean="0">
                <a:solidFill>
                  <a:schemeClr val="tx2">
                    <a:lumMod val="75000"/>
                  </a:schemeClr>
                </a:solidFill>
                <a:latin typeface="Times New Roman" pitchFamily="18" charset="0"/>
                <a:cs typeface="Times New Roman" pitchFamily="18" charset="0"/>
              </a:rPr>
              <a:t>lá</a:t>
            </a:r>
            <a:r>
              <a:rPr lang="en-US" sz="3000" b="1" dirty="0" smtClean="0">
                <a:solidFill>
                  <a:schemeClr val="tx2">
                    <a:lumMod val="75000"/>
                  </a:schemeClr>
                </a:solidFill>
                <a:latin typeface="Times New Roman" pitchFamily="18" charset="0"/>
                <a:cs typeface="Times New Roman" pitchFamily="18" charset="0"/>
              </a:rPr>
              <a:t> </a:t>
            </a:r>
          </a:p>
        </p:txBody>
      </p:sp>
      <p:sp>
        <p:nvSpPr>
          <p:cNvPr id="11267" name="Rectangle 3"/>
          <p:cNvSpPr>
            <a:spLocks noGrp="1" noChangeArrowheads="1"/>
          </p:cNvSpPr>
          <p:nvPr>
            <p:ph type="body" sz="half" idx="4294967295"/>
          </p:nvPr>
        </p:nvSpPr>
        <p:spPr>
          <a:xfrm>
            <a:off x="152400" y="874713"/>
            <a:ext cx="8620125" cy="5983287"/>
          </a:xfrm>
        </p:spPr>
        <p:txBody>
          <a:bodyPr/>
          <a:lstStyle/>
          <a:p>
            <a:pPr>
              <a:spcBef>
                <a:spcPct val="50000"/>
              </a:spcBef>
              <a:buClr>
                <a:schemeClr val="tx1"/>
              </a:buClr>
              <a:buFont typeface="Wingdings" pitchFamily="2" charset="2"/>
              <a:buChar char="v"/>
              <a:defRPr/>
            </a:pPr>
            <a:r>
              <a:rPr lang="en-US" sz="2300" dirty="0" smtClean="0">
                <a:solidFill>
                  <a:srgbClr val="CC0000"/>
                </a:solidFill>
                <a:latin typeface="Times New Roman" pitchFamily="18" charset="0"/>
                <a:cs typeface="Times New Roman" pitchFamily="18" charset="0"/>
              </a:rPr>
              <a:t>22.000 </a:t>
            </a:r>
            <a:r>
              <a:rPr lang="en-US" sz="2300" dirty="0" err="1" smtClean="0">
                <a:solidFill>
                  <a:srgbClr val="CC0000"/>
                </a:solidFill>
                <a:latin typeface="Times New Roman" pitchFamily="18" charset="0"/>
                <a:cs typeface="Times New Roman" pitchFamily="18" charset="0"/>
              </a:rPr>
              <a:t>tỷ</a:t>
            </a:r>
            <a:r>
              <a:rPr lang="en-US" sz="2300" dirty="0" smtClean="0">
                <a:latin typeface="Times New Roman" pitchFamily="18" charset="0"/>
                <a:cs typeface="Times New Roman" pitchFamily="18" charset="0"/>
              </a:rPr>
              <a:t> VND/</a:t>
            </a:r>
            <a:r>
              <a:rPr lang="en-US" sz="2300" dirty="0" err="1" smtClean="0">
                <a:latin typeface="Times New Roman" pitchFamily="18" charset="0"/>
                <a:cs typeface="Times New Roman" pitchFamily="18" charset="0"/>
              </a:rPr>
              <a:t>năm</a:t>
            </a:r>
            <a:r>
              <a:rPr lang="en-US" sz="2300" dirty="0" smtClean="0">
                <a:latin typeface="Times New Roman" pitchFamily="18" charset="0"/>
                <a:cs typeface="Times New Roman" pitchFamily="18" charset="0"/>
              </a:rPr>
              <a:t> 2012: </a:t>
            </a:r>
            <a:r>
              <a:rPr lang="en-US" sz="2300" dirty="0" err="1" smtClean="0">
                <a:latin typeface="Times New Roman" pitchFamily="18" charset="0"/>
                <a:cs typeface="Times New Roman" pitchFamily="18" charset="0"/>
              </a:rPr>
              <a:t>mua</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thuốc</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lá</a:t>
            </a:r>
            <a:endParaRPr lang="en-US" sz="2300" dirty="0" smtClean="0">
              <a:latin typeface="Times New Roman" pitchFamily="18" charset="0"/>
              <a:cs typeface="Times New Roman" pitchFamily="18" charset="0"/>
            </a:endParaRPr>
          </a:p>
          <a:p>
            <a:pPr algn="just">
              <a:spcBef>
                <a:spcPct val="50000"/>
              </a:spcBef>
              <a:buClr>
                <a:schemeClr val="tx1"/>
              </a:buClr>
              <a:buFont typeface="Wingdings" pitchFamily="2" charset="2"/>
              <a:buChar char="v"/>
              <a:defRPr/>
            </a:pPr>
            <a:r>
              <a:rPr lang="en-US" sz="2300" dirty="0" smtClean="0">
                <a:solidFill>
                  <a:srgbClr val="CC0000"/>
                </a:solidFill>
                <a:latin typeface="Times New Roman" pitchFamily="18" charset="0"/>
                <a:cs typeface="Times New Roman" pitchFamily="18" charset="0"/>
              </a:rPr>
              <a:t>23.139 </a:t>
            </a:r>
            <a:r>
              <a:rPr lang="en-US" sz="2300" dirty="0" err="1" smtClean="0">
                <a:solidFill>
                  <a:srgbClr val="CC0000"/>
                </a:solidFill>
                <a:latin typeface="Times New Roman" pitchFamily="18" charset="0"/>
                <a:cs typeface="Times New Roman" pitchFamily="18" charset="0"/>
              </a:rPr>
              <a:t>tỷ</a:t>
            </a:r>
            <a:r>
              <a:rPr lang="en-US" sz="2300" dirty="0" smtClean="0">
                <a:latin typeface="Times New Roman" pitchFamily="18" charset="0"/>
                <a:cs typeface="Times New Roman" pitchFamily="18" charset="0"/>
              </a:rPr>
              <a:t> VND/</a:t>
            </a:r>
            <a:r>
              <a:rPr lang="en-US" sz="2300" dirty="0" err="1" smtClean="0">
                <a:latin typeface="Times New Roman" pitchFamily="18" charset="0"/>
                <a:cs typeface="Times New Roman" pitchFamily="18" charset="0"/>
              </a:rPr>
              <a:t>năm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Tổng</a:t>
            </a:r>
            <a:r>
              <a:rPr lang="en-US" sz="2300" dirty="0" smtClean="0">
                <a:latin typeface="Times New Roman" pitchFamily="18" charset="0"/>
                <a:cs typeface="Times New Roman" pitchFamily="18" charset="0"/>
              </a:rPr>
              <a:t> chi </a:t>
            </a:r>
            <a:r>
              <a:rPr lang="en-US" sz="2300" dirty="0" err="1" smtClean="0">
                <a:latin typeface="Times New Roman" pitchFamily="18" charset="0"/>
                <a:cs typeface="Times New Roman" pitchFamily="18" charset="0"/>
              </a:rPr>
              <a:t>phí</a:t>
            </a:r>
            <a:r>
              <a:rPr lang="en-US" sz="2300" dirty="0" smtClean="0">
                <a:latin typeface="Times New Roman" pitchFamily="18" charset="0"/>
                <a:cs typeface="Times New Roman" pitchFamily="18" charset="0"/>
              </a:rPr>
              <a:t> </a:t>
            </a:r>
            <a:r>
              <a:rPr lang="vi-VN" sz="2300" dirty="0" smtClean="0">
                <a:cs typeface="Times New Roman" pitchFamily="18" charset="0"/>
              </a:rPr>
              <a:t>đ</a:t>
            </a:r>
            <a:r>
              <a:rPr lang="en-US" sz="2300" dirty="0" err="1" smtClean="0">
                <a:latin typeface="Times New Roman" pitchFamily="18" charset="0"/>
                <a:cs typeface="Times New Roman" pitchFamily="18" charset="0"/>
              </a:rPr>
              <a:t>iều</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trị</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và</a:t>
            </a:r>
            <a:r>
              <a:rPr lang="en-US" sz="2300" dirty="0" smtClean="0">
                <a:latin typeface="Times New Roman" pitchFamily="18" charset="0"/>
                <a:cs typeface="Times New Roman" pitchFamily="18" charset="0"/>
              </a:rPr>
              <a:t> chi </a:t>
            </a:r>
            <a:r>
              <a:rPr lang="en-US" sz="2300" dirty="0" err="1" smtClean="0">
                <a:latin typeface="Times New Roman" pitchFamily="18" charset="0"/>
                <a:cs typeface="Times New Roman" pitchFamily="18" charset="0"/>
              </a:rPr>
              <a:t>phí</a:t>
            </a:r>
            <a:r>
              <a:rPr lang="en-US" sz="2300" dirty="0" smtClean="0">
                <a:latin typeface="Times New Roman" pitchFamily="18" charset="0"/>
                <a:cs typeface="Times New Roman" pitchFamily="18" charset="0"/>
              </a:rPr>
              <a:t> do </a:t>
            </a:r>
            <a:r>
              <a:rPr lang="en-US" sz="2300" dirty="0" err="1" smtClean="0">
                <a:latin typeface="Times New Roman" pitchFamily="18" charset="0"/>
                <a:cs typeface="Times New Roman" pitchFamily="18" charset="0"/>
              </a:rPr>
              <a:t>mất</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khả</a:t>
            </a:r>
            <a:r>
              <a:rPr lang="en-US" sz="2300" dirty="0" smtClean="0">
                <a:latin typeface="Times New Roman" pitchFamily="18" charset="0"/>
                <a:cs typeface="Times New Roman" pitchFamily="18" charset="0"/>
              </a:rPr>
              <a:t> n</a:t>
            </a:r>
            <a:r>
              <a:rPr lang="vi-VN" sz="2300" dirty="0" smtClean="0">
                <a:cs typeface="Times New Roman" pitchFamily="18" charset="0"/>
              </a:rPr>
              <a:t>ă</a:t>
            </a:r>
            <a:r>
              <a:rPr lang="en-US" sz="2300" dirty="0" err="1" smtClean="0">
                <a:latin typeface="Times New Roman" pitchFamily="18" charset="0"/>
                <a:cs typeface="Times New Roman" pitchFamily="18" charset="0"/>
              </a:rPr>
              <a:t>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lao</a:t>
            </a:r>
            <a:r>
              <a:rPr lang="en-US" sz="2300" dirty="0" smtClean="0">
                <a:latin typeface="Times New Roman" pitchFamily="18" charset="0"/>
                <a:cs typeface="Times New Roman" pitchFamily="18" charset="0"/>
              </a:rPr>
              <a:t> </a:t>
            </a:r>
            <a:r>
              <a:rPr lang="vi-VN" sz="2300" dirty="0" smtClean="0">
                <a:cs typeface="Times New Roman" pitchFamily="18" charset="0"/>
              </a:rPr>
              <a:t>đ</a:t>
            </a:r>
            <a:r>
              <a:rPr lang="en-US" sz="2300" dirty="0" err="1" smtClean="0">
                <a:latin typeface="Times New Roman" pitchFamily="18" charset="0"/>
                <a:cs typeface="Times New Roman" pitchFamily="18" charset="0"/>
              </a:rPr>
              <a:t>ộng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vì</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ốm</a:t>
            </a:r>
            <a:r>
              <a:rPr lang="en-US" sz="2300" dirty="0" smtClean="0">
                <a:latin typeface="Times New Roman" pitchFamily="18" charset="0"/>
                <a:cs typeface="Times New Roman" pitchFamily="18" charset="0"/>
              </a:rPr>
              <a:t> </a:t>
            </a:r>
            <a:r>
              <a:rPr lang="vi-VN" sz="2300" dirty="0" smtClean="0">
                <a:cs typeface="Times New Roman" pitchFamily="18" charset="0"/>
              </a:rPr>
              <a:t>đ</a:t>
            </a:r>
            <a:r>
              <a:rPr lang="en-US" sz="2300" dirty="0" smtClean="0">
                <a:latin typeface="Times New Roman" pitchFamily="18" charset="0"/>
                <a:cs typeface="Times New Roman" pitchFamily="18" charset="0"/>
              </a:rPr>
              <a:t>au </a:t>
            </a:r>
            <a:r>
              <a:rPr lang="en-US" sz="2300" dirty="0" err="1" smtClean="0">
                <a:latin typeface="Times New Roman" pitchFamily="18" charset="0"/>
                <a:cs typeface="Times New Roman" pitchFamily="18" charset="0"/>
              </a:rPr>
              <a:t>và</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tử</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vong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sớm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cho</a:t>
            </a:r>
            <a:r>
              <a:rPr lang="en-US" sz="2300" dirty="0" smtClean="0">
                <a:latin typeface="Times New Roman" pitchFamily="18" charset="0"/>
                <a:cs typeface="Times New Roman" pitchFamily="18" charset="0"/>
              </a:rPr>
              <a:t> 5 </a:t>
            </a:r>
            <a:r>
              <a:rPr lang="en-US" sz="2300" dirty="0" err="1" smtClean="0">
                <a:latin typeface="Times New Roman" pitchFamily="18" charset="0"/>
                <a:cs typeface="Times New Roman" pitchFamily="18" charset="0"/>
              </a:rPr>
              <a:t>nhóm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bệnh</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trên</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tổng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số</a:t>
            </a:r>
            <a:r>
              <a:rPr lang="en-US" sz="2300" dirty="0" smtClean="0">
                <a:latin typeface="Times New Roman" pitchFamily="18" charset="0"/>
                <a:cs typeface="Times New Roman" pitchFamily="18" charset="0"/>
              </a:rPr>
              <a:t> 25 </a:t>
            </a:r>
            <a:r>
              <a:rPr lang="en-US" sz="2300" dirty="0" err="1" smtClean="0">
                <a:latin typeface="Times New Roman" pitchFamily="18" charset="0"/>
                <a:cs typeface="Times New Roman" pitchFamily="18" charset="0"/>
              </a:rPr>
              <a:t>nhóm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bệnh</a:t>
            </a:r>
            <a:r>
              <a:rPr lang="en-US" sz="2300" dirty="0" smtClean="0">
                <a:latin typeface="Times New Roman" pitchFamily="18" charset="0"/>
                <a:cs typeface="Times New Roman" pitchFamily="18" charset="0"/>
              </a:rPr>
              <a:t> do </a:t>
            </a:r>
            <a:r>
              <a:rPr lang="en-US" sz="2300" dirty="0" err="1" smtClean="0">
                <a:latin typeface="Times New Roman" pitchFamily="18" charset="0"/>
                <a:cs typeface="Times New Roman" pitchFamily="18" charset="0"/>
              </a:rPr>
              <a:t>thuốc</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lá</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gây</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ra.</a:t>
            </a:r>
            <a:endParaRPr lang="en-US" sz="2300" dirty="0" smtClean="0">
              <a:latin typeface="Times New Roman" pitchFamily="18" charset="0"/>
              <a:cs typeface="Times New Roman" pitchFamily="18" charset="0"/>
            </a:endParaRPr>
          </a:p>
          <a:p>
            <a:pPr marL="0" indent="0" algn="just">
              <a:spcBef>
                <a:spcPct val="50000"/>
              </a:spcBef>
              <a:buClr>
                <a:schemeClr val="tx1"/>
              </a:buClr>
              <a:buFont typeface="Wingdings 2" pitchFamily="18" charset="2"/>
              <a:buNone/>
              <a:defRPr/>
            </a:pPr>
            <a:endParaRPr lang="en-US" sz="2300" dirty="0" smtClean="0">
              <a:latin typeface="Times New Roman" pitchFamily="18" charset="0"/>
              <a:cs typeface="Times New Roman" pitchFamily="18" charset="0"/>
            </a:endParaRPr>
          </a:p>
        </p:txBody>
      </p:sp>
      <p:pic>
        <p:nvPicPr>
          <p:cNvPr id="15364" name="Picture 3" descr="C:\Users\Admin\Desktop\21.jpg"/>
          <p:cNvPicPr>
            <a:picLocks noChangeAspect="1" noChangeArrowheads="1"/>
          </p:cNvPicPr>
          <p:nvPr/>
        </p:nvPicPr>
        <p:blipFill>
          <a:blip r:embed="rId3" cstate="print"/>
          <a:srcRect/>
          <a:stretch>
            <a:fillRect/>
          </a:stretch>
        </p:blipFill>
        <p:spPr bwMode="auto">
          <a:xfrm>
            <a:off x="1600200" y="2590800"/>
            <a:ext cx="5715000" cy="3962400"/>
          </a:xfrm>
          <a:prstGeom prst="rect">
            <a:avLst/>
          </a:prstGeom>
          <a:noFill/>
          <a:ln w="9525">
            <a:noFill/>
            <a:miter lim="800000"/>
            <a:headEnd/>
            <a:tailEnd/>
          </a:ln>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2514600"/>
          </a:xfrm>
        </p:spPr>
        <p:txBody>
          <a:bodyPr>
            <a:normAutofit/>
          </a:bodyPr>
          <a:lstStyle/>
          <a:p>
            <a:pPr marL="624078" indent="-514350" algn="ctr">
              <a:buNone/>
            </a:pPr>
            <a:r>
              <a:rPr lang="en-US" sz="3800" b="1" dirty="0" smtClean="0">
                <a:solidFill>
                  <a:srgbClr val="0000FF"/>
                </a:solidFill>
                <a:latin typeface="Times New Roman" pitchFamily="18" charset="0"/>
                <a:cs typeface="Times New Roman" pitchFamily="18" charset="0"/>
              </a:rPr>
              <a:t>2. 	LUẬT PCTH CỦA THUỐC LÁ VÀ THỰC TRẠNG TRIỂN KHAI </a:t>
            </a:r>
            <a:endParaRPr lang="vi-VN" sz="3800" b="1" dirty="0">
              <a:solidFill>
                <a:srgbClr val="0000FF"/>
              </a:solidFill>
              <a:latin typeface="Times New Roman" pitchFamily="18" charset="0"/>
              <a:cs typeface="Times New Roman" pitchFamily="18" charset="0"/>
            </a:endParaRPr>
          </a:p>
        </p:txBody>
      </p:sp>
      <p:sp>
        <p:nvSpPr>
          <p:cNvPr id="45058" name="AutoShape 2" descr="data:image/jpeg;base64,/9j/4AAQSkZJRgABAQAAAQABAAD/2wCEAAkGBxQTEhUTEhQUFhQXGBcXGBgYGBQYFBcaFRcYFxYWFRgYHSggGBolHBUUITEhJSkrLi4uFx8zODMsNygtLisBCgoKDg0OGxAQGywlHyQsLCwtLCwsLCwsLCwsLCwsLCwsLCwsLC4sLCwsLDQsLCwsLCwsLCwsLCwsLCwsLCwsLP/AABEIALcBFAMBIgACEQEDEQH/xAAbAAACAgMBAAAAAAAAAAAAAAAEBQMGAAECB//EAEQQAAIBAwIDBQUFBAgFBQEAAAECAwAEERIhBTFBBhMiUWEycYGRoRQjscHRB0JS8BUzU3KSsuHxQ2JjgqIWNHOT0iT/xAAaAQADAQEBAQAAAAAAAAAAAAABAgMABAUG/8QAMREAAgIBAwIEBQMDBQAAAAAAAAECEQMSITEEQQVRYXETMqGx8CKBkRTR4RUzcsHC/9oADAMBAAIRAxEAPwDy5RUyJXMa0TElIxTqKOjYYa1bx00t4aRsBzBb0fDbVJBBTCGGpOQtg0dtU4goxYqqXaXtWiExw+Jhzb90fqaEU5OkAb3d5FEPGwH41XeIdr00lI0JB6nbrmqld3jyHLsT6UMD510xwpchLLJ2tl5AKPcKg/8AUk/Vse6kTP5VrXVNEfIxY07UOOpyPd+QBpnw/tp/aAEcjjmPeDVHJrOuazxxfYB7DacSSQAqQfxo9XHpXkPC+Id2epXyyR+FXLg3aRWIUk4O3i9oHyz1HrUJ4a4A0W9ZK6V6HhlB5GpFIqDQCdRmungrhSPOiFcedAwDdxYmTP8AZt/mFdSwDFT32DNEf+k3+apNNC9gtiowChJ7SnLp1qOZNqZMNldkjrUdrk78qPlQVuRMbDl+NOmGxpacZjt48JHrf19kfKopO2EzkFwoxy0DGPnnNJDjNSpbg71T4jNZYZ+MmZD4wTjZdK6/w5etLeHRSK4Yt3Y6kHB+ld2kByNOAfrRv9DPIc6s55+dUVsxbrPjUTKF16jyOedJe1HCw0ZliIJG5yAdQHPfnkUqvuEd0o2yc8wdxU/CLspBIZT4d8Z9RjHxp77MYorzqSdSDmf96VcRRQ3h5HemdxIAWGdtVKLlsmkswruGIO2Kyo70jVuTy6VlYYMiSjYIvWh7daZ2yUjYrJbe2Pn9KZQWh/i+lbtY6a28NSlIVsihsW/jPyFFRWTf2h+Qo6CKgu1HEvs1uzjGs+FB5sevwGT8KRNt0hSods+NmMm3ikYnGHbYY/5Vx18zVIx5VJK5ZiSckkkk8z6mukTb313wgoqgg5qItU8q1HopgpkeazPOu+73rTisGzA21YDXK8q6xQMYDg1Jq6itaa6UUQFt7LcWRjonL8tiGwfqN6vENtAR/wAX/GP0rx+AYO3P+cV6D2Z4p3iaWPiGx+HIj+elQyw7oUtC2cH/AFf8f+lEjh8HQSj/AL/9KE1lQTjUQCcDmcDIx76fW8MBW3dZHdJ5UjGYnjPi2O7ciCy8x+6RXMoyfDCk2Kr3hsamBg0viZl9pSQAM7ZXzqY8LTkHmyfVf/zTnifCY37vRIcIbpxldyYDoaLnsc9eun1qWKzTWSXlKBYBhVXcXUmkEgg7AoOW/lWWKfcbSytXXDAuweTPrjbHwoaW0UDOuTA3PLH4Vangj0gaJWZmnXK4IQwuUGtRvhgCc9NvOg+DljFNGV7zF7AwRmIUpLHGukNyHiEh/wB60YO6YKZWrjh4H75bluCCDkZ54351uTg0oUOyzKmdOSBz8sEZp328RI4ElRY8aH1aVIjYxN4vCemzD1q2Ojo+EKRJ9rXQdA0FGtVJGFK6iW1gNnnjnjFUjju7YVE86XgmpQdMhOcYA3+grQ4aTsqTbEg6QSQRzHLnV44v2hRVcl9LG2RwO8j7wNC5Lq2+C4yuQOe+xqfgt6r3Eojk1J9qLgoHaN0ktFGNaAr/AFoYnJ2x6iqfD9Q6Sl8P4U7RPPGxKRtobJXVkhTttv7a/Om0PDLxHjVRguCCHkjdQ6DUwygGNt8H13pXZ3ccQvreQle8EZjIR2V3iZ8qSgOk4WPBOOfParHfdo4UaJkEhWOXvB4MHQ8DRkEu2XcM2ST5c9qMXtyZJCfi908csMUmjM3d6HDkxHvW0KcgZxkj5iibfsyO8P2qRZIilwMLrTu5ISozuRq21c9tqrnHeMLKtoURle208wuG7qRHQqFY7eDkd96c8T7cosn3ETSKJXk1StjUJUKlQunKgFtgfL5bXfLCZwzsPCt0yrNcZMUTqVWPIWfUrF2dGUY0bYw2+2a8y4xw8QzSxf2ckkefPQxXP0q5DtxcLsqQ+GOCPxB23tmLI+zDfLHb3fGqcWuGmleV8anZnbSCFyxycDOwyfOg2uxivXQXO+eXQE1lSXgGr2sbVlEIZarTa3WllqKb2oqchWNLNacWy0rtKb21RkIw+Fa8w/aLxTvLnuwfDEMemo7sfwFeox14hxuTVcSN/ExP1yPpiqdMrk2BAddh80K77fWsRq7Q0GaM1ghFRiauoWyaIDQj3NQSx71ZLey8OPPnQt/Z436VPXbH07CNErsJRvcbV08I2Pn+dPYoJ3WKyIDcHkQaJO2M1yUG9YBGg3plw+57uQMD7/caAAwa3nlWZj1m2utSg+Y3/Wiob3TBHGI21xXXfqSyhGXvRIVGDkHnuR1NV3sxNrgXfxLlfkdvoRVhsbN5DhFLHngDO3mfKuF3F7GToPm7RvG8Om3jCd/M+nvCMpKpLJ4U8OHIPUHHLfNSLxOUsjKIlAjSJo2711IhbVC2QynUpJ55z6UOeAzymIqowjurZZQQcAkBScnA3OOlcWkWqK7dXXXbxd7oOfECHI3G4HgO+DR1TfA9yGMd7MskjCTwyFmK6FOlmGGMbc1B8qDmgbDFZJEDlM6W0jVEQyMCNww26++nnF+FKAwglwfuUwwJKm4OlH1bAjJ5elL+1lobeKSVNOsiVsaCg1xLpBKajkFUTfO4ANI45FuzUxPfajkSM7gknxszjxc8BiQAfIYFCNaoV0lQw2GG8Qwu67NnlgY8quvGuHw+Jo0kIR4AUXGSk2kZTO5O5+IqO64XCj/1a4MFw4UyMV7yB1AGoEZyGII6EelOsczaWUrQF9lRjnsBU1tGA2zFC5C/1hjViAdIbxBSdsDPoKe8ZhjhuYZFVe5JhdkIDKUkOhvTbOr/ALabd13Nysa6MR2sjPpRWkbTIuDH0LYKjfzoxxsKRSZI/KjorWWUGNUdmUZwFJIB8/KmPF7oW/Fo3OhYjJ4jkBB3kDKrf/YV+dWC2gMZIluA8jpAAxKj/wBvIzgFwfGxDDfmabHjNRQI+AXDqXWJio1b7D2CQ4wTnIIIx6VxwXs8bqOZ0kUPG0ShGwFbvThTrJ26gDG52q63HF4beZQ5YItxOxYLMx0XCO+cIp1KZSB6YBIqm8F4mts1yCjOsogKFQMq1tJJIpIPnlPdjlR0qLpho1Z9jJZBM2uNXRpV7vxFmMIGoZAwOYxnnnNa4t2M7uB5luFkZI4pigQj7uU4DBid+Tf4fWntr2wjEt08cDn73vX8UCNJG8axDWD4mKuCcAbbHPMVX/8A1Y4gMBiyGto7Ykyk4EWoLIF0czq5E+6i9Idij3OM8x8wPxrK3fWoZs+Ll00/mKyggEtoNqb2opVZinNqtJIDGlqtNbcUutVppAtRZNhg5H3V4VxH23+Xy2r3TGxrxLjkOmaRfWrdNywoVSD9KxR+FdFd63jY/KusYiY054JbajqPIfU0ohj1EAVdOE22lBSTlSGSDo4foPqedR3tnqjB9M/SjYRt76mVcriuXU0VooM4Ktg1qIEqR5fh/vTvjdhkagOX8ikds+lt+ux9x611RlaItUzlzkVGj1NPFjI8qHYdadMVolVtq5c1zjapNOaIC7/s8bUkgPQjHyq52V4IpHR20RzQvFrw2EfUpTJTdQQX8XTSKQ9kuG93GT/Fg+6rBjPKuKcqnaBdMbW3FoIZhHJJKUE/fRSMksjTA2/dOpdVwpDMTlsZAHPJNLrecJNJmNnhmhkhcKUDrlgUYhiARhpAceY2ofice1v563/y1OEIpHlbpjuRMeLO0bKIVUtDbKSz5+9tnLajpGWVvCM5BGKi4he9+jK0KRF2dn0uZCxfOcuUU43OBjat7KBqIAJVdzgZdgo5+pFMJuEOjuh7plTQrHUVZGlIER9QScEEDzzR1TkjW2LVvbllKmVdxCA3djWDbvrjOc4O+x239KkmvJJO7YySKw1MU0wgK0v9cmFBDoTvvknNH2dqouvszn/hyNqHRowh04wcjxNuP4fWibbhgMpAdWUQxyHCFtS3DlVYZIxgRyZPQb0y+Iw7ldmDMuiRmcBdA1nJ0jkuRjbc0BdQ6mBcs5GQGZnZsMMMNTEkg4Gx8quNtwWN8AtJqZ54wQBo1QsQCeuGAJ+YpTaKvdXoMas6W6yxk8wfvNS4AyN0XfO+cbddpl3BTEItwNIAAXkAAMY8seVWLiWoYK7AY9BTZordZiiRJhbV5l1EsrvlRjBOTjf50+WKMHGhMGRRgrnwugwAceZq0YUg0UXi05ZEJ3yCp94qsvtXqkfD0a2dAqEhZ1zpXUHR2Ub8815bJpIRgysGUNtnKk5yjggaXGNxSZVRqFZXLscDmaikWiVTxN/eNRypSBFF3GC3sBtue/rWVu+QltkLbc9QH0rKYxqw/M09tBSKw/M1YbEUsxWNbVKawpQVolFXE4Vc1B7sRkXE7zQuBzryftMn3pbzH4VeL2Yscmq52ltcx6h+6fodq6sK0mRVI0zmtTrsBRNtCSDgelSR2LMdxtXRY5NwSy31H4VaY0wMUmgiZaYxTnrUJ7spHYZx8qnj2FCQyVqeU8hUaKJmXwXBzjeqlxC3AORvVj7rUd6nPCwRVIyURGtRT43zjO+Nj5kHb6UNJHpJHlT6+4KVOpPl+NBX1sdIbG42Pnjof58qspLsI0xfp51PEPEPfWXK8iORGaN7PW/eTxr65+A5097WIz1iwhCqoA6UWIc4riAbCi4zivOk9xQXiUO1v/8AIw/8DTAxge+uOLL4bY/9Zv8AIamYedTu0h6FnGbMyQSxp7TRuF/vEHT9cUZd8ZjeeSXROFmjgbHdjUkttIz6WDMNjqTB5eA71Kw8qHucVTHkcQ3RzdcUP2pbqBM4LeB8KdLppK5BIByAetDDjBXu1EKOogSB1eRwSInLRsHVTk7nII68xypfxCfSCeRJwPjWcKiDZYsgCqXZmYBVA6klccyKoskuEZW9kO7e6lEgZWiTEzSouknTrRkZMBgMeIkdQaiSUpNrVipZWRhhCrKxyVIYHqKDu5AgDhldWJGpScalIDKQwBVgSMgjqK7hhMgVgyAM2hdbomptvCmojUfENh5ispysOmV1W5q8vHBjIkfXEulXyAwXGNJwACPeDRi3LSRamZmYjc6m3KbgnB3O1BS2y6mj7xTMsaymPTJnQ2nfUV05Gtds+dE8HibdcHHoM4NWhJtmlGUfmVdyThnEJBnS/MkkaI9Xi9oB9OrHxqDi3Bu8+8jHiO5Hn6+hol+EPGzyNFKVVSwVFbU52AVdvMjJ5AZJpnw1JJdDHMKxSHUkUokWdiAY/vUIOhcHKYGTz2ot3sykMLlHU3SX5webLEQzggghjsajlWrpx5YJmcRTRPcKWJRGy7YyXA6MQATgEnY1Tp6i1TFlCUdpKhJexEtsittzJweu1ZRch3rKYUXWP51Y+H1X7EfjVhs6ExWPIXwKX3s+o1pptqGkNJGIjB3oe9g1Iy+YxRRFRTSqoyxAHrVkYrnAosK6sNw35UXPIqbmtWsyNLJoOQVU9eYJB/Gt3NkH50XzuWXAIeORg6WVvlRaSqw1IcioZeFITlsk+/8ASjbZY0B0oAeW3XHvovT2Nv3JrZCcURPbtjlXXA7cSSDVnAOTjnjrg7499WO7t+78SYkj6Z2kHv2AJ+Fc056ZUWjG0ed8Uu5FDaNtPM/jjzoLhd5O7Y1Z55yAR6bjfJq63toZPEmCPIjceh9azh8DA4wB8KsssVHgT4bbIOGWkzjxJj0zn470ddcB1IcjfFPbK2I33NMZIvDXBPqWpbHSsKrc8VvrMo2g9CcVYuwnDmEsjuMBcKM+ZIP6UR2h4eDLqOwG9di7jXmWyoAA/d8yfVq7/iXDY4nH9eguytijLMa2Vf4iB86R2dy3dIW6jPrg8s/DFZY8U7ueNgdg6Z92oVCrZLhjZ+NW01oblO+KW0mWXSiuxIVdvEQF+89+1HpmSCOeGLvFkUNh5liEYK5OtypydWwGOh8qoFrZ3OniUEEkaQxs5lRhlnCFyBGdBxtH5jpTaC7ifh3DYpU7x2kkSNWcpBlZCNU5AJIAdQAPM0I15fln0eTw7FF/p3/V6vbTe+69+S1TppjjdxFAXJA1TqVO/gGtjhnwCSF2GRS++jK6wWQshUOgOXTWMrqGMbgHrVe4Lw/vuH3loSGeO4LRYJK61R9kJ6MI3A/vCiOH3rTW7TyDxXFwWPuhiWMH5s/yo0n2OPqujhjjOSfDqvemvPtf8BF/xR1uYID3rQzWjDuolDMXJlXUq7ZbMYOSdudZw3ikNvCb1Hkkj1LGqEhZDLnUYpFOpQNK6tW+2Mb8u2hlE9hcRQyy9yZg4jGTpUhsDOBnErYGd6Afs+72c6MDBI90Z4kkwuFAKhZP7MsHbGeqb4BBou+Tohi6aePHPJtwnv6tO/vZzxmQukkJR4ZrXDSxs6yFxKw1Td4ANTlnQtkciMcsUHxaZhaWkkRQCKfxE6i4mY6kbB2KaI15dVo7jE7mW4uZxGks8KwpEkiSHmmuRyuQBhDjrkjyoeytUltZIZGKanR1fSWCtHkeJQc4IYjblttQe5JZcWLrIztVtq7pNreuf+xrxSKccVjRJgs0toVaREGC0ayatCnZctAB6Z2oO17QztDw2ZppMi6eKXDFQ4DRMO8xgN4TjemCXkQmtp5Zppp7cMpYRRokgYsQD4srgORnG9BxW9oIPs3dSvF3pmBaQK6sVC4UouNOByOabS+35wdC63p0oqW9JLZf8k/LammkL+KXEqwcWiDMQl0mo5J8BklXHouVj+Yp1wyNV4jJHYlRHNY6sIfArmLwMfJtWn/H60TYd1Hr7mCOPvQFk3dw6j91lkYrv12yaYRCKCNjDFHGDjOhcFyOWSckgHpyp1ja3f5yTyeJYnGSinv7VxFb+zVornY69tlitYJIi15HcyIoAZZItRy0rjIDKoGCDy0mkl9gFsHIyd/PfY02fi8zBw0rHJIPsgkZ9ksBqI9CaR3ZpV5HB1fULPPUk1+98u9vJCyfc/6VlRzHf/Wsqhym7Ac/fTmE0ls0Izg9aZR6vT60GKw7VWiaHUv5D510Xb+EfOsJR2aT9ogwCsNxyP60xEjfw/UVzNllKlNj6iihlsxBw5AJAdvEp/X8qciPNKGtWSSPoAfoaf24oTZZbgc8RFcWsYzliAo5k0fdzhWXIzjp51Bcx5y5XAIyq+/1860XsaRaf2ccftoLiV5pNAKhVJVyOeTyG3Kr9evZ3gxDLAzkjBVl1bkZyvM7Z6V4/wAIsWcHAAx0NT3qCIhZFBJ6AA4HmT0oTSlsCKpUWfjXDRaOCdlcnAzlgAxAYj3AH40VFZIwDfP31W7aAOhKkn35z79+Yp1wa+3ZG2Ixjyx1+R/GuLPFtXHk6sLrZjgQgcqgum2rJLsD4VXeL8XzlE3J6+X+tcuLFKci2XLGEbYt4lEZpdK8gdvLPmfQUJZ8IaJ2VsPG2fF65znf1o+OXuGTV13Pp5UysuGd7JJKuruzgg5wpJHix6ZzXpJv5VwcKpR1PlkdxMMYpVOTzFOrnh2DjH1oeS2HLFUSOaiROOxJJNLHA2q5P3oeQFMEHUECqCOZ3JPOuRxCLuUgNrEYEJZUYysQzc216w3w5elRf0HK+O7jkbfOysQduhAqa24VKQdS6Ap0kyFYxn+Hxkb+lZo6f6jO3tJ3tx6Kl9A6x4ooSRFUW/eBcPbRRq4KnrkjIILDntmtRBFSOKNSI410qGOWOWLMzEbaiSeW3KsHC1VDI00ARG0SNrysbYB0MQPE3iGy6uvlXSSWyxd+1zGYg4TVGsrkMQSAy6QV2B3POlZTT1OSOmm1fl37b+3At4oWDquTpK5wSQp3O5xzNFwcOlMJkEJK5B1rqBxvuCdiKl4/Zxh5cSEyQdyjeDMZ74F1EbaskgbnYUG8jfbLIrGZu9tHh7vITWQZ00ljso2Qk+QqbW+5sHSyyTcHs9Lf0v6oXPaPLJhceFWZixCBQOZcsQq9PnTQW5ijRWxhhqDKVZGB6qy7EdNq4h4vE1orxwKJJ7hINEjO0SmLTIHJBDMv3ieA7ZXO+MUxW+dU4hbtHAlxah5kaNAY21Fdb92+Qpx5beM7ZGaaKR0/6bk077Suv2tK/wCWJnIzWFipwQQfI7GjrG7unmsUN0yx3cRz3aRJoYa1OgBcBsqvi2PiOMUDZ3MktmjTMzyxzTRFmJZsaY2VSx3OCZOfnTqQmfw+WHG5uSdVxfdtfdFmsrJu71yoUAGfGyxrg8iSxGx9aE4s7D+teKBM4UyNgNgA/dhQS4wy+IDG43pRxCySW6vta5ZrJbhOYwwjibOx3O7fM12OLRmLhyOI49UEiNdOneFFUyIURT4c7YyQcaxReS9vzk6YeGRajK27528436/b9iW24MGeOP7RBruNTRBe8ZXAJ/fC6QfCds56Uo43aoiRvHIXVzIN00HMTBSQMnKkk4P/ACmp+GxFuFLNHkTWVw8inoFPdFlPluwbHXSaE454Y7aP+C3jJ/vTZmb4/eD5UIuyfV9Jjwwbi3erT939q+pXZhk1uuJDvWVU8wLszz99NIaUWbc/f+lNYTSsVhIrljWxRXD+GPMfANhzY7KKF0IA5reatUHZgLuTqP0+ApB2k4c0RDry2z86EZJugii+IJC/zk/pUuCuxIyOeOVLZX3zRMsupdXUfgapKOw8XRuY5cE9MH5U94egeMa981Vzcb+LA9elO7G5IQjyx9aWUXQzdlx7McN1SdAqjOfQDfNQ9o7FjpcLld8jHl/p+FJ+zfHCsoRmKo7KHPpn8quX9IBh3agszZOP+UHGfnXPkjJMeDSKZZMWkVU5k4xRHGF0ENyYH/cfjU/EZkgnGkMrHDdDkluWfLY112rt9IMhAJkUgZGwyCCR5NvnPShW6Hc/IT3U8shCKDkjkOfl4j0pnYcGEK65MF+g6L+poXsnf6dUbc+efdzH50xnkM8qQJzY7+gG7H4ClyOWr4cVSExKMo/Ek7fl5HXBeCNeM5cssAYKcc5MblVPQdCautwsSBYRgEjwqOeBzJ9PU1FLcdyipGBpUYx5UrWdFBkUfeNzZtyfTPQegrojxSFb3B+IWW5weX0pS1psQTk4NTT3xJJPOh7abOcnB6URAPjatPccRjeSUolstzGmtu7BVYX9nOMASNty+QrUl8v/APDNI8Ll7J4ik5fQulnj7zUFbxEjyz4fdTi4njR2k7lWleLuHZnkKtHpCkaFIwSAN81BFHGxhZCsPcq6rEYe/txrYsXVXfUrnO5JPLpSuL5/OT3cfiGFqMHapf8Amnxb3dEF1dR23CoxE0F0ElVdZUskbv3jl9JAbYYVc89R91Q9n7JLqbiVsshlEyK6SlNGplcFX0gAAan6AbZpnBiASdyxLSvrlcpGoYgEBViGVVBknByc1qW9aVGiuNU0TgAoXZQCrBgV08uXyrUTfiMIuUY3u71funxS4a24TEFjdO1mryFtc0zMSMZKwRJEmfiX+VNrKFi9hcAqFt5ZBIZHRCFYowOCcn2n5eVA8ZcBkVVKIqaURAdKjUScEnJJJJJJJyagacBecqnffmPxqd0zhn1b+PLLBc2q9Gq+wWODQmGWE3EYZrkzwPFmQIMEfeDAwCNI2yQceVMISqyXEk8gmlukMcrRoVRE0aRoD4LNkIegwp86U8KUEMwIO+MgY+Y896P0Zp0GfiGeSav6e39kbhe3jFpj7Q7WhYxkmJA2p9eHGG2HLbfBpfd3SaGjhi0B5TMxZy51EEYHhAA3+gopoaCuICKZNEcnU5cialLb/N/dk8HGJFwVjgLiMQ6ypZzGBjQ2TpIxty5VPBxeVFUFkVV9mOOOIKmTnK+HwnJ5jf1qv3N4It+Z/Cl/9KZO9Bt9iTySe1suc/Eo51VblXm0MzLqlfT4tOQ4HtL4AcZHM+dV3tJDKWaY4cMckjbHQDHQAYA9BQ8N1TezucgqeR/n+c0qk0zfEk0ot7LhFJdmzyrKeX/AGLkxkBT0J5egx0rVWU4+ZthbaNz9/wCQpnC9JbV+fvplDJRYGN7VCzBRzJxXollaCOIINqpvZOHLGQ8hsKusctSmrDGPc1DN0NR8Qs1mQqRzqC4fS3oa7SbFRpo3oeXcd4a0EhRh6g+YoC3mwcGvUu1PDhcwHSPvE3XzPmvxqqw9gpWAaSRY/T2mHvwcZ+Ndcci07gaKq/UEbZ2PpTTgxydPmMe/yrOOcJEIVVfWWOAMYPvHpuKgsUMcyo+UJIG/IMPZ+BO3xp9mthFuywxcF0sCxIOeQBJqz3kktpCZNOQCBvjO/I8+VbuBsreYU/QfrTLtEA9nIT/AG/w/7VyynqqykSmw8S+03ALoMsVz1bAwAFJ2FN+2Mh0RqRgjWCOmxGMedIezpHfox5ah9DkmjON3hvbkRxZO4UfP8z+vSi43Jeg9iKaXS4KnfA+gAz+Neqdkuz0VugmJ7yWRAdfkrAHSg6Dl6mopexcUVhNGi6piuvWfbLp4lA8h0x60P2Jv+8s1ByShKA+ntL8gcfCne6skv0za89xjxaHOSKQXMRGCPlVnK7b8qAvrMcxypbHaKhdW7E7Zqa3Gw23FWFLbByCDUEliM+R9KNi6RXJFtvt76HiXBpnNAcYNLDFg9aKMTMNq4zU0I86jZaDRhZxg4KklhkdP0oIXa6cd7IPTBI99d8SuNbaVYLpJGd8+7FcKrIneSTnu840qo1O2M6VzsNsZJ2HqSBUnXI+LFPNNY8atvhDThC6ozhi2/PTjoOnWjPsrDfS2PcaXJFdPGkhc20EjBYlQO00xOSAip45DgEknC4BOwoviPZUxSd1Hc3UtwEEjrFCzd2rZClz3g0k6WwuSxwdq0dbVxjt/B6z8L6fF+nP1EYy8knKvdoLjQNQ13BjnQf2m5gjSZz9ptW2EoyHUglSrFgHRwwwVccxjnW+N8RHc6owZFcEAjbHQ6hzBHUe7oc1lLeuGcnWeHz6eKyJqUHxKPHs/J+hRb65LMzdCT+O1RwKTXLtjINEWBBZR0qvY85BITFGWc9C3Lbn3moYZN60o7DUWhJgQNW55cz+QrKXRTbc/risqRiqwNTG1yTgUpiNOrAYwOp3P6V1sYu/CmCqqrVkt7SUj2eoGCVByRkDBOcmklreJYwCaQKZHBCq2dyy+zkAlQFOSRvkgUji7WXGGKzBdIUju0wi4bYvqjJxuQCTzbmab4MtN6W/ZHRhw6180V7sud5EcYYEGlKXZQ4bl0rXZztWJ8W8ndd4SWVlUjvCF3U5XCsFUkEYBxjHmVxO2B/np0qWTC4btPfzJZYaZVaftujuO8BGxoe6vioOpth19KWJA4PhpJ2mvmJEAIyfax09D+JqcYWyEpOjvgh7+4edvZT2B+fy395q0XnDIrpCpwHHI9feKTcDs+7AXoR/OaP4qowPTrRnvLYENhtaWrJGqO2tlGM+g5be7FMJLfvYyh3Dxuu+MAgYBHzqgxcekUlFwACdzuT86e2XFnKjxnI8vXn+FJKDQ+pCbhVnI2YrZXd22eTTpRB1A1dT5nAr0bsr2aS1AZsGTHvC55nPVj5/AVB2cvT3ZUKMg9AAN+pp0jnmdz9BTN2ikd9xiXzVD/Z6SDcQnmr5x65ZW/AVaJL7BqocOl7riUyjYSKWH/dpf8dVZcMWfzRZbrmM9BtS+TOMfjRputqGe4B2oDsgg9a5Y0PJLg4qJpqNAO56ClhBFTyGhnlxRMDMpHnXUbb71LM4I2oeUmjyCiqyRlpmVdyXIHvLYFWDs52fXiFxIpZhbwJoUrzJOQpHqTqc/ClUA03qjzkBHvO4+uKsfYHjiWXDbu6dWcRyKWVMayG0IMZwObE1LSpTjF8b/AEPX8Lk8HTZ+oh860xT8tT3f0ILBZuGXcK3OuSKMy6CMtlJVALwr1YFFzGN8OxGetxg7Wl7q2SO2dbe4Z0NxKO7LMkUkiqkZ8Z/qzuwA6DNUTjf7XLO7iMUlhdOp5HwBlPRlO+DSzgnGQkYWRZJLN2DKCXimglXcMjL4opB108xkiranhpP5fPy9x/hLxFyyRdZeXHtKuXH17tfx6eiWCT2zGG8hga3vLmfdHZihnZ3jWRGUAqwAXIOzEee1G41wg2tzNaAnQw72E53BALL8wrofPY9KO4S6ySwy9zeau9jQl7mS5DaJ4NMgd1Pg+9J2xsGzvya/tLx/SFlj2vDn+73nX09r60OpS0qXk/ubwq5SydNP5ZRla8nFWn7po8zm8XMA/DehorZQ2QMGijy2rIhvS2eAjm9fc+f+lLxNpbPTr7utTXUuSfeaXyvVUtig/ik251lB8MOpN+hIrKi1TEFVsN6b2r+I+m30pTZ0xtGx8TXQyhbv2j7/AGdh7BWTHlnKk/QrQPZ9YhbyvKoERKpIxaQs+JI3CIiYC4GCGJ9ph0BFOOGXcNzbC0uMAhspJnDDAwuknwhhuMNgMDjINc2fYq5jEojeJhIojDN3ie0cEFGUjcHmC2OlerhzRljq6MVbs0pN3bhefexn4BgW/wDEGvSuJSDUMdB+ZI+hFLuBcGi4ee8lIlmIIxggKGBUhATqyf7QgbHAHOonvMnJ6/ztXN12WM3SMjnifEREu2S7bIo3JJ5YpdwXs/pYyTkM53xz355JouRVLd4QCw2B6gUUlyDXnLyQNNvc7AAb3Ck3Frsk+lNi/PzpHxeP6b0IqnuCSoUtjvG99WLhZGk8s1VTJ4z76b2E+1PNWhaLv2bucFl8wD8v96fC6rz7ht7iRd+uPnVgN760q4KR4HF+Q4Izg9DVC4peSRXCO3tJsD/EM8vqR8asLXuds0t4nAsy6W59D1FZKmaatDmG/wBShgdjvWxeVSLXiD27aH3X+dxT2K6VhqByDR0gUrG89wDQpl60J31b72tQQo3FRM9QGasD1gkpkrtnoaQ1zroBE/FZCswccxpI94wQfnVg7I8XSzvCHwLW6AYE+yhySM9PC2pD8DSnilizlSgzjOdwPdzriCHKGKVGKE5BGNSNjGpMnB9VOxx0OCJSTtNco7PD+qhhnPHm/wBuaqVdvJr2Z7uiL0C/AChuK8LiuImilQMjdOo8iD0I868t4Pxm/sgEQC6gHIbsyjoMDxp8QR5U1P7TJzsLB9X99z9O7zVv6mDVS29KOxeD9Tq19NKMl2kpJfdppi9HueCz6Tqls5Dz6e8dFkHlybHyScd419puJrzkijuoQeZJBUfEBnkPkcDrR3Gry8vMfa27mEHIiUYc88eAnOfV8Dy8qqXEZyz6SmhEyETmAPMn95jsS3XboABzxTbpfKt1f5wdvX9djw4nel9RKOmTi9ku7fbVW2wIkWKKtMBgW3AqNVFOuzsQLMCAduu/X1qjZ8miB3tm5xL8APyqEcNtHDZUgjlgsPzovi9mE8WFKk/wrsegO1JhIATywRjbb8KyvszWzsW6R5WPJXOd9zW6kgiOnr8xWUGwlatzRcDVqsrqZQZQSkUyteIyAYV3A8gzAfIGsrKQwdDd559a20vMGtVlExwLg8jUiXFarKFBJzc0LenUK3WUDMqurc58zRlvdBedZWVRomF2V8NYxnmKsJlzWVlI0NE47yu+8rKygEiuYFkGG+fWg0tDGcI2D06q3ow6H1FZWVjUHqTUitWVlYxE53ruM1usrBMkbpUlvDkE52FZWUr4BLZEXfkMeWMcudDo29ZWVkkQsNBOQRsalmllx7bf4mrKyimASXrt/JqAnKDIzzrKyiZEMVsvl9T0qQXAQ4UDB5g71lZQpBsG7RQMIRIjyICfEmolDnkcE7VXuH63kA1HGd6ysrR+Vm7lsS3OPZU/E1lZWVEc/9k="/>
          <p:cNvSpPr>
            <a:spLocks noChangeAspect="1" noChangeArrowheads="1"/>
          </p:cNvSpPr>
          <p:nvPr/>
        </p:nvSpPr>
        <p:spPr bwMode="auto">
          <a:xfrm>
            <a:off x="155575" y="-1363663"/>
            <a:ext cx="4286250" cy="2847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45060" name="AutoShape 4" descr="data:image/jpeg;base64,/9j/4AAQSkZJRgABAQAAAQABAAD/2wCEAAkGBxQTEhUTEhQUFhQXGBcXGBgYGBQYFBcaFRcYFxYWFRgYHSggGBolHBUUITEhJSkrLi4uFx8zODMsNygtLisBCgoKDg0OGxAQGywlHyQsLCwtLCwsLCwsLCwsLCwsLCwsLCwsLC4sLCwsLDQsLCwsLCwsLCwsLCwsLCwsLCwsLP/AABEIALcBFAMBIgACEQEDEQH/xAAbAAACAgMBAAAAAAAAAAAAAAAEBQMGAAECB//EAEQQAAIBAwIDBQUFBAgFBQEAAAECAwAEERIhBTFBBhMiUWEycYGRoRQjscHRB0JS8BUzU3KSsuHxQ2JjgqIWNHOT0iT/xAAaAQADAQEBAQAAAAAAAAAAAAABAgMABAUG/8QAMREAAgIBAwIEBQMDBQAAAAAAAAECEQMSITEEQQVRYXETMqGx8CKBkRTR4RUzcsHC/9oADAMBAAIRAxEAPwDy5RUyJXMa0TElIxTqKOjYYa1bx00t4aRsBzBb0fDbVJBBTCGGpOQtg0dtU4goxYqqXaXtWiExw+Jhzb90fqaEU5OkAb3d5FEPGwH41XeIdr00lI0JB6nbrmqld3jyHLsT6UMD510xwpchLLJ2tl5AKPcKg/8AUk/Vse6kTP5VrXVNEfIxY07UOOpyPd+QBpnw/tp/aAEcjjmPeDVHJrOuazxxfYB7DacSSQAqQfxo9XHpXkPC+Id2epXyyR+FXLg3aRWIUk4O3i9oHyz1HrUJ4a4A0W9ZK6V6HhlB5GpFIqDQCdRmungrhSPOiFcedAwDdxYmTP8AZt/mFdSwDFT32DNEf+k3+apNNC9gtiowChJ7SnLp1qOZNqZMNldkjrUdrk78qPlQVuRMbDl+NOmGxpacZjt48JHrf19kfKopO2EzkFwoxy0DGPnnNJDjNSpbg71T4jNZYZ+MmZD4wTjZdK6/w5etLeHRSK4Yt3Y6kHB+ld2kByNOAfrRv9DPIc6s55+dUVsxbrPjUTKF16jyOedJe1HCw0ZliIJG5yAdQHPfnkUqvuEd0o2yc8wdxU/CLspBIZT4d8Z9RjHxp77MYorzqSdSDmf96VcRRQ3h5HemdxIAWGdtVKLlsmkswruGIO2Kyo70jVuTy6VlYYMiSjYIvWh7daZ2yUjYrJbe2Pn9KZQWh/i+lbtY6a28NSlIVsihsW/jPyFFRWTf2h+Qo6CKgu1HEvs1uzjGs+FB5sevwGT8KRNt0hSods+NmMm3ikYnGHbYY/5Vx18zVIx5VJK5ZiSckkkk8z6mukTb313wgoqgg5qItU8q1HopgpkeazPOu+73rTisGzA21YDXK8q6xQMYDg1Jq6itaa6UUQFt7LcWRjonL8tiGwfqN6vENtAR/wAX/GP0rx+AYO3P+cV6D2Z4p3iaWPiGx+HIj+elQyw7oUtC2cH/AFf8f+lEjh8HQSj/AL/9KE1lQTjUQCcDmcDIx76fW8MBW3dZHdJ5UjGYnjPi2O7ciCy8x+6RXMoyfDCk2Kr3hsamBg0viZl9pSQAM7ZXzqY8LTkHmyfVf/zTnifCY37vRIcIbpxldyYDoaLnsc9eun1qWKzTWSXlKBYBhVXcXUmkEgg7AoOW/lWWKfcbSytXXDAuweTPrjbHwoaW0UDOuTA3PLH4Vangj0gaJWZmnXK4IQwuUGtRvhgCc9NvOg+DljFNGV7zF7AwRmIUpLHGukNyHiEh/wB60YO6YKZWrjh4H75bluCCDkZ54351uTg0oUOyzKmdOSBz8sEZp328RI4ElRY8aH1aVIjYxN4vCemzD1q2Ojo+EKRJ9rXQdA0FGtVJGFK6iW1gNnnjnjFUjju7YVE86XgmpQdMhOcYA3+grQ4aTsqTbEg6QSQRzHLnV44v2hRVcl9LG2RwO8j7wNC5Lq2+C4yuQOe+xqfgt6r3Eojk1J9qLgoHaN0ktFGNaAr/AFoYnJ2x6iqfD9Q6Sl8P4U7RPPGxKRtobJXVkhTttv7a/Om0PDLxHjVRguCCHkjdQ6DUwygGNt8H13pXZ3ccQvreQle8EZjIR2V3iZ8qSgOk4WPBOOfParHfdo4UaJkEhWOXvB4MHQ8DRkEu2XcM2ST5c9qMXtyZJCfi908csMUmjM3d6HDkxHvW0KcgZxkj5iibfsyO8P2qRZIilwMLrTu5ISozuRq21c9tqrnHeMLKtoURle208wuG7qRHQqFY7eDkd96c8T7cosn3ETSKJXk1StjUJUKlQunKgFtgfL5bXfLCZwzsPCt0yrNcZMUTqVWPIWfUrF2dGUY0bYw2+2a8y4xw8QzSxf2ckkefPQxXP0q5DtxcLsqQ+GOCPxB23tmLI+zDfLHb3fGqcWuGmleV8anZnbSCFyxycDOwyfOg2uxivXQXO+eXQE1lSXgGr2sbVlEIZarTa3WllqKb2oqchWNLNacWy0rtKb21RkIw+Fa8w/aLxTvLnuwfDEMemo7sfwFeox14hxuTVcSN/ExP1yPpiqdMrk2BAddh80K77fWsRq7Q0GaM1ghFRiauoWyaIDQj3NQSx71ZLey8OPPnQt/Z436VPXbH07CNErsJRvcbV08I2Pn+dPYoJ3WKyIDcHkQaJO2M1yUG9YBGg3plw+57uQMD7/caAAwa3nlWZj1m2utSg+Y3/Wiob3TBHGI21xXXfqSyhGXvRIVGDkHnuR1NV3sxNrgXfxLlfkdvoRVhsbN5DhFLHngDO3mfKuF3F7GToPm7RvG8Om3jCd/M+nvCMpKpLJ4U8OHIPUHHLfNSLxOUsjKIlAjSJo2711IhbVC2QynUpJ55z6UOeAzymIqowjurZZQQcAkBScnA3OOlcWkWqK7dXXXbxd7oOfECHI3G4HgO+DR1TfA9yGMd7MskjCTwyFmK6FOlmGGMbc1B8qDmgbDFZJEDlM6W0jVEQyMCNww26++nnF+FKAwglwfuUwwJKm4OlH1bAjJ5elL+1lobeKSVNOsiVsaCg1xLpBKajkFUTfO4ANI45FuzUxPfajkSM7gknxszjxc8BiQAfIYFCNaoV0lQw2GG8Qwu67NnlgY8quvGuHw+Jo0kIR4AUXGSk2kZTO5O5+IqO64XCj/1a4MFw4UyMV7yB1AGoEZyGII6EelOsczaWUrQF9lRjnsBU1tGA2zFC5C/1hjViAdIbxBSdsDPoKe8ZhjhuYZFVe5JhdkIDKUkOhvTbOr/ALabd13Nysa6MR2sjPpRWkbTIuDH0LYKjfzoxxsKRSZI/KjorWWUGNUdmUZwFJIB8/KmPF7oW/Fo3OhYjJ4jkBB3kDKrf/YV+dWC2gMZIluA8jpAAxKj/wBvIzgFwfGxDDfmabHjNRQI+AXDqXWJio1b7D2CQ4wTnIIIx6VxwXs8bqOZ0kUPG0ShGwFbvThTrJ26gDG52q63HF4beZQ5YItxOxYLMx0XCO+cIp1KZSB6YBIqm8F4mts1yCjOsogKFQMq1tJJIpIPnlPdjlR0qLpho1Z9jJZBM2uNXRpV7vxFmMIGoZAwOYxnnnNa4t2M7uB5luFkZI4pigQj7uU4DBid+Tf4fWntr2wjEt08cDn73vX8UCNJG8axDWD4mKuCcAbbHPMVX/8A1Y4gMBiyGto7Ykyk4EWoLIF0czq5E+6i9Idij3OM8x8wPxrK3fWoZs+Ll00/mKyggEtoNqb2opVZinNqtJIDGlqtNbcUutVppAtRZNhg5H3V4VxH23+Xy2r3TGxrxLjkOmaRfWrdNywoVSD9KxR+FdFd63jY/KusYiY054JbajqPIfU0ohj1EAVdOE22lBSTlSGSDo4foPqedR3tnqjB9M/SjYRt76mVcriuXU0VooM4Ktg1qIEqR5fh/vTvjdhkagOX8ikds+lt+ux9x611RlaItUzlzkVGj1NPFjI8qHYdadMVolVtq5c1zjapNOaIC7/s8bUkgPQjHyq52V4IpHR20RzQvFrw2EfUpTJTdQQX8XTSKQ9kuG93GT/Fg+6rBjPKuKcqnaBdMbW3FoIZhHJJKUE/fRSMksjTA2/dOpdVwpDMTlsZAHPJNLrecJNJmNnhmhkhcKUDrlgUYhiARhpAceY2ofice1v563/y1OEIpHlbpjuRMeLO0bKIVUtDbKSz5+9tnLajpGWVvCM5BGKi4he9+jK0KRF2dn0uZCxfOcuUU43OBjat7KBqIAJVdzgZdgo5+pFMJuEOjuh7plTQrHUVZGlIER9QScEEDzzR1TkjW2LVvbllKmVdxCA3djWDbvrjOc4O+x239KkmvJJO7YySKw1MU0wgK0v9cmFBDoTvvknNH2dqouvszn/hyNqHRowh04wcjxNuP4fWibbhgMpAdWUQxyHCFtS3DlVYZIxgRyZPQb0y+Iw7ldmDMuiRmcBdA1nJ0jkuRjbc0BdQ6mBcs5GQGZnZsMMMNTEkg4Gx8quNtwWN8AtJqZ54wQBo1QsQCeuGAJ+YpTaKvdXoMas6W6yxk8wfvNS4AyN0XfO+cbddpl3BTEItwNIAAXkAAMY8seVWLiWoYK7AY9BTZordZiiRJhbV5l1EsrvlRjBOTjf50+WKMHGhMGRRgrnwugwAceZq0YUg0UXi05ZEJ3yCp94qsvtXqkfD0a2dAqEhZ1zpXUHR2Ub8815bJpIRgysGUNtnKk5yjggaXGNxSZVRqFZXLscDmaikWiVTxN/eNRypSBFF3GC3sBtue/rWVu+QltkLbc9QH0rKYxqw/M09tBSKw/M1YbEUsxWNbVKawpQVolFXE4Vc1B7sRkXE7zQuBzryftMn3pbzH4VeL2Yscmq52ltcx6h+6fodq6sK0mRVI0zmtTrsBRNtCSDgelSR2LMdxtXRY5NwSy31H4VaY0wMUmgiZaYxTnrUJ7spHYZx8qnj2FCQyVqeU8hUaKJmXwXBzjeqlxC3AORvVj7rUd6nPCwRVIyURGtRT43zjO+Nj5kHb6UNJHpJHlT6+4KVOpPl+NBX1sdIbG42Pnjof58qspLsI0xfp51PEPEPfWXK8iORGaN7PW/eTxr65+A5097WIz1iwhCqoA6UWIc4riAbCi4zivOk9xQXiUO1v/8AIw/8DTAxge+uOLL4bY/9Zv8AIamYedTu0h6FnGbMyQSxp7TRuF/vEHT9cUZd8ZjeeSXROFmjgbHdjUkttIz6WDMNjqTB5eA71Kw8qHucVTHkcQ3RzdcUP2pbqBM4LeB8KdLppK5BIByAetDDjBXu1EKOogSB1eRwSInLRsHVTk7nII68xypfxCfSCeRJwPjWcKiDZYsgCqXZmYBVA6klccyKoskuEZW9kO7e6lEgZWiTEzSouknTrRkZMBgMeIkdQaiSUpNrVipZWRhhCrKxyVIYHqKDu5AgDhldWJGpScalIDKQwBVgSMgjqK7hhMgVgyAM2hdbomptvCmojUfENh5ispysOmV1W5q8vHBjIkfXEulXyAwXGNJwACPeDRi3LSRamZmYjc6m3KbgnB3O1BS2y6mj7xTMsaymPTJnQ2nfUV05Gtds+dE8HibdcHHoM4NWhJtmlGUfmVdyThnEJBnS/MkkaI9Xi9oB9OrHxqDi3Bu8+8jHiO5Hn6+hol+EPGzyNFKVVSwVFbU52AVdvMjJ5AZJpnw1JJdDHMKxSHUkUokWdiAY/vUIOhcHKYGTz2ot3sykMLlHU3SX5webLEQzggghjsajlWrpx5YJmcRTRPcKWJRGy7YyXA6MQATgEnY1Tp6i1TFlCUdpKhJexEtsittzJweu1ZRch3rKYUXWP51Y+H1X7EfjVhs6ExWPIXwKX3s+o1pptqGkNJGIjB3oe9g1Iy+YxRRFRTSqoyxAHrVkYrnAosK6sNw35UXPIqbmtWsyNLJoOQVU9eYJB/Gt3NkH50XzuWXAIeORg6WVvlRaSqw1IcioZeFITlsk+/8ASjbZY0B0oAeW3XHvovT2Nv3JrZCcURPbtjlXXA7cSSDVnAOTjnjrg7499WO7t+78SYkj6Z2kHv2AJ+Fc056ZUWjG0ed8Uu5FDaNtPM/jjzoLhd5O7Y1Z55yAR6bjfJq63toZPEmCPIjceh9azh8DA4wB8KsssVHgT4bbIOGWkzjxJj0zn470ddcB1IcjfFPbK2I33NMZIvDXBPqWpbHSsKrc8VvrMo2g9CcVYuwnDmEsjuMBcKM+ZIP6UR2h4eDLqOwG9di7jXmWyoAA/d8yfVq7/iXDY4nH9eguytijLMa2Vf4iB86R2dy3dIW6jPrg8s/DFZY8U7ueNgdg6Z92oVCrZLhjZ+NW01oblO+KW0mWXSiuxIVdvEQF+89+1HpmSCOeGLvFkUNh5liEYK5OtypydWwGOh8qoFrZ3OniUEEkaQxs5lRhlnCFyBGdBxtH5jpTaC7ifh3DYpU7x2kkSNWcpBlZCNU5AJIAdQAPM0I15fln0eTw7FF/p3/V6vbTe+69+S1TppjjdxFAXJA1TqVO/gGtjhnwCSF2GRS++jK6wWQshUOgOXTWMrqGMbgHrVe4Lw/vuH3loSGeO4LRYJK61R9kJ6MI3A/vCiOH3rTW7TyDxXFwWPuhiWMH5s/yo0n2OPqujhjjOSfDqvemvPtf8BF/xR1uYID3rQzWjDuolDMXJlXUq7ZbMYOSdudZw3ikNvCb1Hkkj1LGqEhZDLnUYpFOpQNK6tW+2Mb8u2hlE9hcRQyy9yZg4jGTpUhsDOBnErYGd6Afs+72c6MDBI90Z4kkwuFAKhZP7MsHbGeqb4BBou+Tohi6aePHPJtwnv6tO/vZzxmQukkJR4ZrXDSxs6yFxKw1Td4ANTlnQtkciMcsUHxaZhaWkkRQCKfxE6i4mY6kbB2KaI15dVo7jE7mW4uZxGks8KwpEkiSHmmuRyuQBhDjrkjyoeytUltZIZGKanR1fSWCtHkeJQc4IYjblttQe5JZcWLrIztVtq7pNreuf+xrxSKccVjRJgs0toVaREGC0ayatCnZctAB6Z2oO17QztDw2ZppMi6eKXDFQ4DRMO8xgN4TjemCXkQmtp5Zppp7cMpYRRokgYsQD4srgORnG9BxW9oIPs3dSvF3pmBaQK6sVC4UouNOByOabS+35wdC63p0oqW9JLZf8k/LammkL+KXEqwcWiDMQl0mo5J8BklXHouVj+Yp1wyNV4jJHYlRHNY6sIfArmLwMfJtWn/H60TYd1Hr7mCOPvQFk3dw6j91lkYrv12yaYRCKCNjDFHGDjOhcFyOWSckgHpyp1ja3f5yTyeJYnGSinv7VxFb+zVornY69tlitYJIi15HcyIoAZZItRy0rjIDKoGCDy0mkl9gFsHIyd/PfY02fi8zBw0rHJIPsgkZ9ksBqI9CaR3ZpV5HB1fULPPUk1+98u9vJCyfc/6VlRzHf/Wsqhym7Ac/fTmE0ls0Izg9aZR6vT60GKw7VWiaHUv5D510Xb+EfOsJR2aT9ogwCsNxyP60xEjfw/UVzNllKlNj6iihlsxBw5AJAdvEp/X8qciPNKGtWSSPoAfoaf24oTZZbgc8RFcWsYzliAo5k0fdzhWXIzjp51Bcx5y5XAIyq+/1860XsaRaf2ccftoLiV5pNAKhVJVyOeTyG3Kr9evZ3gxDLAzkjBVl1bkZyvM7Z6V4/wAIsWcHAAx0NT3qCIhZFBJ6AA4HmT0oTSlsCKpUWfjXDRaOCdlcnAzlgAxAYj3AH40VFZIwDfP31W7aAOhKkn35z79+Yp1wa+3ZG2Ixjyx1+R/GuLPFtXHk6sLrZjgQgcqgum2rJLsD4VXeL8XzlE3J6+X+tcuLFKci2XLGEbYt4lEZpdK8gdvLPmfQUJZ8IaJ2VsPG2fF65znf1o+OXuGTV13Pp5UysuGd7JJKuruzgg5wpJHix6ZzXpJv5VwcKpR1PlkdxMMYpVOTzFOrnh2DjH1oeS2HLFUSOaiROOxJJNLHA2q5P3oeQFMEHUECqCOZ3JPOuRxCLuUgNrEYEJZUYysQzc216w3w5elRf0HK+O7jkbfOysQduhAqa24VKQdS6Ap0kyFYxn+Hxkb+lZo6f6jO3tJ3tx6Kl9A6x4ooSRFUW/eBcPbRRq4KnrkjIILDntmtRBFSOKNSI410qGOWOWLMzEbaiSeW3KsHC1VDI00ARG0SNrysbYB0MQPE3iGy6uvlXSSWyxd+1zGYg4TVGsrkMQSAy6QV2B3POlZTT1OSOmm1fl37b+3At4oWDquTpK5wSQp3O5xzNFwcOlMJkEJK5B1rqBxvuCdiKl4/Zxh5cSEyQdyjeDMZ74F1EbaskgbnYUG8jfbLIrGZu9tHh7vITWQZ00ljso2Qk+QqbW+5sHSyyTcHs9Lf0v6oXPaPLJhceFWZixCBQOZcsQq9PnTQW5ijRWxhhqDKVZGB6qy7EdNq4h4vE1orxwKJJ7hINEjO0SmLTIHJBDMv3ieA7ZXO+MUxW+dU4hbtHAlxah5kaNAY21Fdb92+Qpx5beM7ZGaaKR0/6bk077Suv2tK/wCWJnIzWFipwQQfI7GjrG7unmsUN0yx3cRz3aRJoYa1OgBcBsqvi2PiOMUDZ3MktmjTMzyxzTRFmJZsaY2VSx3OCZOfnTqQmfw+WHG5uSdVxfdtfdFmsrJu71yoUAGfGyxrg8iSxGx9aE4s7D+teKBM4UyNgNgA/dhQS4wy+IDG43pRxCySW6vta5ZrJbhOYwwjibOx3O7fM12OLRmLhyOI49UEiNdOneFFUyIURT4c7YyQcaxReS9vzk6YeGRajK27528436/b9iW24MGeOP7RBruNTRBe8ZXAJ/fC6QfCds56Uo43aoiRvHIXVzIN00HMTBSQMnKkk4P/ACmp+GxFuFLNHkTWVw8inoFPdFlPluwbHXSaE454Y7aP+C3jJ/vTZmb4/eD5UIuyfV9Jjwwbi3erT939q+pXZhk1uuJDvWVU8wLszz99NIaUWbc/f+lNYTSsVhIrljWxRXD+GPMfANhzY7KKF0IA5reatUHZgLuTqP0+ApB2k4c0RDry2z86EZJugii+IJC/zk/pUuCuxIyOeOVLZX3zRMsupdXUfgapKOw8XRuY5cE9MH5U94egeMa981Vzcb+LA9elO7G5IQjyx9aWUXQzdlx7McN1SdAqjOfQDfNQ9o7FjpcLld8jHl/p+FJ+zfHCsoRmKo7KHPpn8quX9IBh3agszZOP+UHGfnXPkjJMeDSKZZMWkVU5k4xRHGF0ENyYH/cfjU/EZkgnGkMrHDdDkluWfLY112rt9IMhAJkUgZGwyCCR5NvnPShW6Hc/IT3U8shCKDkjkOfl4j0pnYcGEK65MF+g6L+poXsnf6dUbc+efdzH50xnkM8qQJzY7+gG7H4ClyOWr4cVSExKMo/Ek7fl5HXBeCNeM5cssAYKcc5MblVPQdCautwsSBYRgEjwqOeBzJ9PU1FLcdyipGBpUYx5UrWdFBkUfeNzZtyfTPQegrojxSFb3B+IWW5weX0pS1psQTk4NTT3xJJPOh7abOcnB6URAPjatPccRjeSUolstzGmtu7BVYX9nOMASNty+QrUl8v/APDNI8Ll7J4ik5fQulnj7zUFbxEjyz4fdTi4njR2k7lWleLuHZnkKtHpCkaFIwSAN81BFHGxhZCsPcq6rEYe/txrYsXVXfUrnO5JPLpSuL5/OT3cfiGFqMHapf8Amnxb3dEF1dR23CoxE0F0ElVdZUskbv3jl9JAbYYVc89R91Q9n7JLqbiVsshlEyK6SlNGplcFX0gAAan6AbZpnBiASdyxLSvrlcpGoYgEBViGVVBknByc1qW9aVGiuNU0TgAoXZQCrBgV08uXyrUTfiMIuUY3u71funxS4a24TEFjdO1mryFtc0zMSMZKwRJEmfiX+VNrKFi9hcAqFt5ZBIZHRCFYowOCcn2n5eVA8ZcBkVVKIqaURAdKjUScEnJJJJJJJyagacBecqnffmPxqd0zhn1b+PLLBc2q9Gq+wWODQmGWE3EYZrkzwPFmQIMEfeDAwCNI2yQceVMISqyXEk8gmlukMcrRoVRE0aRoD4LNkIegwp86U8KUEMwIO+MgY+Y896P0Zp0GfiGeSav6e39kbhe3jFpj7Q7WhYxkmJA2p9eHGG2HLbfBpfd3SaGjhi0B5TMxZy51EEYHhAA3+gopoaCuICKZNEcnU5cialLb/N/dk8HGJFwVjgLiMQ6ypZzGBjQ2TpIxty5VPBxeVFUFkVV9mOOOIKmTnK+HwnJ5jf1qv3N4It+Z/Cl/9KZO9Bt9iTySe1suc/Eo51VblXm0MzLqlfT4tOQ4HtL4AcZHM+dV3tJDKWaY4cMckjbHQDHQAYA9BQ8N1TezucgqeR/n+c0qk0zfEk0ot7LhFJdmzyrKeX/AGLkxkBT0J5egx0rVWU4+ZthbaNz9/wCQpnC9JbV+fvplDJRYGN7VCzBRzJxXollaCOIINqpvZOHLGQ8hsKusctSmrDGPc1DN0NR8Qs1mQqRzqC4fS3oa7SbFRpo3oeXcd4a0EhRh6g+YoC3mwcGvUu1PDhcwHSPvE3XzPmvxqqw9gpWAaSRY/T2mHvwcZ+Ndcci07gaKq/UEbZ2PpTTgxydPmMe/yrOOcJEIVVfWWOAMYPvHpuKgsUMcyo+UJIG/IMPZ+BO3xp9mthFuywxcF0sCxIOeQBJqz3kktpCZNOQCBvjO/I8+VbuBsreYU/QfrTLtEA9nIT/AG/w/7VyynqqykSmw8S+03ALoMsVz1bAwAFJ2FN+2Mh0RqRgjWCOmxGMedIezpHfox5ah9DkmjON3hvbkRxZO4UfP8z+vSi43Jeg9iKaXS4KnfA+gAz+Neqdkuz0VugmJ7yWRAdfkrAHSg6Dl6mopexcUVhNGi6piuvWfbLp4lA8h0x60P2Jv+8s1ByShKA+ntL8gcfCne6skv0za89xjxaHOSKQXMRGCPlVnK7b8qAvrMcxypbHaKhdW7E7Zqa3Gw23FWFLbByCDUEliM+R9KNi6RXJFtvt76HiXBpnNAcYNLDFg9aKMTMNq4zU0I86jZaDRhZxg4KklhkdP0oIXa6cd7IPTBI99d8SuNbaVYLpJGd8+7FcKrIneSTnu840qo1O2M6VzsNsZJ2HqSBUnXI+LFPNNY8atvhDThC6ozhi2/PTjoOnWjPsrDfS2PcaXJFdPGkhc20EjBYlQO00xOSAip45DgEknC4BOwoviPZUxSd1Hc3UtwEEjrFCzd2rZClz3g0k6WwuSxwdq0dbVxjt/B6z8L6fF+nP1EYy8knKvdoLjQNQ13BjnQf2m5gjSZz9ptW2EoyHUglSrFgHRwwwVccxjnW+N8RHc6owZFcEAjbHQ6hzBHUe7oc1lLeuGcnWeHz6eKyJqUHxKPHs/J+hRb65LMzdCT+O1RwKTXLtjINEWBBZR0qvY85BITFGWc9C3Lbn3moYZN60o7DUWhJgQNW55cz+QrKXRTbc/risqRiqwNTG1yTgUpiNOrAYwOp3P6V1sYu/CmCqqrVkt7SUj2eoGCVByRkDBOcmklreJYwCaQKZHBCq2dyy+zkAlQFOSRvkgUji7WXGGKzBdIUju0wi4bYvqjJxuQCTzbmab4MtN6W/ZHRhw6180V7sud5EcYYEGlKXZQ4bl0rXZztWJ8W8ndd4SWVlUjvCF3U5XCsFUkEYBxjHmVxO2B/np0qWTC4btPfzJZYaZVaftujuO8BGxoe6vioOpth19KWJA4PhpJ2mvmJEAIyfax09D+JqcYWyEpOjvgh7+4edvZT2B+fy395q0XnDIrpCpwHHI9feKTcDs+7AXoR/OaP4qowPTrRnvLYENhtaWrJGqO2tlGM+g5be7FMJLfvYyh3Dxuu+MAgYBHzqgxcekUlFwACdzuT86e2XFnKjxnI8vXn+FJKDQ+pCbhVnI2YrZXd22eTTpRB1A1dT5nAr0bsr2aS1AZsGTHvC55nPVj5/AVB2cvT3ZUKMg9AAN+pp0jnmdz9BTN2ikd9xiXzVD/Z6SDcQnmr5x65ZW/AVaJL7BqocOl7riUyjYSKWH/dpf8dVZcMWfzRZbrmM9BtS+TOMfjRputqGe4B2oDsgg9a5Y0PJLg4qJpqNAO56ClhBFTyGhnlxRMDMpHnXUbb71LM4I2oeUmjyCiqyRlpmVdyXIHvLYFWDs52fXiFxIpZhbwJoUrzJOQpHqTqc/ClUA03qjzkBHvO4+uKsfYHjiWXDbu6dWcRyKWVMayG0IMZwObE1LSpTjF8b/AEPX8Lk8HTZ+oh860xT8tT3f0ILBZuGXcK3OuSKMy6CMtlJVALwr1YFFzGN8OxGetxg7Wl7q2SO2dbe4Z0NxKO7LMkUkiqkZ8Z/qzuwA6DNUTjf7XLO7iMUlhdOp5HwBlPRlO+DSzgnGQkYWRZJLN2DKCXimglXcMjL4opB108xkiranhpP5fPy9x/hLxFyyRdZeXHtKuXH17tfx6eiWCT2zGG8hga3vLmfdHZihnZ3jWRGUAqwAXIOzEee1G41wg2tzNaAnQw72E53BALL8wrofPY9KO4S6ySwy9zeau9jQl7mS5DaJ4NMgd1Pg+9J2xsGzvya/tLx/SFlj2vDn+73nX09r60OpS0qXk/ubwq5SydNP5ZRla8nFWn7po8zm8XMA/DehorZQ2QMGijy2rIhvS2eAjm9fc+f+lLxNpbPTr7utTXUuSfeaXyvVUtig/ik251lB8MOpN+hIrKi1TEFVsN6b2r+I+m30pTZ0xtGx8TXQyhbv2j7/AGdh7BWTHlnKk/QrQPZ9YhbyvKoERKpIxaQs+JI3CIiYC4GCGJ9ph0BFOOGXcNzbC0uMAhspJnDDAwuknwhhuMNgMDjINc2fYq5jEojeJhIojDN3ie0cEFGUjcHmC2OlerhzRljq6MVbs0pN3bhefexn4BgW/wDEGvSuJSDUMdB+ZI+hFLuBcGi4ee8lIlmIIxggKGBUhATqyf7QgbHAHOonvMnJ6/ztXN12WM3SMjnifEREu2S7bIo3JJ5YpdwXs/pYyTkM53xz355JouRVLd4QCw2B6gUUlyDXnLyQNNvc7AAb3Ck3Frsk+lNi/PzpHxeP6b0IqnuCSoUtjvG99WLhZGk8s1VTJ4z76b2E+1PNWhaLv2bucFl8wD8v96fC6rz7ht7iRd+uPnVgN760q4KR4HF+Q4Izg9DVC4peSRXCO3tJsD/EM8vqR8asLXuds0t4nAsy6W59D1FZKmaatDmG/wBShgdjvWxeVSLXiD27aH3X+dxT2K6VhqByDR0gUrG89wDQpl60J31b72tQQo3FRM9QGasD1gkpkrtnoaQ1zroBE/FZCswccxpI94wQfnVg7I8XSzvCHwLW6AYE+yhySM9PC2pD8DSnilizlSgzjOdwPdzriCHKGKVGKE5BGNSNjGpMnB9VOxx0OCJSTtNco7PD+qhhnPHm/wBuaqVdvJr2Z7uiL0C/AChuK8LiuImilQMjdOo8iD0I868t4Pxm/sgEQC6gHIbsyjoMDxp8QR5U1P7TJzsLB9X99z9O7zVv6mDVS29KOxeD9Tq19NKMl2kpJfdppi9HueCz6Tqls5Dz6e8dFkHlybHyScd419puJrzkijuoQeZJBUfEBnkPkcDrR3Gry8vMfa27mEHIiUYc88eAnOfV8Dy8qqXEZyz6SmhEyETmAPMn95jsS3XboABzxTbpfKt1f5wdvX9djw4nel9RKOmTi9ku7fbVW2wIkWKKtMBgW3AqNVFOuzsQLMCAduu/X1qjZ8miB3tm5xL8APyqEcNtHDZUgjlgsPzovi9mE8WFKk/wrsegO1JhIATywRjbb8KyvszWzsW6R5WPJXOd9zW6kgiOnr8xWUGwlatzRcDVqsrqZQZQSkUyteIyAYV3A8gzAfIGsrKQwdDd559a20vMGtVlExwLg8jUiXFarKFBJzc0LenUK3WUDMqurc58zRlvdBedZWVRomF2V8NYxnmKsJlzWVlI0NE47yu+8rKygEiuYFkGG+fWg0tDGcI2D06q3ow6H1FZWVjUHqTUitWVlYxE53ruM1usrBMkbpUlvDkE52FZWUr4BLZEXfkMeWMcudDo29ZWVkkQsNBOQRsalmllx7bf4mrKyimASXrt/JqAnKDIzzrKyiZEMVsvl9T0qQXAQ4UDB5g71lZQpBsG7RQMIRIjyICfEmolDnkcE7VXuH63kA1HGd6ysrR+Vm7lsS3OPZU/E1lZWVEc/9k="/>
          <p:cNvSpPr>
            <a:spLocks noChangeAspect="1" noChangeArrowheads="1"/>
          </p:cNvSpPr>
          <p:nvPr/>
        </p:nvSpPr>
        <p:spPr bwMode="auto">
          <a:xfrm>
            <a:off x="155575" y="-1363663"/>
            <a:ext cx="4286250" cy="2847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5" name="Picture 4" descr="http://baodientu.chinhphu.vn/Uploaded_VGP/nguyenphuongmai/20130306/thuoc%20la.jpg"/>
          <p:cNvPicPr>
            <a:picLocks noChangeAspect="1" noChangeArrowheads="1"/>
          </p:cNvPicPr>
          <p:nvPr/>
        </p:nvPicPr>
        <p:blipFill>
          <a:blip r:embed="rId2" cstate="print"/>
          <a:srcRect/>
          <a:stretch>
            <a:fillRect/>
          </a:stretch>
        </p:blipFill>
        <p:spPr bwMode="auto">
          <a:xfrm>
            <a:off x="2057400" y="3962400"/>
            <a:ext cx="3581400" cy="2895600"/>
          </a:xfrm>
          <a:prstGeom prst="rect">
            <a:avLst/>
          </a:prstGeom>
          <a:noFill/>
        </p:spPr>
      </p:pic>
      <p:pic>
        <p:nvPicPr>
          <p:cNvPr id="6" name="Picture 6" descr="https://encrypted-tbn2.gstatic.com/images?q=tbn:ANd9GcRUvVZ6SLqzPJnMpRnKiGVNEqCgydC86cFNZfuvaScCFRxtGhB8"/>
          <p:cNvPicPr>
            <a:picLocks noChangeAspect="1" noChangeArrowheads="1"/>
          </p:cNvPicPr>
          <p:nvPr/>
        </p:nvPicPr>
        <p:blipFill>
          <a:blip r:embed="rId3" cstate="print"/>
          <a:srcRect/>
          <a:stretch>
            <a:fillRect/>
          </a:stretch>
        </p:blipFill>
        <p:spPr bwMode="auto">
          <a:xfrm>
            <a:off x="5638800" y="3962400"/>
            <a:ext cx="3505201" cy="2895600"/>
          </a:xfrm>
          <a:prstGeom prst="rect">
            <a:avLst/>
          </a:prstGeom>
          <a:noFill/>
        </p:spPr>
      </p:pic>
      <p:pic>
        <p:nvPicPr>
          <p:cNvPr id="49154" name="Picture 2" descr="http://www.vietnamstamp.com.vn/sites/default/files/styles/slideshow_image_product/public/17_6.jpg?itok=5do9swKs"/>
          <p:cNvPicPr>
            <a:picLocks noChangeAspect="1" noChangeArrowheads="1"/>
          </p:cNvPicPr>
          <p:nvPr/>
        </p:nvPicPr>
        <p:blipFill>
          <a:blip r:embed="rId4" cstate="print"/>
          <a:srcRect/>
          <a:stretch>
            <a:fillRect/>
          </a:stretch>
        </p:blipFill>
        <p:spPr bwMode="auto">
          <a:xfrm>
            <a:off x="0" y="3962400"/>
            <a:ext cx="2114550" cy="2895600"/>
          </a:xfrm>
          <a:prstGeom prst="rect">
            <a:avLst/>
          </a:prstGeom>
          <a:noFill/>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4294967295"/>
          </p:nvPr>
        </p:nvSpPr>
        <p:spPr>
          <a:xfrm>
            <a:off x="4114800" y="1219200"/>
            <a:ext cx="4572000" cy="4953000"/>
          </a:xfrm>
        </p:spPr>
        <p:txBody>
          <a:bodyPr>
            <a:normAutofit fontScale="85000" lnSpcReduction="10000"/>
          </a:bodyPr>
          <a:lstStyle/>
          <a:p>
            <a:pPr algn="just" eaLnBrk="1" hangingPunct="1">
              <a:lnSpc>
                <a:spcPts val="3800"/>
              </a:lnSpc>
              <a:spcBef>
                <a:spcPts val="1200"/>
              </a:spcBef>
              <a:buClr>
                <a:srgbClr val="FF0000"/>
              </a:buClr>
              <a:buFont typeface="Wingdings" pitchFamily="2" charset="2"/>
              <a:buChar char="§"/>
            </a:pPr>
            <a:r>
              <a:rPr lang="vi-VN" sz="2400" dirty="0" smtClean="0">
                <a:ea typeface="ＭＳ Ｐゴシック" pitchFamily="34" charset="-128"/>
                <a:cs typeface="Arial" pitchFamily="34" charset="0"/>
              </a:rPr>
              <a:t>Mục tiêu của</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Luật</a:t>
            </a:r>
            <a:r>
              <a:rPr lang="en-US" sz="2400" dirty="0" smtClean="0">
                <a:latin typeface="Arial" pitchFamily="34" charset="0"/>
                <a:ea typeface="ＭＳ Ｐゴシック" pitchFamily="34" charset="-128"/>
                <a:cs typeface="Arial" pitchFamily="34" charset="0"/>
              </a:rPr>
              <a:t>:</a:t>
            </a:r>
            <a:r>
              <a:rPr lang="vi-VN" sz="2400" dirty="0" smtClean="0">
                <a:solidFill>
                  <a:srgbClr val="FF0000"/>
                </a:solidFill>
                <a:ea typeface="ＭＳ Ｐゴシック" pitchFamily="34" charset="-128"/>
                <a:cs typeface="Arial" pitchFamily="34" charset="0"/>
              </a:rPr>
              <a:t> hạn chế, giảm dần tỷ lệ người sử dụng thuốc lá, giảm tỷ lệ mắc và chết do các bệnh </a:t>
            </a:r>
            <a:r>
              <a:rPr lang="en-US" sz="2400" dirty="0" err="1" smtClean="0">
                <a:solidFill>
                  <a:srgbClr val="FF0000"/>
                </a:solidFill>
                <a:latin typeface="Arial" pitchFamily="34" charset="0"/>
                <a:ea typeface="ＭＳ Ｐゴシック" pitchFamily="34" charset="-128"/>
                <a:cs typeface="Arial" pitchFamily="34" charset="0"/>
              </a:rPr>
              <a:t>có</a:t>
            </a:r>
            <a:r>
              <a:rPr lang="en-US" sz="2400" dirty="0" smtClean="0">
                <a:solidFill>
                  <a:srgbClr val="FF0000"/>
                </a:solidFill>
                <a:latin typeface="Arial" pitchFamily="34" charset="0"/>
                <a:ea typeface="ＭＳ Ｐゴシック" pitchFamily="34" charset="-128"/>
                <a:cs typeface="Arial" pitchFamily="34" charset="0"/>
              </a:rPr>
              <a:t> </a:t>
            </a:r>
            <a:r>
              <a:rPr lang="en-US" sz="2400" dirty="0" err="1" smtClean="0">
                <a:solidFill>
                  <a:srgbClr val="FF0000"/>
                </a:solidFill>
                <a:latin typeface="Arial" pitchFamily="34" charset="0"/>
                <a:ea typeface="ＭＳ Ｐゴシック" pitchFamily="34" charset="-128"/>
                <a:cs typeface="Arial" pitchFamily="34" charset="0"/>
              </a:rPr>
              <a:t>nguyên</a:t>
            </a:r>
            <a:r>
              <a:rPr lang="en-US" sz="2400" dirty="0" smtClean="0">
                <a:solidFill>
                  <a:srgbClr val="FF0000"/>
                </a:solidFill>
                <a:latin typeface="Arial" pitchFamily="34" charset="0"/>
                <a:ea typeface="ＭＳ Ｐゴシック" pitchFamily="34" charset="-128"/>
                <a:cs typeface="Arial" pitchFamily="34" charset="0"/>
              </a:rPr>
              <a:t> </a:t>
            </a:r>
            <a:r>
              <a:rPr lang="en-US" sz="2400" dirty="0" err="1" smtClean="0">
                <a:solidFill>
                  <a:srgbClr val="FF0000"/>
                </a:solidFill>
                <a:latin typeface="Arial" pitchFamily="34" charset="0"/>
                <a:ea typeface="ＭＳ Ｐゴシック" pitchFamily="34" charset="-128"/>
                <a:cs typeface="Arial" pitchFamily="34" charset="0"/>
              </a:rPr>
              <a:t>nhân</a:t>
            </a:r>
            <a:r>
              <a:rPr lang="en-US" sz="2400" dirty="0" smtClean="0">
                <a:solidFill>
                  <a:srgbClr val="FF0000"/>
                </a:solidFill>
                <a:latin typeface="Arial" pitchFamily="34" charset="0"/>
                <a:ea typeface="ＭＳ Ｐゴシック" pitchFamily="34" charset="-128"/>
                <a:cs typeface="Arial" pitchFamily="34" charset="0"/>
              </a:rPr>
              <a:t> </a:t>
            </a:r>
            <a:r>
              <a:rPr lang="en-US" sz="2400" dirty="0" err="1" smtClean="0">
                <a:solidFill>
                  <a:srgbClr val="FF0000"/>
                </a:solidFill>
                <a:latin typeface="Arial" pitchFamily="34" charset="0"/>
                <a:ea typeface="ＭＳ Ｐゴシック" pitchFamily="34" charset="-128"/>
                <a:cs typeface="Arial" pitchFamily="34" charset="0"/>
              </a:rPr>
              <a:t>từ</a:t>
            </a:r>
            <a:r>
              <a:rPr lang="en-US" sz="2400" dirty="0" smtClean="0">
                <a:solidFill>
                  <a:srgbClr val="FF0000"/>
                </a:solidFill>
                <a:latin typeface="Arial" pitchFamily="34" charset="0"/>
                <a:ea typeface="ＭＳ Ｐゴシック" pitchFamily="34" charset="-128"/>
                <a:cs typeface="Arial" pitchFamily="34" charset="0"/>
              </a:rPr>
              <a:t> </a:t>
            </a:r>
            <a:r>
              <a:rPr lang="en-US" sz="2400" dirty="0" err="1" smtClean="0">
                <a:solidFill>
                  <a:srgbClr val="FF0000"/>
                </a:solidFill>
                <a:latin typeface="Arial" pitchFamily="34" charset="0"/>
                <a:ea typeface="ＭＳ Ｐゴシック" pitchFamily="34" charset="-128"/>
                <a:cs typeface="Arial" pitchFamily="34" charset="0"/>
              </a:rPr>
              <a:t>thuốc</a:t>
            </a:r>
            <a:r>
              <a:rPr lang="en-US" sz="2400" dirty="0" smtClean="0">
                <a:solidFill>
                  <a:srgbClr val="FF0000"/>
                </a:solidFill>
                <a:latin typeface="Arial" pitchFamily="34" charset="0"/>
                <a:ea typeface="ＭＳ Ｐゴシック" pitchFamily="34" charset="-128"/>
                <a:cs typeface="Arial" pitchFamily="34" charset="0"/>
              </a:rPr>
              <a:t> </a:t>
            </a:r>
            <a:r>
              <a:rPr lang="en-US" sz="2400" dirty="0" err="1" smtClean="0">
                <a:solidFill>
                  <a:srgbClr val="FF0000"/>
                </a:solidFill>
                <a:latin typeface="Arial" pitchFamily="34" charset="0"/>
                <a:ea typeface="ＭＳ Ｐゴシック" pitchFamily="34" charset="-128"/>
                <a:cs typeface="Arial" pitchFamily="34" charset="0"/>
              </a:rPr>
              <a:t>lá</a:t>
            </a:r>
            <a:r>
              <a:rPr lang="en-US" sz="2400" dirty="0" smtClean="0">
                <a:solidFill>
                  <a:srgbClr val="FF0000"/>
                </a:solidFill>
                <a:latin typeface="Arial" pitchFamily="34" charset="0"/>
                <a:ea typeface="ＭＳ Ｐゴシック" pitchFamily="34" charset="-128"/>
                <a:cs typeface="Arial" pitchFamily="34" charset="0"/>
              </a:rPr>
              <a:t>; </a:t>
            </a:r>
            <a:r>
              <a:rPr lang="vi-VN" sz="2400" dirty="0" smtClean="0">
                <a:solidFill>
                  <a:srgbClr val="FF0000"/>
                </a:solidFill>
                <a:ea typeface="ＭＳ Ｐゴシック" pitchFamily="34" charset="-128"/>
                <a:cs typeface="Arial" pitchFamily="34" charset="0"/>
              </a:rPr>
              <a:t>bảo vệ sức khỏe cộng đồng</a:t>
            </a:r>
            <a:r>
              <a:rPr lang="en-US" sz="2400" dirty="0" smtClean="0">
                <a:solidFill>
                  <a:srgbClr val="FF0000"/>
                </a:solidFill>
                <a:latin typeface="Arial" pitchFamily="34" charset="0"/>
                <a:ea typeface="ＭＳ Ｐゴシック" pitchFamily="34" charset="-128"/>
                <a:cs typeface="Arial" pitchFamily="34" charset="0"/>
              </a:rPr>
              <a:t>.</a:t>
            </a:r>
          </a:p>
          <a:p>
            <a:pPr algn="just" eaLnBrk="1" hangingPunct="1">
              <a:lnSpc>
                <a:spcPts val="3800"/>
              </a:lnSpc>
              <a:spcBef>
                <a:spcPts val="1200"/>
              </a:spcBef>
              <a:buClr>
                <a:srgbClr val="FF0000"/>
              </a:buClr>
              <a:buFont typeface="Wingdings" pitchFamily="2" charset="2"/>
              <a:buChar char="§"/>
            </a:pPr>
            <a:r>
              <a:rPr lang="en-US" sz="2400" dirty="0" err="1" smtClean="0">
                <a:latin typeface="Arial" pitchFamily="34" charset="0"/>
                <a:ea typeface="ＭＳ Ｐゴシック" pitchFamily="34" charset="-128"/>
                <a:cs typeface="Arial" pitchFamily="34" charset="0"/>
              </a:rPr>
              <a:t>Gồm</a:t>
            </a:r>
            <a:r>
              <a:rPr lang="en-US" sz="2400" dirty="0" smtClean="0">
                <a:latin typeface="Arial" pitchFamily="34" charset="0"/>
                <a:ea typeface="ＭＳ Ｐゴシック" pitchFamily="34" charset="-128"/>
                <a:cs typeface="Arial" pitchFamily="34" charset="0"/>
              </a:rPr>
              <a:t> 5 </a:t>
            </a:r>
            <a:r>
              <a:rPr lang="en-US" sz="2400" dirty="0" err="1" smtClean="0">
                <a:latin typeface="Arial" pitchFamily="34" charset="0"/>
                <a:ea typeface="ＭＳ Ｐゴシック" pitchFamily="34" charset="-128"/>
                <a:cs typeface="Arial" pitchFamily="34" charset="0"/>
              </a:rPr>
              <a:t>chương</a:t>
            </a:r>
            <a:r>
              <a:rPr lang="en-US" sz="2400" dirty="0" smtClean="0">
                <a:latin typeface="Arial" pitchFamily="34" charset="0"/>
                <a:ea typeface="ＭＳ Ｐゴシック" pitchFamily="34" charset="-128"/>
                <a:cs typeface="Arial" pitchFamily="34" charset="0"/>
              </a:rPr>
              <a:t>, 35 </a:t>
            </a:r>
            <a:r>
              <a:rPr lang="en-US" sz="2400" dirty="0" err="1" smtClean="0">
                <a:latin typeface="Arial" pitchFamily="34" charset="0"/>
                <a:ea typeface="ＭＳ Ｐゴシック" pitchFamily="34" charset="-128"/>
                <a:cs typeface="Arial" pitchFamily="34" charset="0"/>
              </a:rPr>
              <a:t>điều</a:t>
            </a:r>
            <a:endParaRPr lang="en-US" sz="2400" dirty="0" smtClean="0">
              <a:latin typeface="Arial" pitchFamily="34" charset="0"/>
              <a:ea typeface="ＭＳ Ｐゴシック" pitchFamily="34" charset="-128"/>
              <a:cs typeface="Arial" pitchFamily="34" charset="0"/>
            </a:endParaRPr>
          </a:p>
          <a:p>
            <a:pPr algn="just" eaLnBrk="1" hangingPunct="1">
              <a:lnSpc>
                <a:spcPts val="3800"/>
              </a:lnSpc>
              <a:spcBef>
                <a:spcPts val="1200"/>
              </a:spcBef>
              <a:buClr>
                <a:srgbClr val="FF0000"/>
              </a:buClr>
              <a:buFont typeface="Wingdings" pitchFamily="2" charset="2"/>
              <a:buChar char="§"/>
            </a:pPr>
            <a:r>
              <a:rPr lang="en-US" sz="2400" dirty="0" err="1" smtClean="0">
                <a:latin typeface="Arial" pitchFamily="34" charset="0"/>
                <a:ea typeface="ＭＳ Ｐゴシック" pitchFamily="34" charset="-128"/>
                <a:cs typeface="Arial" pitchFamily="34" charset="0"/>
              </a:rPr>
              <a:t>Quốc</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hội</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phê</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chuẩn</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ngày</a:t>
            </a:r>
            <a:r>
              <a:rPr lang="en-US" sz="2400" dirty="0" smtClean="0">
                <a:latin typeface="Arial" pitchFamily="34" charset="0"/>
                <a:ea typeface="ＭＳ Ｐゴシック" pitchFamily="34" charset="-128"/>
                <a:cs typeface="Arial" pitchFamily="34" charset="0"/>
              </a:rPr>
              <a:t> 18/6/2012</a:t>
            </a:r>
          </a:p>
          <a:p>
            <a:pPr algn="just" eaLnBrk="1" hangingPunct="1">
              <a:lnSpc>
                <a:spcPts val="3800"/>
              </a:lnSpc>
              <a:spcBef>
                <a:spcPts val="1200"/>
              </a:spcBef>
              <a:buClr>
                <a:srgbClr val="FF0000"/>
              </a:buClr>
              <a:buFont typeface="Wingdings" pitchFamily="2" charset="2"/>
              <a:buChar char="§"/>
            </a:pPr>
            <a:r>
              <a:rPr lang="en-US" sz="2400" dirty="0" err="1" smtClean="0">
                <a:latin typeface="Arial" pitchFamily="34" charset="0"/>
                <a:ea typeface="ＭＳ Ｐゴシック" pitchFamily="34" charset="-128"/>
                <a:cs typeface="Arial" pitchFamily="34" charset="0"/>
              </a:rPr>
              <a:t>Có</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hiệu</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lực</a:t>
            </a:r>
            <a:r>
              <a:rPr lang="en-US" sz="2400" dirty="0" smtClean="0">
                <a:latin typeface="Arial" pitchFamily="34" charset="0"/>
                <a:ea typeface="ＭＳ Ｐゴシック" pitchFamily="34" charset="-128"/>
                <a:cs typeface="Arial" pitchFamily="34" charset="0"/>
              </a:rPr>
              <a:t> </a:t>
            </a:r>
            <a:r>
              <a:rPr lang="en-US" sz="2400" dirty="0" err="1" smtClean="0">
                <a:latin typeface="Arial" pitchFamily="34" charset="0"/>
                <a:ea typeface="ＭＳ Ｐゴシック" pitchFamily="34" charset="-128"/>
                <a:cs typeface="Arial" pitchFamily="34" charset="0"/>
              </a:rPr>
              <a:t>ngày</a:t>
            </a:r>
            <a:r>
              <a:rPr lang="en-US" sz="2400" dirty="0" smtClean="0">
                <a:latin typeface="Arial" pitchFamily="34" charset="0"/>
                <a:ea typeface="ＭＳ Ｐゴシック" pitchFamily="34" charset="-128"/>
                <a:cs typeface="Arial" pitchFamily="34" charset="0"/>
              </a:rPr>
              <a:t> 1/5/2013. </a:t>
            </a:r>
          </a:p>
          <a:p>
            <a:pPr algn="just" eaLnBrk="1" hangingPunct="1">
              <a:lnSpc>
                <a:spcPts val="3800"/>
              </a:lnSpc>
              <a:spcBef>
                <a:spcPts val="1200"/>
              </a:spcBef>
              <a:buClr>
                <a:srgbClr val="FF0000"/>
              </a:buClr>
              <a:buFont typeface="Wingdings 2" pitchFamily="18" charset="2"/>
              <a:buNone/>
            </a:pPr>
            <a:endParaRPr lang="vi-VN" sz="2400" dirty="0" smtClean="0">
              <a:ea typeface="ＭＳ Ｐゴシック" pitchFamily="34" charset="-128"/>
              <a:cs typeface="Arial" pitchFamily="34" charset="0"/>
            </a:endParaRPr>
          </a:p>
        </p:txBody>
      </p:sp>
      <p:sp>
        <p:nvSpPr>
          <p:cNvPr id="12291" name="Rectangle 8"/>
          <p:cNvSpPr>
            <a:spLocks noChangeArrowheads="1"/>
          </p:cNvSpPr>
          <p:nvPr/>
        </p:nvSpPr>
        <p:spPr bwMode="auto">
          <a:xfrm>
            <a:off x="381000" y="228600"/>
            <a:ext cx="8458200" cy="762000"/>
          </a:xfrm>
          <a:prstGeom prst="rect">
            <a:avLst/>
          </a:prstGeom>
          <a:noFill/>
          <a:ln w="9525">
            <a:noFill/>
            <a:miter lim="800000"/>
            <a:headEnd/>
            <a:tailEnd/>
          </a:ln>
        </p:spPr>
        <p:txBody>
          <a:bodyPr lIns="92075" tIns="46038" rIns="92075" bIns="46038" anchor="ctr"/>
          <a:lstStyle/>
          <a:p>
            <a:pPr algn="ctr"/>
            <a:r>
              <a:rPr lang="en-US" sz="2400" b="1" dirty="0" err="1" smtClean="0">
                <a:solidFill>
                  <a:srgbClr val="FF0000"/>
                </a:solidFill>
              </a:rPr>
              <a:t>Nội</a:t>
            </a:r>
            <a:r>
              <a:rPr lang="en-US" sz="2400" b="1" dirty="0" smtClean="0">
                <a:solidFill>
                  <a:srgbClr val="FF0000"/>
                </a:solidFill>
              </a:rPr>
              <a:t> </a:t>
            </a:r>
            <a:r>
              <a:rPr lang="en-US" sz="2400" b="1" dirty="0">
                <a:solidFill>
                  <a:srgbClr val="FF0000"/>
                </a:solidFill>
              </a:rPr>
              <a:t>dung </a:t>
            </a:r>
            <a:r>
              <a:rPr lang="en-US" sz="2400" b="1" dirty="0" err="1">
                <a:solidFill>
                  <a:srgbClr val="FF0000"/>
                </a:solidFill>
              </a:rPr>
              <a:t>cơ</a:t>
            </a:r>
            <a:r>
              <a:rPr lang="en-US" sz="2400" b="1" dirty="0">
                <a:solidFill>
                  <a:srgbClr val="FF0000"/>
                </a:solidFill>
              </a:rPr>
              <a:t> </a:t>
            </a:r>
            <a:r>
              <a:rPr lang="en-US" sz="2400" b="1" dirty="0" err="1">
                <a:solidFill>
                  <a:srgbClr val="FF0000"/>
                </a:solidFill>
              </a:rPr>
              <a:t>bản</a:t>
            </a:r>
            <a:r>
              <a:rPr lang="en-US" sz="2400" b="1" dirty="0">
                <a:solidFill>
                  <a:srgbClr val="FF0000"/>
                </a:solidFill>
              </a:rPr>
              <a:t> </a:t>
            </a:r>
            <a:r>
              <a:rPr lang="en-US" sz="2400" b="1" dirty="0" err="1">
                <a:solidFill>
                  <a:srgbClr val="FF0000"/>
                </a:solidFill>
              </a:rPr>
              <a:t>của</a:t>
            </a:r>
            <a:r>
              <a:rPr lang="en-US" sz="2400" b="1" dirty="0">
                <a:solidFill>
                  <a:srgbClr val="FF0000"/>
                </a:solidFill>
              </a:rPr>
              <a:t> </a:t>
            </a:r>
            <a:r>
              <a:rPr lang="en-US" sz="2400" b="1" dirty="0" err="1">
                <a:solidFill>
                  <a:srgbClr val="FF0000"/>
                </a:solidFill>
              </a:rPr>
              <a:t>Luật</a:t>
            </a:r>
            <a:r>
              <a:rPr lang="en-US" sz="2400" b="1" dirty="0">
                <a:solidFill>
                  <a:srgbClr val="FF0000"/>
                </a:solidFill>
              </a:rPr>
              <a:t> </a:t>
            </a:r>
          </a:p>
        </p:txBody>
      </p:sp>
      <p:sp>
        <p:nvSpPr>
          <p:cNvPr id="12292" name="AutoShape 5" descr="Kết quả hình ảnh cho PHONG CHONG TAC H AI CUA THUOC LA"/>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vi-VN"/>
          </a:p>
        </p:txBody>
      </p:sp>
      <p:sp>
        <p:nvSpPr>
          <p:cNvPr id="12293" name="AutoShape 7" descr="Kết quả hình ảnh cho PHONG CHONG TAC H AI CUA THUOC LA"/>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vi-VN"/>
          </a:p>
        </p:txBody>
      </p:sp>
      <p:pic>
        <p:nvPicPr>
          <p:cNvPr id="7" name="Picture 6" descr="G:\bia sach luat0001.jpg"/>
          <p:cNvPicPr>
            <a:picLocks noChangeAspect="1" noChangeArrowheads="1"/>
          </p:cNvPicPr>
          <p:nvPr/>
        </p:nvPicPr>
        <p:blipFill>
          <a:blip r:embed="rId2" cstate="print"/>
          <a:srcRect/>
          <a:stretch>
            <a:fillRect/>
          </a:stretch>
        </p:blipFill>
        <p:spPr bwMode="auto">
          <a:xfrm>
            <a:off x="381000" y="1219200"/>
            <a:ext cx="3595688" cy="50292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4294967295"/>
          </p:nvPr>
        </p:nvSpPr>
        <p:spPr>
          <a:xfrm>
            <a:off x="838200" y="1219200"/>
            <a:ext cx="7924800" cy="4953000"/>
          </a:xfrm>
        </p:spPr>
        <p:txBody>
          <a:bodyPr>
            <a:normAutofit/>
          </a:bodyPr>
          <a:lstStyle/>
          <a:p>
            <a:pPr algn="ctr" eaLnBrk="1" hangingPunct="1">
              <a:lnSpc>
                <a:spcPts val="3800"/>
              </a:lnSpc>
              <a:spcBef>
                <a:spcPts val="1200"/>
              </a:spcBef>
              <a:buClr>
                <a:srgbClr val="FF0000"/>
              </a:buClr>
              <a:buNone/>
            </a:pPr>
            <a:r>
              <a:rPr lang="vi-VN" sz="2400" b="1" dirty="0" smtClean="0">
                <a:ea typeface="ＭＳ Ｐゴシック" pitchFamily="34" charset="-128"/>
                <a:cs typeface="Arial" pitchFamily="34" charset="0"/>
              </a:rPr>
              <a:t>Bố cục của Luật</a:t>
            </a:r>
          </a:p>
          <a:p>
            <a:pPr algn="just" eaLnBrk="1" hangingPunct="1">
              <a:lnSpc>
                <a:spcPts val="3800"/>
              </a:lnSpc>
              <a:spcBef>
                <a:spcPts val="1200"/>
              </a:spcBef>
              <a:buClr>
                <a:srgbClr val="FF0000"/>
              </a:buClr>
              <a:buNone/>
            </a:pPr>
            <a:r>
              <a:rPr lang="vi-VN" sz="2400" dirty="0" smtClean="0">
                <a:latin typeface="Arial" pitchFamily="34" charset="0"/>
                <a:ea typeface="ＭＳ Ｐゴシック" pitchFamily="34" charset="-128"/>
                <a:cs typeface="Arial" pitchFamily="34" charset="0"/>
              </a:rPr>
              <a:t>	Chương 1. Những qui định chung</a:t>
            </a:r>
          </a:p>
          <a:p>
            <a:pPr algn="just" eaLnBrk="1" hangingPunct="1">
              <a:lnSpc>
                <a:spcPts val="3800"/>
              </a:lnSpc>
              <a:spcBef>
                <a:spcPts val="1200"/>
              </a:spcBef>
              <a:buClr>
                <a:srgbClr val="FF0000"/>
              </a:buClr>
              <a:buNone/>
            </a:pPr>
            <a:r>
              <a:rPr lang="vi-VN" sz="2400" dirty="0" smtClean="0">
                <a:latin typeface="Arial" pitchFamily="34" charset="0"/>
                <a:ea typeface="ＭＳ Ｐゴシック" pitchFamily="34" charset="-128"/>
                <a:cs typeface="Arial" pitchFamily="34" charset="0"/>
              </a:rPr>
              <a:t>	Chương 2: Các biện pháp giảm cầu</a:t>
            </a:r>
          </a:p>
          <a:p>
            <a:pPr algn="just">
              <a:lnSpc>
                <a:spcPts val="3800"/>
              </a:lnSpc>
              <a:spcBef>
                <a:spcPts val="1200"/>
              </a:spcBef>
              <a:buClr>
                <a:srgbClr val="FF0000"/>
              </a:buClr>
              <a:buNone/>
            </a:pPr>
            <a:r>
              <a:rPr lang="vi-VN" sz="2400" dirty="0" smtClean="0">
                <a:latin typeface="Arial" pitchFamily="34" charset="0"/>
                <a:ea typeface="ＭＳ Ｐゴシック" pitchFamily="34" charset="-128"/>
                <a:cs typeface="Arial" pitchFamily="34" charset="0"/>
              </a:rPr>
              <a:t>	Chương 3: Các biện pháp giảm cung</a:t>
            </a:r>
          </a:p>
          <a:p>
            <a:pPr algn="just">
              <a:lnSpc>
                <a:spcPts val="3800"/>
              </a:lnSpc>
              <a:spcBef>
                <a:spcPts val="1200"/>
              </a:spcBef>
              <a:buClr>
                <a:srgbClr val="FF0000"/>
              </a:buClr>
              <a:buNone/>
            </a:pPr>
            <a:r>
              <a:rPr lang="vi-VN" sz="2400" b="1" dirty="0" smtClean="0">
                <a:latin typeface="Arial" pitchFamily="34" charset="0"/>
                <a:ea typeface="ＭＳ Ｐゴシック" pitchFamily="34" charset="-128"/>
                <a:cs typeface="Arial" pitchFamily="34" charset="0"/>
              </a:rPr>
              <a:t>	</a:t>
            </a:r>
            <a:r>
              <a:rPr lang="vi-VN" sz="2400" dirty="0" smtClean="0">
                <a:latin typeface="Arial" pitchFamily="34" charset="0"/>
                <a:ea typeface="ＭＳ Ｐゴシック" pitchFamily="34" charset="-128"/>
                <a:cs typeface="Arial" pitchFamily="34" charset="0"/>
              </a:rPr>
              <a:t>Chương 4: Các điều kiện đảm bảo Luật </a:t>
            </a:r>
          </a:p>
          <a:p>
            <a:pPr algn="just">
              <a:lnSpc>
                <a:spcPts val="3800"/>
              </a:lnSpc>
              <a:spcBef>
                <a:spcPts val="1200"/>
              </a:spcBef>
              <a:buClr>
                <a:srgbClr val="FF0000"/>
              </a:buClr>
              <a:buNone/>
            </a:pPr>
            <a:r>
              <a:rPr lang="vi-VN" sz="2400" dirty="0" smtClean="0">
                <a:latin typeface="Arial" pitchFamily="34" charset="0"/>
                <a:ea typeface="ＭＳ Ｐゴシック" pitchFamily="34" charset="-128"/>
                <a:cs typeface="Arial" pitchFamily="34" charset="0"/>
              </a:rPr>
              <a:t>	Chương 5: Điều khoản thi hành</a:t>
            </a:r>
            <a:endParaRPr lang="vi-VN" sz="2400" b="1" dirty="0" smtClean="0">
              <a:latin typeface="Arial" pitchFamily="34" charset="0"/>
              <a:ea typeface="ＭＳ Ｐゴシック" pitchFamily="34" charset="-128"/>
              <a:cs typeface="Arial" pitchFamily="34" charset="0"/>
            </a:endParaRPr>
          </a:p>
          <a:p>
            <a:pPr algn="just" eaLnBrk="1" hangingPunct="1">
              <a:lnSpc>
                <a:spcPts val="3800"/>
              </a:lnSpc>
              <a:spcBef>
                <a:spcPts val="1200"/>
              </a:spcBef>
              <a:buClr>
                <a:srgbClr val="FF0000"/>
              </a:buClr>
              <a:buNone/>
            </a:pPr>
            <a:r>
              <a:rPr lang="vi-VN" sz="2400" dirty="0" smtClean="0">
                <a:latin typeface="Arial" pitchFamily="34" charset="0"/>
                <a:ea typeface="ＭＳ Ｐゴシック" pitchFamily="34" charset="-128"/>
                <a:cs typeface="Arial" pitchFamily="34" charset="0"/>
              </a:rPr>
              <a:t>	</a:t>
            </a:r>
            <a:endParaRPr lang="en-US" sz="2400" dirty="0" smtClean="0">
              <a:latin typeface="Arial" pitchFamily="34" charset="0"/>
              <a:ea typeface="ＭＳ Ｐゴシック" pitchFamily="34" charset="-128"/>
              <a:cs typeface="Arial" pitchFamily="34" charset="0"/>
            </a:endParaRPr>
          </a:p>
          <a:p>
            <a:pPr algn="just" eaLnBrk="1" hangingPunct="1">
              <a:lnSpc>
                <a:spcPts val="3800"/>
              </a:lnSpc>
              <a:spcBef>
                <a:spcPts val="1200"/>
              </a:spcBef>
              <a:buClr>
                <a:srgbClr val="FF0000"/>
              </a:buClr>
              <a:buFont typeface="Wingdings 2" pitchFamily="18" charset="2"/>
              <a:buNone/>
            </a:pPr>
            <a:endParaRPr lang="vi-VN" sz="2400" dirty="0" smtClean="0">
              <a:ea typeface="ＭＳ Ｐゴシック" pitchFamily="34" charset="-128"/>
              <a:cs typeface="Arial" pitchFamily="34" charset="0"/>
            </a:endParaRPr>
          </a:p>
        </p:txBody>
      </p:sp>
      <p:sp>
        <p:nvSpPr>
          <p:cNvPr id="12291" name="Rectangle 8"/>
          <p:cNvSpPr>
            <a:spLocks noChangeArrowheads="1"/>
          </p:cNvSpPr>
          <p:nvPr/>
        </p:nvSpPr>
        <p:spPr bwMode="auto">
          <a:xfrm>
            <a:off x="1066800" y="228600"/>
            <a:ext cx="7772400" cy="685800"/>
          </a:xfrm>
          <a:prstGeom prst="rect">
            <a:avLst/>
          </a:prstGeom>
          <a:noFill/>
          <a:ln w="9525">
            <a:noFill/>
            <a:miter lim="800000"/>
            <a:headEnd/>
            <a:tailEnd/>
          </a:ln>
        </p:spPr>
        <p:txBody>
          <a:bodyPr lIns="92075" tIns="46038" rIns="92075" bIns="46038" anchor="ctr"/>
          <a:lstStyle/>
          <a:p>
            <a:pPr algn="ctr"/>
            <a:r>
              <a:rPr lang="en-US" sz="2400" b="1" dirty="0" err="1" smtClean="0">
                <a:solidFill>
                  <a:srgbClr val="FF0000"/>
                </a:solidFill>
              </a:rPr>
              <a:t>Nội</a:t>
            </a:r>
            <a:r>
              <a:rPr lang="en-US" sz="2400" b="1" dirty="0" smtClean="0">
                <a:solidFill>
                  <a:srgbClr val="FF0000"/>
                </a:solidFill>
              </a:rPr>
              <a:t> </a:t>
            </a:r>
            <a:r>
              <a:rPr lang="en-US" sz="2400" b="1" dirty="0">
                <a:solidFill>
                  <a:srgbClr val="FF0000"/>
                </a:solidFill>
              </a:rPr>
              <a:t>dung </a:t>
            </a:r>
            <a:r>
              <a:rPr lang="en-US" sz="2400" b="1" dirty="0" err="1">
                <a:solidFill>
                  <a:srgbClr val="FF0000"/>
                </a:solidFill>
              </a:rPr>
              <a:t>cơ</a:t>
            </a:r>
            <a:r>
              <a:rPr lang="en-US" sz="2400" b="1" dirty="0">
                <a:solidFill>
                  <a:srgbClr val="FF0000"/>
                </a:solidFill>
              </a:rPr>
              <a:t> </a:t>
            </a:r>
            <a:r>
              <a:rPr lang="en-US" sz="2400" b="1" dirty="0" err="1">
                <a:solidFill>
                  <a:srgbClr val="FF0000"/>
                </a:solidFill>
              </a:rPr>
              <a:t>bản</a:t>
            </a:r>
            <a:r>
              <a:rPr lang="en-US" sz="2400" b="1" dirty="0">
                <a:solidFill>
                  <a:srgbClr val="FF0000"/>
                </a:solidFill>
              </a:rPr>
              <a:t> </a:t>
            </a:r>
            <a:r>
              <a:rPr lang="en-US" sz="2400" b="1" dirty="0" err="1">
                <a:solidFill>
                  <a:srgbClr val="FF0000"/>
                </a:solidFill>
              </a:rPr>
              <a:t>của</a:t>
            </a:r>
            <a:r>
              <a:rPr lang="en-US" sz="2400" b="1" dirty="0">
                <a:solidFill>
                  <a:srgbClr val="FF0000"/>
                </a:solidFill>
              </a:rPr>
              <a:t> </a:t>
            </a:r>
            <a:r>
              <a:rPr lang="en-US" sz="2400" b="1" dirty="0" err="1">
                <a:solidFill>
                  <a:srgbClr val="FF0000"/>
                </a:solidFill>
              </a:rPr>
              <a:t>Luật</a:t>
            </a:r>
            <a:r>
              <a:rPr lang="en-US" sz="2400" b="1" dirty="0">
                <a:solidFill>
                  <a:srgbClr val="FF0000"/>
                </a:solidFill>
              </a:rPr>
              <a:t> </a:t>
            </a:r>
          </a:p>
        </p:txBody>
      </p:sp>
      <p:sp>
        <p:nvSpPr>
          <p:cNvPr id="12292" name="AutoShape 5" descr="Kết quả hình ảnh cho PHONG CHONG TAC H AI CUA THUOC LA"/>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vi-VN"/>
          </a:p>
        </p:txBody>
      </p:sp>
      <p:sp>
        <p:nvSpPr>
          <p:cNvPr id="12293" name="AutoShape 7" descr="Kết quả hình ảnh cho PHONG CHONG TAC H AI CUA THUOC LA"/>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vi-VN"/>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4294967295"/>
          </p:nvPr>
        </p:nvSpPr>
        <p:spPr>
          <a:xfrm>
            <a:off x="0" y="1295400"/>
            <a:ext cx="8686800" cy="5410200"/>
          </a:xfrm>
        </p:spPr>
        <p:txBody>
          <a:bodyPr/>
          <a:lstStyle/>
          <a:p>
            <a:pPr marL="395288" indent="-395288" algn="just" eaLnBrk="1" hangingPunct="1">
              <a:lnSpc>
                <a:spcPts val="3000"/>
              </a:lnSpc>
              <a:spcAft>
                <a:spcPts val="600"/>
              </a:spcAft>
              <a:buFont typeface="Wingdings" pitchFamily="2" charset="2"/>
              <a:buChar char="§"/>
            </a:pPr>
            <a:r>
              <a:rPr lang="vi-VN" sz="2300" i="1" dirty="0" smtClean="0">
                <a:solidFill>
                  <a:srgbClr val="FF0000"/>
                </a:solidFill>
                <a:ea typeface="ＭＳ Ｐゴシック" pitchFamily="34" charset="-128"/>
                <a:cs typeface="Arial" pitchFamily="34" charset="0"/>
              </a:rPr>
              <a:t>Thuốc lá </a:t>
            </a:r>
            <a:r>
              <a:rPr lang="vi-VN" sz="2300" dirty="0" smtClean="0">
                <a:ea typeface="ＭＳ Ｐゴシック" pitchFamily="34" charset="-128"/>
                <a:cs typeface="Arial" pitchFamily="34" charset="0"/>
              </a:rPr>
              <a:t>là sản phẩm được sản xuất từ toàn bộ hoặc một phần nguyên liệu thuốc lá, được chế biến </a:t>
            </a:r>
            <a:r>
              <a:rPr lang="vi-VN" sz="2300" dirty="0" smtClean="0">
                <a:solidFill>
                  <a:srgbClr val="0000CC"/>
                </a:solidFill>
                <a:ea typeface="ＭＳ Ｐゴシック" pitchFamily="34" charset="-128"/>
                <a:cs typeface="Arial" pitchFamily="34" charset="0"/>
              </a:rPr>
              <a:t>dưới dạng thuốc lá điếu, xì gà, thuốc lá sợi, thuốc lào hoặc các dạng khác.</a:t>
            </a:r>
          </a:p>
          <a:p>
            <a:pPr marL="395288" indent="-395288" algn="just" eaLnBrk="1" hangingPunct="1">
              <a:lnSpc>
                <a:spcPts val="3000"/>
              </a:lnSpc>
              <a:spcAft>
                <a:spcPts val="600"/>
              </a:spcAft>
              <a:buFont typeface="Wingdings" pitchFamily="2" charset="2"/>
              <a:buChar char="§"/>
            </a:pPr>
            <a:r>
              <a:rPr lang="vi-VN" sz="2300" i="1" dirty="0" smtClean="0">
                <a:solidFill>
                  <a:srgbClr val="FF0000"/>
                </a:solidFill>
                <a:ea typeface="ＭＳ Ｐゴシック" pitchFamily="34" charset="-128"/>
                <a:cs typeface="Arial" pitchFamily="34" charset="0"/>
              </a:rPr>
              <a:t>Sử dụng thuốc lá </a:t>
            </a:r>
            <a:r>
              <a:rPr lang="vi-VN" sz="2300" dirty="0" smtClean="0">
                <a:ea typeface="ＭＳ Ｐゴシック" pitchFamily="34" charset="-128"/>
                <a:cs typeface="Arial" pitchFamily="34" charset="0"/>
              </a:rPr>
              <a:t>là hành vi hút, nhai, ngửi, hít, ngậm sản phẩm thuốc lá.</a:t>
            </a:r>
          </a:p>
          <a:p>
            <a:pPr marL="395288" indent="-395288" algn="just" eaLnBrk="1" hangingPunct="1">
              <a:lnSpc>
                <a:spcPts val="3000"/>
              </a:lnSpc>
              <a:spcAft>
                <a:spcPts val="600"/>
              </a:spcAft>
              <a:buFont typeface="Wingdings" pitchFamily="2" charset="2"/>
              <a:buChar char="§"/>
            </a:pPr>
            <a:r>
              <a:rPr lang="vi-VN" sz="2300" i="1" dirty="0" smtClean="0">
                <a:solidFill>
                  <a:srgbClr val="FF0000"/>
                </a:solidFill>
                <a:ea typeface="ＭＳ Ｐゴシック" pitchFamily="34" charset="-128"/>
                <a:cs typeface="Arial" pitchFamily="34" charset="0"/>
              </a:rPr>
              <a:t>Tác hại của thuốc lá </a:t>
            </a:r>
            <a:r>
              <a:rPr lang="vi-VN" sz="2300" dirty="0" smtClean="0">
                <a:ea typeface="ＭＳ Ｐゴシック" pitchFamily="34" charset="-128"/>
                <a:cs typeface="Arial" pitchFamily="34" charset="0"/>
              </a:rPr>
              <a:t>là ảnh hưởng có hại của việc sản xuất, sử dụng thuốc lá gây ra cho sức khỏe con người, môi trường và sự phát triển kinh tế - xã hội. </a:t>
            </a:r>
          </a:p>
        </p:txBody>
      </p:sp>
      <p:sp>
        <p:nvSpPr>
          <p:cNvPr id="13315" name="Rectangle 4"/>
          <p:cNvSpPr>
            <a:spLocks noChangeArrowheads="1"/>
          </p:cNvSpPr>
          <p:nvPr/>
        </p:nvSpPr>
        <p:spPr bwMode="auto">
          <a:xfrm>
            <a:off x="762000" y="381000"/>
            <a:ext cx="7772400" cy="1143000"/>
          </a:xfrm>
          <a:prstGeom prst="rect">
            <a:avLst/>
          </a:prstGeom>
          <a:noFill/>
          <a:ln w="9525">
            <a:noFill/>
            <a:miter lim="800000"/>
            <a:headEnd/>
            <a:tailEnd/>
          </a:ln>
        </p:spPr>
        <p:txBody>
          <a:bodyPr lIns="92075" tIns="46038" rIns="92075" bIns="46038" anchor="ctr"/>
          <a:lstStyle/>
          <a:p>
            <a:endParaRPr lang="vi-VN" sz="4400">
              <a:solidFill>
                <a:schemeClr val="tx2"/>
              </a:solidFill>
              <a:latin typeface=".VnArial Narrow" pitchFamily="34" charset="0"/>
            </a:endParaRPr>
          </a:p>
        </p:txBody>
      </p:sp>
      <p:sp>
        <p:nvSpPr>
          <p:cNvPr id="13316" name="Rectangle 10"/>
          <p:cNvSpPr>
            <a:spLocks noChangeArrowheads="1"/>
          </p:cNvSpPr>
          <p:nvPr/>
        </p:nvSpPr>
        <p:spPr bwMode="auto">
          <a:xfrm>
            <a:off x="1295400" y="228600"/>
            <a:ext cx="7239000" cy="533400"/>
          </a:xfrm>
          <a:prstGeom prst="rect">
            <a:avLst/>
          </a:prstGeom>
          <a:noFill/>
          <a:ln w="9525">
            <a:noFill/>
            <a:miter lim="800000"/>
            <a:headEnd/>
            <a:tailEnd/>
          </a:ln>
        </p:spPr>
        <p:txBody>
          <a:bodyPr lIns="92075" tIns="46038" rIns="92075" bIns="46038" anchor="ctr"/>
          <a:lstStyle/>
          <a:p>
            <a:pPr algn="ctr"/>
            <a:r>
              <a:rPr lang="en-US" sz="2800" b="1" dirty="0" err="1" smtClean="0">
                <a:solidFill>
                  <a:srgbClr val="FF0000"/>
                </a:solidFill>
                <a:latin typeface="Times New Roman" pitchFamily="18" charset="0"/>
                <a:cs typeface="Times New Roman" pitchFamily="18" charset="0"/>
              </a:rPr>
              <a:t>Điều</a:t>
            </a:r>
            <a:r>
              <a:rPr lang="en-US" sz="2800" b="1" dirty="0" smtClean="0">
                <a:solidFill>
                  <a:srgbClr val="FF0000"/>
                </a:solidFill>
                <a:latin typeface="Times New Roman" pitchFamily="18" charset="0"/>
                <a:cs typeface="Times New Roman" pitchFamily="18" charset="0"/>
              </a:rPr>
              <a:t> 2. </a:t>
            </a:r>
            <a:r>
              <a:rPr lang="en-US" sz="2800" b="1" dirty="0" err="1" smtClean="0">
                <a:solidFill>
                  <a:srgbClr val="FF0000"/>
                </a:solidFill>
                <a:latin typeface="Times New Roman" pitchFamily="18" charset="0"/>
                <a:cs typeface="Times New Roman" pitchFamily="18" charset="0"/>
              </a:rPr>
              <a:t>Giải</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thích</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từ</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ngữ</a:t>
            </a:r>
            <a:endParaRPr lang="en-US" sz="2800" b="1" dirty="0">
              <a:solidFill>
                <a:srgbClr val="FF0000"/>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0" y="914400"/>
            <a:ext cx="8915400" cy="2971800"/>
          </a:xfrm>
        </p:spPr>
        <p:txBody>
          <a:bodyPr>
            <a:normAutofit fontScale="62500" lnSpcReduction="20000"/>
          </a:bodyPr>
          <a:lstStyle/>
          <a:p>
            <a:pPr marL="395288" indent="-395288" algn="just" eaLnBrk="1" hangingPunct="1">
              <a:lnSpc>
                <a:spcPts val="3000"/>
              </a:lnSpc>
              <a:spcBef>
                <a:spcPts val="1200"/>
              </a:spcBef>
              <a:buFont typeface="Wingdings" pitchFamily="2" charset="2"/>
              <a:buChar char="§"/>
            </a:pPr>
            <a:r>
              <a:rPr lang="vi-VN" sz="2900" i="1" dirty="0" smtClean="0">
                <a:solidFill>
                  <a:srgbClr val="FF0000"/>
                </a:solidFill>
                <a:ea typeface="ＭＳ Ｐゴシック" pitchFamily="34" charset="-128"/>
                <a:cs typeface="Arial" pitchFamily="34" charset="0"/>
              </a:rPr>
              <a:t>Cảnh báo sức khoẻ </a:t>
            </a:r>
            <a:r>
              <a:rPr lang="vi-VN" sz="2900" dirty="0" smtClean="0">
                <a:ea typeface="ＭＳ Ｐゴシック" pitchFamily="34" charset="-128"/>
                <a:cs typeface="Arial" pitchFamily="34" charset="0"/>
              </a:rPr>
              <a:t>là thông tin bằng chữ và hình ảnh mô tả hoặc giải thích về ảnh hưởng có hại tới sức khỏe con người do việc sử dụng thuốc lá.</a:t>
            </a:r>
          </a:p>
          <a:p>
            <a:pPr marL="395288" indent="-395288" algn="just" eaLnBrk="1" hangingPunct="1">
              <a:lnSpc>
                <a:spcPts val="3000"/>
              </a:lnSpc>
              <a:spcBef>
                <a:spcPts val="1200"/>
              </a:spcBef>
              <a:buFont typeface="Wingdings" pitchFamily="2" charset="2"/>
              <a:buChar char="§"/>
            </a:pPr>
            <a:r>
              <a:rPr lang="vi-VN" sz="2900" i="1" dirty="0" smtClean="0">
                <a:solidFill>
                  <a:srgbClr val="FF0000"/>
                </a:solidFill>
                <a:ea typeface="ＭＳ Ｐゴシック" pitchFamily="34" charset="-128"/>
                <a:cs typeface="Arial" pitchFamily="34" charset="0"/>
              </a:rPr>
              <a:t>Địa điểm công cộng </a:t>
            </a:r>
            <a:r>
              <a:rPr lang="vi-VN" sz="2900" dirty="0" smtClean="0">
                <a:ea typeface="ＭＳ Ｐゴシック" pitchFamily="34" charset="-128"/>
                <a:cs typeface="Arial" pitchFamily="34" charset="0"/>
              </a:rPr>
              <a:t>là nơi phục vụ chung cho nhu cầu của nhiều người.</a:t>
            </a:r>
          </a:p>
          <a:p>
            <a:pPr marL="395288" indent="-395288" algn="just" eaLnBrk="1" hangingPunct="1">
              <a:lnSpc>
                <a:spcPts val="3000"/>
              </a:lnSpc>
              <a:spcBef>
                <a:spcPts val="1200"/>
              </a:spcBef>
              <a:buFont typeface="Wingdings" pitchFamily="2" charset="2"/>
              <a:buChar char="§"/>
            </a:pPr>
            <a:r>
              <a:rPr lang="vi-VN" sz="2900" i="1" dirty="0" smtClean="0">
                <a:solidFill>
                  <a:srgbClr val="FF0000"/>
                </a:solidFill>
                <a:ea typeface="ＭＳ Ｐゴシック" pitchFamily="34" charset="-128"/>
                <a:cs typeface="Arial" pitchFamily="34" charset="0"/>
              </a:rPr>
              <a:t>Nơi làm việc </a:t>
            </a:r>
            <a:r>
              <a:rPr lang="vi-VN" sz="2900" dirty="0" smtClean="0">
                <a:ea typeface="ＭＳ Ｐゴシック" pitchFamily="34" charset="-128"/>
                <a:cs typeface="Arial" pitchFamily="34" charset="0"/>
              </a:rPr>
              <a:t>là nơi được sử dụng cho mục đích lao động.</a:t>
            </a:r>
          </a:p>
          <a:p>
            <a:pPr marL="395288" indent="-395288" algn="just" eaLnBrk="1" hangingPunct="1">
              <a:lnSpc>
                <a:spcPts val="3000"/>
              </a:lnSpc>
              <a:spcBef>
                <a:spcPts val="1200"/>
              </a:spcBef>
              <a:buFont typeface="Wingdings" pitchFamily="2" charset="2"/>
              <a:buChar char="§"/>
            </a:pPr>
            <a:r>
              <a:rPr lang="vi-VN" sz="2900" b="1" i="1" dirty="0" smtClean="0">
                <a:solidFill>
                  <a:srgbClr val="FF0000"/>
                </a:solidFill>
                <a:ea typeface="ＭＳ Ｐゴシック" pitchFamily="34" charset="-128"/>
                <a:cs typeface="Arial" pitchFamily="34" charset="0"/>
              </a:rPr>
              <a:t>Trong nhà </a:t>
            </a:r>
            <a:r>
              <a:rPr lang="vi-VN" sz="2900" b="1" dirty="0" smtClean="0">
                <a:ea typeface="ＭＳ Ｐゴシック" pitchFamily="34" charset="-128"/>
                <a:cs typeface="Arial" pitchFamily="34" charset="0"/>
              </a:rPr>
              <a:t>là nơi có mái che và có một hay nhiều bức tường chắn hoặc vách ngăn xung quanh</a:t>
            </a:r>
            <a:r>
              <a:rPr lang="vi-VN" sz="2300" b="1" dirty="0" smtClean="0">
                <a:ea typeface="ＭＳ Ｐゴシック" pitchFamily="34" charset="-128"/>
                <a:cs typeface="Arial" pitchFamily="34" charset="0"/>
              </a:rPr>
              <a:t>.</a:t>
            </a:r>
          </a:p>
        </p:txBody>
      </p:sp>
      <p:sp>
        <p:nvSpPr>
          <p:cNvPr id="14339" name="Rectangle 4"/>
          <p:cNvSpPr>
            <a:spLocks noChangeArrowheads="1"/>
          </p:cNvSpPr>
          <p:nvPr/>
        </p:nvSpPr>
        <p:spPr bwMode="auto">
          <a:xfrm>
            <a:off x="762000" y="152400"/>
            <a:ext cx="7772400" cy="1143000"/>
          </a:xfrm>
          <a:prstGeom prst="rect">
            <a:avLst/>
          </a:prstGeom>
          <a:noFill/>
          <a:ln w="9525">
            <a:noFill/>
            <a:miter lim="800000"/>
            <a:headEnd/>
            <a:tailEnd/>
          </a:ln>
        </p:spPr>
        <p:txBody>
          <a:bodyPr lIns="92075" tIns="46038" rIns="92075" bIns="46038" anchor="ctr"/>
          <a:lstStyle/>
          <a:p>
            <a:endParaRPr lang="vi-VN" sz="4400">
              <a:solidFill>
                <a:schemeClr val="tx2"/>
              </a:solidFill>
              <a:latin typeface=".VnArial Narrow" pitchFamily="34" charset="0"/>
            </a:endParaRPr>
          </a:p>
        </p:txBody>
      </p:sp>
      <p:sp>
        <p:nvSpPr>
          <p:cNvPr id="14340" name="Rectangle 10"/>
          <p:cNvSpPr>
            <a:spLocks noChangeArrowheads="1"/>
          </p:cNvSpPr>
          <p:nvPr/>
        </p:nvSpPr>
        <p:spPr bwMode="auto">
          <a:xfrm>
            <a:off x="838200" y="228600"/>
            <a:ext cx="7696200" cy="533400"/>
          </a:xfrm>
          <a:prstGeom prst="rect">
            <a:avLst/>
          </a:prstGeom>
          <a:noFill/>
          <a:ln w="9525">
            <a:noFill/>
            <a:miter lim="800000"/>
            <a:headEnd/>
            <a:tailEnd/>
          </a:ln>
        </p:spPr>
        <p:txBody>
          <a:bodyPr lIns="92075" tIns="46038" rIns="92075" bIns="46038" anchor="ctr"/>
          <a:lstStyle/>
          <a:p>
            <a:pPr algn="ctr"/>
            <a:r>
              <a:rPr lang="en-US" sz="2800" b="1" dirty="0" err="1">
                <a:solidFill>
                  <a:srgbClr val="FF0000"/>
                </a:solidFill>
                <a:latin typeface="Times New Roman" pitchFamily="18" charset="0"/>
                <a:cs typeface="Times New Roman" pitchFamily="18" charset="0"/>
              </a:rPr>
              <a:t>Điều</a:t>
            </a:r>
            <a:r>
              <a:rPr lang="en-US" sz="2800" b="1" dirty="0">
                <a:solidFill>
                  <a:srgbClr val="FF0000"/>
                </a:solidFill>
                <a:latin typeface="Times New Roman" pitchFamily="18" charset="0"/>
                <a:cs typeface="Times New Roman" pitchFamily="18" charset="0"/>
              </a:rPr>
              <a:t> 2. </a:t>
            </a:r>
            <a:r>
              <a:rPr lang="en-US" sz="2800" b="1" dirty="0" err="1">
                <a:solidFill>
                  <a:srgbClr val="FF0000"/>
                </a:solidFill>
                <a:latin typeface="Times New Roman" pitchFamily="18" charset="0"/>
                <a:cs typeface="Times New Roman" pitchFamily="18" charset="0"/>
              </a:rPr>
              <a:t>Giải</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thích</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từ</a:t>
            </a:r>
            <a:r>
              <a:rPr lang="en-US" sz="2800" b="1" dirty="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ngữ</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tt</a:t>
            </a:r>
            <a:r>
              <a:rPr lang="en-US" sz="2800" b="1" dirty="0" smtClean="0">
                <a:solidFill>
                  <a:srgbClr val="FF0000"/>
                </a:solidFill>
                <a:latin typeface="Times New Roman" pitchFamily="18" charset="0"/>
                <a:cs typeface="Times New Roman" pitchFamily="18" charset="0"/>
              </a:rPr>
              <a:t>) </a:t>
            </a:r>
            <a:endParaRPr lang="en-US" sz="2800" b="1" dirty="0">
              <a:solidFill>
                <a:srgbClr val="FF0000"/>
              </a:solidFill>
              <a:latin typeface="Times New Roman" pitchFamily="18" charset="0"/>
              <a:cs typeface="Times New Roman" pitchFamily="18" charset="0"/>
            </a:endParaRPr>
          </a:p>
        </p:txBody>
      </p:sp>
      <p:pic>
        <p:nvPicPr>
          <p:cNvPr id="5" name="Picture 2" descr="http://dantri4.vcmedia.vn/OjRsnUq3VYRgf5mG4vC/Image/2013/07/IMG_20130715_165047-0810f.jpg"/>
          <p:cNvPicPr>
            <a:picLocks noChangeAspect="1" noChangeArrowheads="1"/>
          </p:cNvPicPr>
          <p:nvPr/>
        </p:nvPicPr>
        <p:blipFill>
          <a:blip r:embed="rId2" cstate="print"/>
          <a:srcRect/>
          <a:stretch>
            <a:fillRect/>
          </a:stretch>
        </p:blipFill>
        <p:spPr bwMode="auto">
          <a:xfrm>
            <a:off x="4876800" y="3981449"/>
            <a:ext cx="4267200" cy="2876551"/>
          </a:xfrm>
          <a:prstGeom prst="rect">
            <a:avLst/>
          </a:prstGeom>
          <a:noFill/>
        </p:spPr>
      </p:pic>
      <p:pic>
        <p:nvPicPr>
          <p:cNvPr id="54274" name="Picture 2" descr="http://www.sggp.org.vn/dataimages/original/2013/04/images453329_1.jpg"/>
          <p:cNvPicPr>
            <a:picLocks noChangeAspect="1" noChangeArrowheads="1"/>
          </p:cNvPicPr>
          <p:nvPr/>
        </p:nvPicPr>
        <p:blipFill>
          <a:blip r:embed="rId3" cstate="print"/>
          <a:srcRect/>
          <a:stretch>
            <a:fillRect/>
          </a:stretch>
        </p:blipFill>
        <p:spPr bwMode="auto">
          <a:xfrm>
            <a:off x="152400" y="3962400"/>
            <a:ext cx="4419600" cy="2895600"/>
          </a:xfrm>
          <a:prstGeom prst="rect">
            <a:avLst/>
          </a:prstGeom>
          <a:noFill/>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idx="4294967295"/>
          </p:nvPr>
        </p:nvSpPr>
        <p:spPr>
          <a:xfrm>
            <a:off x="0" y="350838"/>
            <a:ext cx="9144000" cy="487362"/>
          </a:xfrm>
        </p:spPr>
        <p:txBody>
          <a:bodyPr>
            <a:normAutofit/>
          </a:bodyPr>
          <a:lstStyle/>
          <a:p>
            <a:r>
              <a:rPr lang="vi-VN" sz="2400" b="1" dirty="0" smtClean="0">
                <a:solidFill>
                  <a:srgbClr val="FF0000"/>
                </a:solidFill>
              </a:rPr>
              <a:t>Điều 7. Quyền và nghĩa vụ của công dân</a:t>
            </a:r>
          </a:p>
        </p:txBody>
      </p:sp>
      <p:sp>
        <p:nvSpPr>
          <p:cNvPr id="15363" name="Content Placeholder 2"/>
          <p:cNvSpPr>
            <a:spLocks noGrp="1"/>
          </p:cNvSpPr>
          <p:nvPr>
            <p:ph sz="quarter" idx="4294967295"/>
          </p:nvPr>
        </p:nvSpPr>
        <p:spPr>
          <a:xfrm>
            <a:off x="609600" y="1066800"/>
            <a:ext cx="8077200" cy="5486400"/>
          </a:xfrm>
        </p:spPr>
        <p:txBody>
          <a:bodyPr>
            <a:noAutofit/>
          </a:bodyPr>
          <a:lstStyle/>
          <a:p>
            <a:endParaRPr lang="vi-VN" sz="2400" b="1" dirty="0" smtClean="0"/>
          </a:p>
          <a:p>
            <a:pPr marL="457200" indent="-457200">
              <a:buAutoNum type="arabicPeriod"/>
            </a:pPr>
            <a:r>
              <a:rPr lang="vi-VN" sz="2400" dirty="0" smtClean="0"/>
              <a:t>Được sống, làm việc trong môi trường không có khói thuốc lá.</a:t>
            </a:r>
          </a:p>
          <a:p>
            <a:pPr marL="457200" indent="-457200">
              <a:buAutoNum type="arabicPeriod"/>
            </a:pPr>
            <a:r>
              <a:rPr lang="vi-VN" sz="2400" dirty="0" smtClean="0"/>
              <a:t>Yêu cầu người hút thuốc lá không hút thuốc lá tại địa điểm có quy định cấm hút thuốc lá.</a:t>
            </a:r>
          </a:p>
          <a:p>
            <a:pPr marL="457200" indent="-457200">
              <a:buAutoNum type="arabicPeriod"/>
            </a:pPr>
            <a:r>
              <a:rPr lang="vi-VN" sz="2400" dirty="0" smtClean="0"/>
              <a:t>Vận động, tuyên truyền người khác không sử dụng thuốc lá, cai nghiện thuốc lá.</a:t>
            </a:r>
          </a:p>
          <a:p>
            <a:pPr marL="457200" indent="-457200">
              <a:buAutoNum type="arabicPeriod"/>
            </a:pPr>
            <a:r>
              <a:rPr lang="vi-VN" sz="2400" dirty="0" smtClean="0"/>
              <a:t>Yêu cầu cơ quan, tổ chức, cá nhân có thẩm quyền xử lý người có hành vi hút thuốc lá tại địa điểm có quy định cấm hút thuốc lá.</a:t>
            </a:r>
          </a:p>
          <a:p>
            <a:pPr marL="457200" indent="-457200">
              <a:buAutoNum type="arabicPeriod"/>
            </a:pPr>
            <a:r>
              <a:rPr lang="vi-VN" sz="2400" dirty="0" smtClean="0"/>
              <a:t>Phản ánh hoặc tố cáo cơ quan, người có thẩm quyền không xử lý hành vi hút thuốc lá tại địa điểm có quy định cấm hút thuốc lá.</a:t>
            </a:r>
          </a:p>
          <a:p>
            <a:pPr marL="288925" indent="-288925" algn="just" eaLnBrk="1" hangingPunct="1">
              <a:lnSpc>
                <a:spcPct val="150000"/>
              </a:lnSpc>
              <a:spcAft>
                <a:spcPts val="600"/>
              </a:spcAft>
              <a:buFont typeface="Wingdings 2" pitchFamily="18" charset="2"/>
              <a:buNone/>
            </a:pPr>
            <a:endParaRPr lang="vi-VN" sz="2400" dirty="0" smtClean="0">
              <a:ea typeface="ＭＳ Ｐゴシック" pitchFamily="34" charset="-128"/>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idx="4294967295"/>
          </p:nvPr>
        </p:nvSpPr>
        <p:spPr>
          <a:xfrm>
            <a:off x="0" y="350838"/>
            <a:ext cx="9144000" cy="487362"/>
          </a:xfrm>
        </p:spPr>
        <p:txBody>
          <a:bodyPr>
            <a:normAutofit/>
          </a:bodyPr>
          <a:lstStyle/>
          <a:p>
            <a:r>
              <a:rPr lang="vi-VN" sz="2400" b="1" dirty="0" smtClean="0">
                <a:solidFill>
                  <a:srgbClr val="FF0000"/>
                </a:solidFill>
              </a:rPr>
              <a:t>Điều 13. Nghĩa vụ của người hút thuốc lá</a:t>
            </a:r>
            <a:endParaRPr lang="vi-VN" sz="2400" dirty="0" smtClean="0">
              <a:solidFill>
                <a:srgbClr val="FF0000"/>
              </a:solidFill>
            </a:endParaRPr>
          </a:p>
        </p:txBody>
      </p:sp>
      <p:sp>
        <p:nvSpPr>
          <p:cNvPr id="15363" name="Content Placeholder 2"/>
          <p:cNvSpPr>
            <a:spLocks noGrp="1"/>
          </p:cNvSpPr>
          <p:nvPr>
            <p:ph sz="quarter" idx="4294967295"/>
          </p:nvPr>
        </p:nvSpPr>
        <p:spPr>
          <a:xfrm>
            <a:off x="609600" y="1066800"/>
            <a:ext cx="8077200" cy="5486400"/>
          </a:xfrm>
        </p:spPr>
        <p:txBody>
          <a:bodyPr>
            <a:noAutofit/>
          </a:bodyPr>
          <a:lstStyle/>
          <a:p>
            <a:endParaRPr lang="vi-VN" sz="2400" b="1" dirty="0" smtClean="0"/>
          </a:p>
          <a:p>
            <a:pPr marL="457200" indent="-457200">
              <a:buAutoNum type="arabicPeriod"/>
            </a:pPr>
            <a:r>
              <a:rPr lang="vi-VN" sz="2400" dirty="0" smtClean="0"/>
              <a:t>Không hút thuốc lá tại địa điểm có quy định cấm hút thuốc lá.</a:t>
            </a:r>
          </a:p>
          <a:p>
            <a:pPr marL="457200" indent="-457200">
              <a:buAutoNum type="arabicPeriod"/>
            </a:pPr>
            <a:endParaRPr lang="vi-VN" sz="2400" dirty="0" smtClean="0"/>
          </a:p>
          <a:p>
            <a:pPr>
              <a:buNone/>
            </a:pPr>
            <a:r>
              <a:rPr lang="vi-VN" sz="2400" dirty="0" smtClean="0"/>
              <a:t>2. 	 Không hút thuốc lá trong nhà khi có trẻ em, phụ nữ mang thai, người bệnh, người cao tuổi.</a:t>
            </a:r>
          </a:p>
          <a:p>
            <a:pPr>
              <a:buNone/>
            </a:pPr>
            <a:endParaRPr lang="vi-VN" sz="2400" dirty="0" smtClean="0"/>
          </a:p>
          <a:p>
            <a:pPr>
              <a:buNone/>
            </a:pPr>
            <a:r>
              <a:rPr lang="vi-VN" sz="2400" dirty="0" smtClean="0"/>
              <a:t>3. 	Giữ vệ sinh chung, bỏ tàn, mẩu thuốc lá đúng nơi quy định khi hút thuốc lá tại những địa điểm được phép hút thuốc lá.</a:t>
            </a:r>
          </a:p>
          <a:p>
            <a:pPr marL="288925" indent="-288925" algn="just" eaLnBrk="1" hangingPunct="1">
              <a:lnSpc>
                <a:spcPct val="150000"/>
              </a:lnSpc>
              <a:spcAft>
                <a:spcPts val="600"/>
              </a:spcAft>
              <a:buFont typeface="Wingdings 2" pitchFamily="18" charset="2"/>
              <a:buNone/>
            </a:pPr>
            <a:endParaRPr lang="vi-VN" sz="2400" dirty="0" smtClean="0">
              <a:ea typeface="ＭＳ Ｐゴシック" pitchFamily="34" charset="-128"/>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idx="4294967295"/>
          </p:nvPr>
        </p:nvSpPr>
        <p:spPr>
          <a:xfrm>
            <a:off x="0" y="350838"/>
            <a:ext cx="9144000" cy="487362"/>
          </a:xfrm>
        </p:spPr>
        <p:txBody>
          <a:bodyPr>
            <a:normAutofit fontScale="90000"/>
          </a:bodyPr>
          <a:lstStyle/>
          <a:p>
            <a:pPr marL="292100" indent="-292100" algn="ctr" eaLnBrk="1" fontAlgn="auto" hangingPunct="1">
              <a:lnSpc>
                <a:spcPct val="150000"/>
              </a:lnSpc>
              <a:spcBef>
                <a:spcPts val="600"/>
              </a:spcBef>
              <a:spcAft>
                <a:spcPts val="600"/>
              </a:spcAft>
              <a:defRPr/>
            </a:pPr>
            <a:r>
              <a:rPr lang="en-US" sz="2800" b="1" dirty="0" err="1" smtClean="0">
                <a:solidFill>
                  <a:srgbClr val="FF0000"/>
                </a:solidFill>
                <a:latin typeface="Arial" charset="0"/>
                <a:ea typeface="ＭＳ Ｐゴシック" pitchFamily="34" charset="-128"/>
                <a:cs typeface="Arial" charset="0"/>
              </a:rPr>
              <a:t>Điều</a:t>
            </a:r>
            <a:r>
              <a:rPr lang="en-US" sz="2800" b="1" dirty="0" smtClean="0">
                <a:solidFill>
                  <a:srgbClr val="FF0000"/>
                </a:solidFill>
                <a:latin typeface="Arial" charset="0"/>
                <a:ea typeface="ＭＳ Ｐゴシック" pitchFamily="34" charset="-128"/>
                <a:cs typeface="Arial" charset="0"/>
              </a:rPr>
              <a:t> 9. C</a:t>
            </a:r>
            <a:r>
              <a:rPr lang="vi-VN" sz="2800" b="1" dirty="0" smtClean="0">
                <a:solidFill>
                  <a:srgbClr val="FF0000"/>
                </a:solidFill>
                <a:ea typeface="ＭＳ Ｐゴシック" pitchFamily="34" charset="-128"/>
                <a:cs typeface="Arial" charset="0"/>
              </a:rPr>
              <a:t>ác hành vi bị nghiêm cấm </a:t>
            </a:r>
            <a:endParaRPr lang="en-US" sz="2800" b="1" dirty="0" smtClean="0">
              <a:solidFill>
                <a:srgbClr val="FF0000"/>
              </a:solidFill>
              <a:latin typeface="Arial" charset="0"/>
              <a:ea typeface="ＭＳ Ｐゴシック" pitchFamily="34" charset="-128"/>
              <a:cs typeface="Arial" charset="0"/>
            </a:endParaRPr>
          </a:p>
        </p:txBody>
      </p:sp>
      <p:sp>
        <p:nvSpPr>
          <p:cNvPr id="15363" name="Content Placeholder 2"/>
          <p:cNvSpPr>
            <a:spLocks noGrp="1"/>
          </p:cNvSpPr>
          <p:nvPr>
            <p:ph sz="quarter" idx="4294967295"/>
          </p:nvPr>
        </p:nvSpPr>
        <p:spPr>
          <a:xfrm>
            <a:off x="609600" y="1143000"/>
            <a:ext cx="8077200" cy="5410200"/>
          </a:xfrm>
        </p:spPr>
        <p:txBody>
          <a:bodyPr>
            <a:normAutofit/>
          </a:bodyPr>
          <a:lstStyle/>
          <a:p>
            <a:pPr marL="288925" indent="-288925" algn="just" eaLnBrk="1" hangingPunct="1">
              <a:lnSpc>
                <a:spcPct val="150000"/>
              </a:lnSpc>
              <a:spcAft>
                <a:spcPts val="600"/>
              </a:spcAft>
              <a:buFont typeface="Wingdings 2" pitchFamily="18" charset="2"/>
              <a:buNone/>
            </a:pPr>
            <a:r>
              <a:rPr lang="vi-VN" sz="2200" dirty="0" smtClean="0">
                <a:ea typeface="ＭＳ Ｐゴシック" pitchFamily="34" charset="-128"/>
                <a:cs typeface="Arial" pitchFamily="34" charset="0"/>
              </a:rPr>
              <a:t>1. Sản xuất, mua bán, nhập khẩu, tàng trữ, vận chuyển thuốc lá giả, sản phẩm được thiết kế có hình thức hoặc kiểu dáng như bao gói hoặc điếu thuốc lá; mua bán, tàng trữ, vận chuyển nguyên liệu thuốc lá, thuốc lá nhập lậu.</a:t>
            </a:r>
          </a:p>
          <a:p>
            <a:pPr marL="288925" indent="-288925" algn="just" eaLnBrk="1" hangingPunct="1">
              <a:lnSpc>
                <a:spcPct val="150000"/>
              </a:lnSpc>
              <a:spcAft>
                <a:spcPts val="600"/>
              </a:spcAft>
              <a:buFont typeface="Wingdings 2" pitchFamily="18" charset="2"/>
              <a:buNone/>
            </a:pPr>
            <a:r>
              <a:rPr lang="vi-VN" sz="2200" dirty="0" smtClean="0">
                <a:ea typeface="ＭＳ Ｐゴシック" pitchFamily="34" charset="-128"/>
                <a:cs typeface="Arial" pitchFamily="34" charset="0"/>
              </a:rPr>
              <a:t>2. Quảng cáo, khuyến mại thuốc lá; tiếp thị thuốc lá trực tiếp tới người tiêu dùng dưới mọi hình thức.</a:t>
            </a:r>
          </a:p>
          <a:p>
            <a:pPr marL="288925" indent="-288925" algn="just" eaLnBrk="1" hangingPunct="1">
              <a:lnSpc>
                <a:spcPct val="150000"/>
              </a:lnSpc>
              <a:spcAft>
                <a:spcPts val="600"/>
              </a:spcAft>
              <a:buFont typeface="Wingdings 2" pitchFamily="18" charset="2"/>
              <a:buNone/>
            </a:pPr>
            <a:r>
              <a:rPr lang="vi-VN" sz="2200" dirty="0" smtClean="0">
                <a:ea typeface="ＭＳ Ｐゴシック" pitchFamily="34" charset="-128"/>
                <a:cs typeface="Arial" pitchFamily="34" charset="0"/>
              </a:rPr>
              <a:t>3. Tài trợ của tổ chức, cá nhân kinh doanh thuốc lá, trừ trường hợp quy định tại </a:t>
            </a:r>
            <a:r>
              <a:rPr lang="vi-VN" sz="2200" dirty="0" smtClean="0">
                <a:solidFill>
                  <a:srgbClr val="FF0000"/>
                </a:solidFill>
                <a:ea typeface="ＭＳ Ｐゴシック" pitchFamily="34" charset="-128"/>
                <a:cs typeface="Arial" pitchFamily="34" charset="0"/>
              </a:rPr>
              <a:t>Điều 16 của Luật này.</a:t>
            </a:r>
          </a:p>
          <a:p>
            <a:pPr marL="288925" indent="-288925" algn="just" eaLnBrk="1" hangingPunct="1">
              <a:lnSpc>
                <a:spcPct val="150000"/>
              </a:lnSpc>
              <a:spcAft>
                <a:spcPts val="600"/>
              </a:spcAft>
              <a:buFont typeface="Wingdings 2" pitchFamily="18" charset="2"/>
              <a:buNone/>
            </a:pPr>
            <a:endParaRPr lang="vi-VN" sz="2200" dirty="0" smtClean="0">
              <a:ea typeface="ＭＳ Ｐゴシック" pitchFamily="34" charset="-128"/>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idx="4294967295"/>
          </p:nvPr>
        </p:nvSpPr>
        <p:spPr>
          <a:xfrm>
            <a:off x="0" y="350838"/>
            <a:ext cx="9144000" cy="487362"/>
          </a:xfrm>
        </p:spPr>
        <p:txBody>
          <a:bodyPr>
            <a:normAutofit fontScale="90000"/>
          </a:bodyPr>
          <a:lstStyle/>
          <a:p>
            <a:pPr marL="292100" indent="-292100" algn="ctr" eaLnBrk="1" fontAlgn="auto" hangingPunct="1">
              <a:lnSpc>
                <a:spcPct val="150000"/>
              </a:lnSpc>
              <a:spcBef>
                <a:spcPts val="600"/>
              </a:spcBef>
              <a:spcAft>
                <a:spcPts val="600"/>
              </a:spcAft>
              <a:defRPr/>
            </a:pPr>
            <a:r>
              <a:rPr lang="en-US" sz="2800" b="1" dirty="0" err="1" smtClean="0">
                <a:solidFill>
                  <a:srgbClr val="FF0000"/>
                </a:solidFill>
                <a:latin typeface="Arial" charset="0"/>
                <a:ea typeface="ＭＳ Ｐゴシック" pitchFamily="34" charset="-128"/>
                <a:cs typeface="Arial" charset="0"/>
              </a:rPr>
              <a:t>Điều</a:t>
            </a:r>
            <a:r>
              <a:rPr lang="en-US" sz="2800" b="1" dirty="0" smtClean="0">
                <a:solidFill>
                  <a:srgbClr val="FF0000"/>
                </a:solidFill>
                <a:latin typeface="Arial" charset="0"/>
                <a:ea typeface="ＭＳ Ｐゴシック" pitchFamily="34" charset="-128"/>
                <a:cs typeface="Arial" charset="0"/>
              </a:rPr>
              <a:t> 9. C</a:t>
            </a:r>
            <a:r>
              <a:rPr lang="vi-VN" sz="2800" b="1" dirty="0" smtClean="0">
                <a:solidFill>
                  <a:srgbClr val="FF0000"/>
                </a:solidFill>
                <a:ea typeface="ＭＳ Ｐゴシック" pitchFamily="34" charset="-128"/>
                <a:cs typeface="Arial" charset="0"/>
              </a:rPr>
              <a:t>ác hành vi bị nghiêm cấm</a:t>
            </a:r>
            <a:r>
              <a:rPr lang="en-US" sz="2800" b="1" dirty="0" smtClean="0">
                <a:solidFill>
                  <a:srgbClr val="FF0000"/>
                </a:solidFill>
                <a:latin typeface="Arial" charset="0"/>
                <a:ea typeface="ＭＳ Ｐゴシック" pitchFamily="34" charset="-128"/>
                <a:cs typeface="Arial" charset="0"/>
              </a:rPr>
              <a:t> </a:t>
            </a:r>
            <a:r>
              <a:rPr lang="en-US" sz="2800" b="1" i="1" dirty="0" smtClean="0">
                <a:solidFill>
                  <a:srgbClr val="FF0000"/>
                </a:solidFill>
                <a:latin typeface="Arial" charset="0"/>
                <a:ea typeface="ＭＳ Ｐゴシック" pitchFamily="34" charset="-128"/>
                <a:cs typeface="Arial" charset="0"/>
              </a:rPr>
              <a:t>(</a:t>
            </a:r>
            <a:r>
              <a:rPr lang="en-US" sz="2800" b="1" i="1" dirty="0" err="1" smtClean="0">
                <a:solidFill>
                  <a:srgbClr val="FF0000"/>
                </a:solidFill>
                <a:latin typeface="Arial" charset="0"/>
                <a:ea typeface="ＭＳ Ｐゴシック" pitchFamily="34" charset="-128"/>
                <a:cs typeface="Arial" charset="0"/>
              </a:rPr>
              <a:t>tiếp</a:t>
            </a:r>
            <a:r>
              <a:rPr lang="en-US" sz="2800" b="1" i="1" dirty="0" smtClean="0">
                <a:solidFill>
                  <a:srgbClr val="FF0000"/>
                </a:solidFill>
                <a:latin typeface="Arial" charset="0"/>
                <a:ea typeface="ＭＳ Ｐゴシック" pitchFamily="34" charset="-128"/>
                <a:cs typeface="Arial" charset="0"/>
              </a:rPr>
              <a:t>)</a:t>
            </a:r>
            <a:r>
              <a:rPr lang="vi-VN" sz="2800" b="1" i="1" dirty="0" smtClean="0">
                <a:solidFill>
                  <a:srgbClr val="FF0000"/>
                </a:solidFill>
                <a:ea typeface="ＭＳ Ｐゴシック" pitchFamily="34" charset="-128"/>
                <a:cs typeface="Arial" charset="0"/>
              </a:rPr>
              <a:t> </a:t>
            </a:r>
            <a:endParaRPr lang="en-US" sz="2800" b="1" i="1" dirty="0" smtClean="0">
              <a:solidFill>
                <a:srgbClr val="FF0000"/>
              </a:solidFill>
              <a:latin typeface="Arial" charset="0"/>
              <a:ea typeface="ＭＳ Ｐゴシック" pitchFamily="34" charset="-128"/>
              <a:cs typeface="Arial" charset="0"/>
            </a:endParaRPr>
          </a:p>
        </p:txBody>
      </p:sp>
      <p:sp>
        <p:nvSpPr>
          <p:cNvPr id="16387" name="Content Placeholder 2"/>
          <p:cNvSpPr>
            <a:spLocks noGrp="1"/>
          </p:cNvSpPr>
          <p:nvPr>
            <p:ph sz="quarter" idx="4294967295"/>
          </p:nvPr>
        </p:nvSpPr>
        <p:spPr>
          <a:xfrm>
            <a:off x="533400" y="1295400"/>
            <a:ext cx="8001000" cy="4876800"/>
          </a:xfrm>
        </p:spPr>
        <p:txBody>
          <a:bodyPr/>
          <a:lstStyle/>
          <a:p>
            <a:pPr marL="288925" indent="-288925" algn="just" eaLnBrk="1" hangingPunct="1">
              <a:lnSpc>
                <a:spcPct val="140000"/>
              </a:lnSpc>
              <a:spcBef>
                <a:spcPts val="900"/>
              </a:spcBef>
              <a:spcAft>
                <a:spcPts val="900"/>
              </a:spcAft>
              <a:buFont typeface="Wingdings 2" pitchFamily="18" charset="2"/>
              <a:buNone/>
            </a:pPr>
            <a:r>
              <a:rPr lang="vi-VN" sz="2300" dirty="0" smtClean="0">
                <a:ea typeface="ＭＳ Ｐゴシック" pitchFamily="34" charset="-128"/>
                <a:cs typeface="Arial" pitchFamily="34" charset="0"/>
              </a:rPr>
              <a:t>7. Bán thuốc lá bằng máy bán thuốc lá tự động; </a:t>
            </a:r>
            <a:r>
              <a:rPr lang="vi-VN" sz="2300" dirty="0" smtClean="0">
                <a:solidFill>
                  <a:srgbClr val="FF0000"/>
                </a:solidFill>
                <a:ea typeface="ＭＳ Ｐゴシック" pitchFamily="34" charset="-128"/>
                <a:cs typeface="Arial" pitchFamily="34" charset="0"/>
              </a:rPr>
              <a:t>hút, bán thuốc lá tại địa điểm có quy định cấm.</a:t>
            </a:r>
          </a:p>
          <a:p>
            <a:pPr marL="288925" indent="-288925" algn="just" eaLnBrk="1" hangingPunct="1">
              <a:lnSpc>
                <a:spcPct val="140000"/>
              </a:lnSpc>
              <a:spcBef>
                <a:spcPts val="900"/>
              </a:spcBef>
              <a:spcAft>
                <a:spcPts val="900"/>
              </a:spcAft>
              <a:buFont typeface="Wingdings 2" pitchFamily="18" charset="2"/>
              <a:buNone/>
            </a:pPr>
            <a:r>
              <a:rPr lang="vi-VN" sz="2300" dirty="0" smtClean="0">
                <a:ea typeface="ＭＳ Ｐゴシック" pitchFamily="34" charset="-128"/>
                <a:cs typeface="Arial" pitchFamily="34" charset="0"/>
              </a:rPr>
              <a:t>8. Sử dụng hình ảnh thuốc lá trên báo chí, xuất bản phẩm dành riêng cho trẻ em.</a:t>
            </a:r>
          </a:p>
          <a:p>
            <a:pPr marL="288925" indent="-288925" algn="just" eaLnBrk="1" hangingPunct="1">
              <a:lnSpc>
                <a:spcPct val="140000"/>
              </a:lnSpc>
              <a:spcBef>
                <a:spcPts val="900"/>
              </a:spcBef>
              <a:spcAft>
                <a:spcPts val="900"/>
              </a:spcAft>
              <a:buFont typeface="Wingdings 2" pitchFamily="18" charset="2"/>
              <a:buNone/>
            </a:pPr>
            <a:r>
              <a:rPr lang="vi-VN" sz="2300" dirty="0" smtClean="0">
                <a:ea typeface="ＭＳ Ｐゴシック" pitchFamily="34" charset="-128"/>
                <a:cs typeface="Arial" pitchFamily="34" charset="0"/>
              </a:rPr>
              <a:t>9. Vận động, ép buộc người khác sử dụng thuốc lá.</a:t>
            </a:r>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idx="4294967295"/>
          </p:nvPr>
        </p:nvSpPr>
        <p:spPr>
          <a:xfrm>
            <a:off x="0" y="350838"/>
            <a:ext cx="9144000" cy="487362"/>
          </a:xfrm>
        </p:spPr>
        <p:txBody>
          <a:bodyPr>
            <a:normAutofit fontScale="90000"/>
          </a:bodyPr>
          <a:lstStyle/>
          <a:p>
            <a:pPr marL="292100" indent="-292100" algn="ctr" eaLnBrk="1" fontAlgn="auto" hangingPunct="1">
              <a:lnSpc>
                <a:spcPct val="150000"/>
              </a:lnSpc>
              <a:spcBef>
                <a:spcPts val="600"/>
              </a:spcBef>
              <a:spcAft>
                <a:spcPts val="600"/>
              </a:spcAft>
              <a:defRPr/>
            </a:pPr>
            <a:r>
              <a:rPr lang="en-US" sz="2800" b="1" dirty="0" err="1" smtClean="0">
                <a:solidFill>
                  <a:srgbClr val="FF0000"/>
                </a:solidFill>
                <a:latin typeface="Arial" charset="0"/>
                <a:ea typeface="ＭＳ Ｐゴシック" pitchFamily="34" charset="-128"/>
                <a:cs typeface="Arial" charset="0"/>
              </a:rPr>
              <a:t>Điều</a:t>
            </a:r>
            <a:r>
              <a:rPr lang="en-US" sz="2800" b="1" dirty="0" smtClean="0">
                <a:solidFill>
                  <a:srgbClr val="FF0000"/>
                </a:solidFill>
                <a:latin typeface="Arial" charset="0"/>
                <a:ea typeface="ＭＳ Ｐゴシック" pitchFamily="34" charset="-128"/>
                <a:cs typeface="Arial" charset="0"/>
              </a:rPr>
              <a:t> 16. </a:t>
            </a:r>
            <a:r>
              <a:rPr lang="en-US" sz="2800" b="1" dirty="0" err="1" smtClean="0">
                <a:solidFill>
                  <a:srgbClr val="FF0000"/>
                </a:solidFill>
                <a:latin typeface="Arial" charset="0"/>
                <a:ea typeface="ＭＳ Ｐゴシック" pitchFamily="34" charset="-128"/>
                <a:cs typeface="Arial" charset="0"/>
              </a:rPr>
              <a:t>Hoạt</a:t>
            </a:r>
            <a:r>
              <a:rPr lang="en-US" sz="2800" b="1" dirty="0" smtClean="0">
                <a:solidFill>
                  <a:srgbClr val="FF0000"/>
                </a:solidFill>
                <a:latin typeface="Arial" charset="0"/>
                <a:ea typeface="ＭＳ Ｐゴシック" pitchFamily="34" charset="-128"/>
                <a:cs typeface="Arial" charset="0"/>
              </a:rPr>
              <a:t> </a:t>
            </a:r>
            <a:r>
              <a:rPr lang="en-US" sz="2800" b="1" dirty="0" err="1" smtClean="0">
                <a:solidFill>
                  <a:srgbClr val="FF0000"/>
                </a:solidFill>
                <a:latin typeface="Arial" charset="0"/>
                <a:ea typeface="ＭＳ Ｐゴシック" pitchFamily="34" charset="-128"/>
                <a:cs typeface="Arial" charset="0"/>
              </a:rPr>
              <a:t>động</a:t>
            </a:r>
            <a:r>
              <a:rPr lang="en-US" sz="2800" b="1" dirty="0" smtClean="0">
                <a:solidFill>
                  <a:srgbClr val="FF0000"/>
                </a:solidFill>
                <a:latin typeface="Arial" charset="0"/>
                <a:ea typeface="ＭＳ Ｐゴシック" pitchFamily="34" charset="-128"/>
                <a:cs typeface="Arial" charset="0"/>
              </a:rPr>
              <a:t> </a:t>
            </a:r>
            <a:r>
              <a:rPr lang="en-US" sz="2800" b="1" dirty="0" err="1" smtClean="0">
                <a:solidFill>
                  <a:srgbClr val="FF0000"/>
                </a:solidFill>
                <a:latin typeface="Arial" charset="0"/>
                <a:ea typeface="ＭＳ Ｐゴシック" pitchFamily="34" charset="-128"/>
                <a:cs typeface="Arial" charset="0"/>
              </a:rPr>
              <a:t>tài</a:t>
            </a:r>
            <a:r>
              <a:rPr lang="en-US" sz="2800" b="1" dirty="0" smtClean="0">
                <a:solidFill>
                  <a:srgbClr val="FF0000"/>
                </a:solidFill>
                <a:latin typeface="Arial" charset="0"/>
                <a:ea typeface="ＭＳ Ｐゴシック" pitchFamily="34" charset="-128"/>
                <a:cs typeface="Arial" charset="0"/>
              </a:rPr>
              <a:t> </a:t>
            </a:r>
            <a:r>
              <a:rPr lang="en-US" sz="2800" b="1" dirty="0" err="1" smtClean="0">
                <a:solidFill>
                  <a:srgbClr val="FF0000"/>
                </a:solidFill>
                <a:latin typeface="Arial" charset="0"/>
                <a:ea typeface="ＭＳ Ｐゴシック" pitchFamily="34" charset="-128"/>
                <a:cs typeface="Arial" charset="0"/>
              </a:rPr>
              <a:t>trợ</a:t>
            </a:r>
            <a:r>
              <a:rPr lang="vi-VN" sz="2800" b="1" i="1" dirty="0" smtClean="0">
                <a:solidFill>
                  <a:srgbClr val="FF0000"/>
                </a:solidFill>
                <a:ea typeface="ＭＳ Ｐゴシック" pitchFamily="34" charset="-128"/>
                <a:cs typeface="Arial" charset="0"/>
              </a:rPr>
              <a:t> </a:t>
            </a:r>
            <a:endParaRPr lang="en-US" sz="2800" b="1" i="1" dirty="0" smtClean="0">
              <a:solidFill>
                <a:srgbClr val="FF0000"/>
              </a:solidFill>
              <a:latin typeface="Arial" charset="0"/>
              <a:ea typeface="ＭＳ Ｐゴシック" pitchFamily="34" charset="-128"/>
              <a:cs typeface="Arial" charset="0"/>
            </a:endParaRPr>
          </a:p>
        </p:txBody>
      </p:sp>
      <p:sp>
        <p:nvSpPr>
          <p:cNvPr id="16387" name="Content Placeholder 2"/>
          <p:cNvSpPr>
            <a:spLocks noGrp="1"/>
          </p:cNvSpPr>
          <p:nvPr>
            <p:ph sz="quarter" idx="4294967295"/>
          </p:nvPr>
        </p:nvSpPr>
        <p:spPr>
          <a:xfrm>
            <a:off x="457200" y="1295400"/>
            <a:ext cx="8077200" cy="4876800"/>
          </a:xfrm>
        </p:spPr>
        <p:txBody>
          <a:bodyPr/>
          <a:lstStyle/>
          <a:p>
            <a:pPr marL="288925" indent="-288925" algn="just">
              <a:lnSpc>
                <a:spcPct val="140000"/>
              </a:lnSpc>
              <a:spcBef>
                <a:spcPts val="900"/>
              </a:spcBef>
              <a:spcAft>
                <a:spcPts val="900"/>
              </a:spcAft>
              <a:buNone/>
            </a:pPr>
            <a:r>
              <a:rPr lang="vi-VN" sz="2400" dirty="0" smtClean="0"/>
              <a:t>	Tổ chức, cá nhân kinh doanh thuốc lá chỉ được tài trợ nhân đạo cho chương trình xóa đói, giảm nghèo; phòng, chống thiên tai, dịch bệnh, thảm họa; phòng, chống buôn lậu thuốc lá và </a:t>
            </a:r>
            <a:r>
              <a:rPr lang="vi-VN" sz="2400" dirty="0" smtClean="0">
                <a:solidFill>
                  <a:srgbClr val="FF0000"/>
                </a:solidFill>
              </a:rPr>
              <a:t>không được thông báo trên phương tiện thông tin đại chúng về việc tài trợ đó.</a:t>
            </a:r>
          </a:p>
          <a:p>
            <a:pPr marL="288925" indent="-288925" algn="just" eaLnBrk="1" hangingPunct="1">
              <a:lnSpc>
                <a:spcPct val="140000"/>
              </a:lnSpc>
              <a:spcBef>
                <a:spcPts val="900"/>
              </a:spcBef>
              <a:spcAft>
                <a:spcPts val="900"/>
              </a:spcAft>
              <a:buFont typeface="Wingdings 2" pitchFamily="18" charset="2"/>
              <a:buNone/>
            </a:pPr>
            <a:endParaRPr lang="vi-VN" sz="2300" dirty="0" smtClean="0">
              <a:ea typeface="ＭＳ Ｐゴシック" pitchFamily="34" charset="-128"/>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a:xfrm>
            <a:off x="0" y="304800"/>
            <a:ext cx="9144000" cy="685800"/>
          </a:xfrm>
        </p:spPr>
        <p:txBody>
          <a:bodyPr>
            <a:normAutofit fontScale="90000"/>
          </a:bodyPr>
          <a:lstStyle/>
          <a:p>
            <a:pPr marL="292100" indent="-292100" algn="ctr" eaLnBrk="1" fontAlgn="auto" hangingPunct="1">
              <a:spcBef>
                <a:spcPts val="600"/>
              </a:spcBef>
              <a:spcAft>
                <a:spcPts val="600"/>
              </a:spcAft>
              <a:defRPr/>
            </a:pPr>
            <a:r>
              <a:rPr lang="vi-VN" sz="2400" b="1" dirty="0" smtClean="0">
                <a:solidFill>
                  <a:srgbClr val="FF0000"/>
                </a:solidFill>
                <a:ea typeface="ＭＳ Ｐゴシック" pitchFamily="34" charset="-128"/>
                <a:cs typeface="Arial" charset="0"/>
              </a:rPr>
              <a:t>Điều 6. Trách nhiệm của người đứng đầu cơ quan, tổ chức, địa phương trong </a:t>
            </a:r>
            <a:r>
              <a:rPr lang="en-US" sz="2400" b="1" dirty="0" smtClean="0">
                <a:solidFill>
                  <a:srgbClr val="FF0000"/>
                </a:solidFill>
                <a:latin typeface="Arial" charset="0"/>
                <a:ea typeface="ＭＳ Ｐゴシック" pitchFamily="34" charset="-128"/>
                <a:cs typeface="Arial" charset="0"/>
              </a:rPr>
              <a:t>PCTHTL</a:t>
            </a:r>
          </a:p>
        </p:txBody>
      </p:sp>
      <p:sp>
        <p:nvSpPr>
          <p:cNvPr id="19459" name="Content Placeholder 2"/>
          <p:cNvSpPr>
            <a:spLocks noGrp="1"/>
          </p:cNvSpPr>
          <p:nvPr>
            <p:ph sz="quarter" idx="4294967295"/>
          </p:nvPr>
        </p:nvSpPr>
        <p:spPr>
          <a:xfrm>
            <a:off x="0" y="1371600"/>
            <a:ext cx="8534400" cy="4419600"/>
          </a:xfrm>
        </p:spPr>
        <p:txBody>
          <a:bodyPr/>
          <a:lstStyle/>
          <a:p>
            <a:pPr marL="288925" indent="-288925" algn="just" eaLnBrk="1" hangingPunct="1">
              <a:lnSpc>
                <a:spcPts val="3000"/>
              </a:lnSpc>
              <a:spcAft>
                <a:spcPts val="600"/>
              </a:spcAft>
              <a:buFont typeface="Wingdings 2" pitchFamily="18" charset="2"/>
              <a:buNone/>
            </a:pPr>
            <a:r>
              <a:rPr lang="vi-VN" sz="2300" smtClean="0">
                <a:ea typeface="ＭＳ Ｐゴシック" pitchFamily="34" charset="-128"/>
                <a:cs typeface="Arial" pitchFamily="34" charset="0"/>
              </a:rPr>
              <a:t>1. Đưa nội dung phòng, chống tác hại của thuốc lá vào kế hoạch hoạt động hằng năm, quy định không hút thuốc lá tại nơi làm việc vào quy chế nội bộ. </a:t>
            </a:r>
          </a:p>
          <a:p>
            <a:pPr marL="288925" indent="-288925" algn="just" eaLnBrk="1" hangingPunct="1">
              <a:lnSpc>
                <a:spcPts val="3000"/>
              </a:lnSpc>
              <a:spcAft>
                <a:spcPts val="600"/>
              </a:spcAft>
              <a:buFont typeface="Wingdings 2" pitchFamily="18" charset="2"/>
              <a:buNone/>
            </a:pPr>
            <a:r>
              <a:rPr lang="vi-VN" sz="2300" smtClean="0">
                <a:ea typeface="ＭＳ Ｐゴシック" pitchFamily="34" charset="-128"/>
                <a:cs typeface="Arial" pitchFamily="34" charset="0"/>
              </a:rPr>
              <a:t>2. Đưa quy định về việc hạn chế hoặc không hút thuốc lá trong các đám cưới, đám tang, lễ hội trên địa bàn dân cư vào hương ước.</a:t>
            </a:r>
          </a:p>
          <a:p>
            <a:pPr marL="288925" indent="-288925" algn="just" eaLnBrk="1" hangingPunct="1">
              <a:lnSpc>
                <a:spcPts val="3000"/>
              </a:lnSpc>
              <a:spcAft>
                <a:spcPts val="600"/>
              </a:spcAft>
              <a:buFont typeface="Wingdings 2" pitchFamily="18" charset="2"/>
              <a:buNone/>
            </a:pPr>
            <a:r>
              <a:rPr lang="vi-VN" sz="2300" smtClean="0">
                <a:ea typeface="ＭＳ Ｐゴシック" pitchFamily="34" charset="-128"/>
                <a:cs typeface="Arial" pitchFamily="34" charset="0"/>
              </a:rPr>
              <a:t>3. Gương mẫu thực hiện và vận động cơ quan, tổ chức, địa phương thực hiện các quy định của pháp luật về phòng, chống tác hại của thuốc lá.</a:t>
            </a: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839200" cy="7159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b="1" dirty="0" smtClean="0">
              <a:solidFill>
                <a:srgbClr val="0000FF"/>
              </a:solidFill>
              <a:latin typeface="Times New Roman" pitchFamily="18" charset="0"/>
              <a:cs typeface="Times New Roman" pitchFamily="18" charset="0"/>
            </a:endParaRPr>
          </a:p>
        </p:txBody>
      </p:sp>
      <p:sp>
        <p:nvSpPr>
          <p:cNvPr id="4" name="Content Placeholder 3"/>
          <p:cNvSpPr>
            <a:spLocks noGrp="1"/>
          </p:cNvSpPr>
          <p:nvPr>
            <p:ph idx="1"/>
          </p:nvPr>
        </p:nvSpPr>
        <p:spPr>
          <a:xfrm>
            <a:off x="457200" y="1143000"/>
            <a:ext cx="8229600" cy="5334000"/>
          </a:xfrm>
        </p:spPr>
        <p:txBody>
          <a:bodyPr>
            <a:normAutofit/>
          </a:bodyPr>
          <a:lstStyle/>
          <a:p>
            <a:pPr algn="ctr">
              <a:buNone/>
            </a:pPr>
            <a:r>
              <a:rPr lang="nl-NL" sz="2200" b="1" dirty="0" smtClean="0">
                <a:solidFill>
                  <a:srgbClr val="0033CC"/>
                </a:solidFill>
                <a:latin typeface="Times New Roman" pitchFamily="18" charset="0"/>
                <a:cs typeface="Times New Roman" pitchFamily="18" charset="0"/>
              </a:rPr>
              <a:t>1. Tăng thuế và giá thuốc lá </a:t>
            </a:r>
          </a:p>
          <a:p>
            <a:pPr algn="ctr">
              <a:buNone/>
            </a:pPr>
            <a:r>
              <a:rPr lang="nl-NL" sz="2200" b="1" dirty="0" smtClean="0">
                <a:solidFill>
                  <a:srgbClr val="0033CC"/>
                </a:solidFill>
                <a:latin typeface="Times New Roman" pitchFamily="18" charset="0"/>
                <a:cs typeface="Times New Roman" pitchFamily="18" charset="0"/>
              </a:rPr>
              <a:t>(Điều 4. Chính sách của Nhà nước về PCTH thuốc lá) </a:t>
            </a:r>
          </a:p>
          <a:p>
            <a:pPr algn="ctr">
              <a:buNone/>
            </a:pPr>
            <a:endParaRPr lang="nl-NL" sz="2200" b="1" dirty="0" smtClean="0">
              <a:solidFill>
                <a:srgbClr val="0033CC"/>
              </a:solidFill>
              <a:latin typeface="Times New Roman" pitchFamily="18" charset="0"/>
              <a:cs typeface="Times New Roman" pitchFamily="18" charset="0"/>
            </a:endParaRPr>
          </a:p>
          <a:p>
            <a:pPr>
              <a:buFontTx/>
              <a:buChar char="-"/>
            </a:pPr>
            <a:r>
              <a:rPr lang="nl-NL" sz="2400" dirty="0" smtClean="0">
                <a:latin typeface="Times New Roman" pitchFamily="18" charset="0"/>
                <a:cs typeface="Times New Roman" pitchFamily="18" charset="0"/>
              </a:rPr>
              <a:t>Áp dụng chính sách thuế phù hợp để giảm tỷ lệ sử dụng thuốc lá </a:t>
            </a:r>
          </a:p>
          <a:p>
            <a:pPr>
              <a:buFontTx/>
              <a:buChar char="-"/>
            </a:pPr>
            <a:r>
              <a:rPr lang="nl-NL" sz="2400" dirty="0" smtClean="0">
                <a:latin typeface="Times New Roman" pitchFamily="18" charset="0"/>
                <a:cs typeface="Times New Roman" pitchFamily="18" charset="0"/>
              </a:rPr>
              <a:t>Thuế tiêu thụ đặc biệt của thuốc lá là 65% giá xuất xưởng (đã bao gồm 10% thuế giá trị gia tăng). </a:t>
            </a:r>
          </a:p>
          <a:p>
            <a:pPr>
              <a:buFontTx/>
              <a:buChar char="-"/>
            </a:pPr>
            <a:r>
              <a:rPr lang="nl-NL" sz="2400" dirty="0" smtClean="0">
                <a:latin typeface="Times New Roman" pitchFamily="18" charset="0"/>
                <a:cs typeface="Times New Roman" pitchFamily="18" charset="0"/>
              </a:rPr>
              <a:t>Theo Luật Thuế tiêu thụ đặc biệt mới, </a:t>
            </a:r>
          </a:p>
          <a:p>
            <a:pPr>
              <a:buNone/>
            </a:pPr>
            <a:r>
              <a:rPr lang="nl-NL" sz="2400" dirty="0" smtClean="0">
                <a:latin typeface="Times New Roman" pitchFamily="18" charset="0"/>
                <a:cs typeface="Times New Roman" pitchFamily="18" charset="0"/>
              </a:rPr>
              <a:t>		- Kể từ ngày 1/1/2016, thuế tiêu thụ đặc biệt sẽ tăng thêm 5%. </a:t>
            </a:r>
            <a:r>
              <a:rPr lang="nl-NL" sz="2400" b="1" dirty="0" smtClean="0">
                <a:solidFill>
                  <a:srgbClr val="FF0000"/>
                </a:solidFill>
                <a:latin typeface="Times New Roman" pitchFamily="18" charset="0"/>
                <a:cs typeface="Times New Roman" pitchFamily="18" charset="0"/>
              </a:rPr>
              <a:t>Từ 65% lên mức 70%. </a:t>
            </a:r>
          </a:p>
          <a:p>
            <a:pPr>
              <a:buNone/>
            </a:pPr>
            <a:r>
              <a:rPr lang="nl-NL" sz="2400" b="1" dirty="0" smtClean="0">
                <a:solidFill>
                  <a:srgbClr val="FF0000"/>
                </a:solidFill>
                <a:latin typeface="Times New Roman" pitchFamily="18" charset="0"/>
                <a:cs typeface="Times New Roman" pitchFamily="18" charset="0"/>
              </a:rPr>
              <a:t>		</a:t>
            </a:r>
            <a:r>
              <a:rPr lang="nl-NL" sz="2400" dirty="0" smtClean="0">
                <a:latin typeface="Times New Roman" pitchFamily="18" charset="0"/>
                <a:cs typeface="Times New Roman" pitchFamily="18" charset="0"/>
              </a:rPr>
              <a:t>- Từ ngày 1/1/2019, tăng từ </a:t>
            </a:r>
            <a:r>
              <a:rPr lang="nl-NL" sz="2400" b="1" dirty="0" smtClean="0">
                <a:solidFill>
                  <a:srgbClr val="FF0000"/>
                </a:solidFill>
                <a:latin typeface="Times New Roman" pitchFamily="18" charset="0"/>
                <a:cs typeface="Times New Roman" pitchFamily="18" charset="0"/>
              </a:rPr>
              <a:t>70% lên 75%. </a:t>
            </a:r>
          </a:p>
          <a:p>
            <a:pPr>
              <a:buFontTx/>
              <a:buChar char="-"/>
            </a:pPr>
            <a:endParaRPr lang="en-US" sz="2400" dirty="0" smtClean="0">
              <a:latin typeface="Times New Roman" pitchFamily="18" charset="0"/>
              <a:cs typeface="Times New Roman" pitchFamily="18" charset="0"/>
            </a:endParaRPr>
          </a:p>
          <a:p>
            <a:pPr algn="r">
              <a:buNone/>
            </a:pPr>
            <a:endParaRPr lang="en-US" sz="2400" b="1" i="1" dirty="0" smtClean="0">
              <a:solidFill>
                <a:srgbClr val="FF0000"/>
              </a:solidFill>
              <a:latin typeface="Times New Roman" pitchFamily="18" charset="0"/>
              <a:cs typeface="Times New Roman" pitchFamily="18" charset="0"/>
            </a:endParaRPr>
          </a:p>
          <a:p>
            <a:pPr algn="r">
              <a:buNone/>
            </a:pPr>
            <a:endParaRPr lang="en-US" b="1" i="1" dirty="0" smtClean="0">
              <a:solidFill>
                <a:srgbClr val="FF0000"/>
              </a:solidFill>
            </a:endParaRPr>
          </a:p>
          <a:p>
            <a:pPr algn="r">
              <a:buNone/>
            </a:pPr>
            <a:endParaRPr lang="en-US" b="1" i="1" dirty="0" smtClean="0">
              <a:solidFill>
                <a:srgbClr val="FF0000"/>
              </a:solidFil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0" y="152400"/>
            <a:ext cx="9144000" cy="914400"/>
          </a:xfrm>
        </p:spPr>
        <p:txBody>
          <a:bodyPr/>
          <a:lstStyle/>
          <a:p>
            <a:pPr marL="292100" indent="-292100" algn="ctr" eaLnBrk="1" hangingPunct="1">
              <a:spcBef>
                <a:spcPts val="600"/>
              </a:spcBef>
              <a:spcAft>
                <a:spcPts val="600"/>
              </a:spcAft>
            </a:pPr>
            <a:r>
              <a:rPr lang="en-US" sz="2400" b="1" smtClean="0">
                <a:solidFill>
                  <a:srgbClr val="FF0000"/>
                </a:solidFill>
                <a:latin typeface="Arial" pitchFamily="34" charset="0"/>
                <a:ea typeface="ＭＳ Ｐゴシック" pitchFamily="34" charset="-128"/>
                <a:cs typeface="Arial" pitchFamily="34" charset="0"/>
              </a:rPr>
              <a:t>Điều 14. Quyền của người đứng đầu, người quản lý </a:t>
            </a:r>
            <a:br>
              <a:rPr lang="en-US" sz="2400" b="1" smtClean="0">
                <a:solidFill>
                  <a:srgbClr val="FF0000"/>
                </a:solidFill>
                <a:latin typeface="Arial" pitchFamily="34" charset="0"/>
                <a:ea typeface="ＭＳ Ｐゴシック" pitchFamily="34" charset="-128"/>
                <a:cs typeface="Arial" pitchFamily="34" charset="0"/>
              </a:rPr>
            </a:br>
            <a:r>
              <a:rPr lang="en-US" sz="2400" b="1" smtClean="0">
                <a:solidFill>
                  <a:srgbClr val="FF0000"/>
                </a:solidFill>
                <a:latin typeface="Arial" pitchFamily="34" charset="0"/>
                <a:ea typeface="ＭＳ Ｐゴシック" pitchFamily="34" charset="-128"/>
                <a:cs typeface="Arial" pitchFamily="34" charset="0"/>
              </a:rPr>
              <a:t>đ</a:t>
            </a:r>
            <a:r>
              <a:rPr lang="vi-VN" sz="2400" b="1" smtClean="0">
                <a:solidFill>
                  <a:srgbClr val="FF0000"/>
                </a:solidFill>
                <a:ea typeface="ＭＳ Ｐゴシック" pitchFamily="34" charset="-128"/>
                <a:cs typeface="Arial" pitchFamily="34" charset="0"/>
              </a:rPr>
              <a:t>ịa điểm cấm hút thuốc lá </a:t>
            </a:r>
            <a:endParaRPr lang="en-US" sz="2400" b="1" smtClean="0">
              <a:solidFill>
                <a:srgbClr val="FF0000"/>
              </a:solidFill>
              <a:latin typeface="Arial" pitchFamily="34" charset="0"/>
              <a:ea typeface="ＭＳ Ｐゴシック" pitchFamily="34" charset="-128"/>
              <a:cs typeface="Arial" pitchFamily="34" charset="0"/>
            </a:endParaRPr>
          </a:p>
        </p:txBody>
      </p:sp>
      <p:sp>
        <p:nvSpPr>
          <p:cNvPr id="20483" name="Content Placeholder 2"/>
          <p:cNvSpPr>
            <a:spLocks noGrp="1"/>
          </p:cNvSpPr>
          <p:nvPr>
            <p:ph sz="quarter" idx="4294967295"/>
          </p:nvPr>
        </p:nvSpPr>
        <p:spPr>
          <a:xfrm>
            <a:off x="0" y="1371600"/>
            <a:ext cx="8534400" cy="4800600"/>
          </a:xfrm>
        </p:spPr>
        <p:txBody>
          <a:bodyPr/>
          <a:lstStyle/>
          <a:p>
            <a:pPr marL="288925" indent="-288925" algn="just" eaLnBrk="1" hangingPunct="1">
              <a:lnSpc>
                <a:spcPct val="140000"/>
              </a:lnSpc>
              <a:spcBef>
                <a:spcPts val="900"/>
              </a:spcBef>
              <a:spcAft>
                <a:spcPts val="900"/>
              </a:spcAft>
              <a:buFont typeface="Wingdings 2" pitchFamily="18" charset="2"/>
              <a:buBlip>
                <a:blip r:embed="rId2"/>
              </a:buBlip>
            </a:pPr>
            <a:r>
              <a:rPr lang="vi-VN" sz="2300" smtClean="0">
                <a:solidFill>
                  <a:srgbClr val="0000CC"/>
                </a:solidFill>
                <a:ea typeface="ＭＳ Ｐゴシック" pitchFamily="34" charset="-128"/>
                <a:cs typeface="Arial" pitchFamily="34" charset="0"/>
              </a:rPr>
              <a:t>Buộc người vi phạm chấm dứt việc hút thuốc lá </a:t>
            </a:r>
            <a:r>
              <a:rPr lang="vi-VN" sz="2300" smtClean="0">
                <a:ea typeface="ＭＳ Ｐゴシック" pitchFamily="34" charset="-128"/>
                <a:cs typeface="Arial" pitchFamily="34" charset="0"/>
              </a:rPr>
              <a:t>tại địa điểm cấm hút thuốc lá; xử phạt vi phạm hành chính theo quy định của pháp luật;</a:t>
            </a:r>
          </a:p>
          <a:p>
            <a:pPr marL="288925" indent="-288925" algn="just" eaLnBrk="1" hangingPunct="1">
              <a:lnSpc>
                <a:spcPct val="140000"/>
              </a:lnSpc>
              <a:spcBef>
                <a:spcPts val="900"/>
              </a:spcBef>
              <a:spcAft>
                <a:spcPts val="900"/>
              </a:spcAft>
              <a:buFont typeface="Wingdings 2" pitchFamily="18" charset="2"/>
              <a:buBlip>
                <a:blip r:embed="rId2"/>
              </a:buBlip>
            </a:pPr>
            <a:r>
              <a:rPr lang="vi-VN" sz="2300" smtClean="0">
                <a:ea typeface="ＭＳ Ｐゴシック" pitchFamily="34" charset="-128"/>
                <a:cs typeface="Arial" pitchFamily="34" charset="0"/>
              </a:rPr>
              <a:t>Yêu cầu người vi phạm quy định cấm hút thuốc lá ra khỏi cơ sở của mình;</a:t>
            </a:r>
          </a:p>
          <a:p>
            <a:pPr marL="288925" indent="-288925" algn="just" eaLnBrk="1" hangingPunct="1">
              <a:lnSpc>
                <a:spcPct val="140000"/>
              </a:lnSpc>
              <a:spcBef>
                <a:spcPts val="900"/>
              </a:spcBef>
              <a:spcAft>
                <a:spcPts val="900"/>
              </a:spcAft>
              <a:buFont typeface="Wingdings 2" pitchFamily="18" charset="2"/>
              <a:buBlip>
                <a:blip r:embed="rId2"/>
              </a:buBlip>
            </a:pPr>
            <a:r>
              <a:rPr lang="vi-VN" sz="2300" b="1" smtClean="0">
                <a:solidFill>
                  <a:srgbClr val="0000CC"/>
                </a:solidFill>
                <a:ea typeface="ＭＳ Ｐゴシック" pitchFamily="34" charset="-128"/>
                <a:cs typeface="Arial" pitchFamily="34" charset="0"/>
              </a:rPr>
              <a:t>Từ chối tiếp nhận hoặc cung cấp dịch vụ </a:t>
            </a:r>
            <a:r>
              <a:rPr lang="vi-VN" sz="2300" smtClean="0">
                <a:ea typeface="ＭＳ Ｐゴシック" pitchFamily="34" charset="-128"/>
                <a:cs typeface="Arial" pitchFamily="34" charset="0"/>
              </a:rPr>
              <a:t>cho người vi phạm quy định cấm hút thuốc lá nếu người đó tiếp tục vi phạm sau khi đã được nhắc nhở.</a:t>
            </a:r>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0" y="152400"/>
            <a:ext cx="9144000" cy="914400"/>
          </a:xfrm>
        </p:spPr>
        <p:txBody>
          <a:bodyPr/>
          <a:lstStyle/>
          <a:p>
            <a:pPr marL="292100" indent="-292100" algn="ctr" eaLnBrk="1" hangingPunct="1">
              <a:spcBef>
                <a:spcPts val="600"/>
              </a:spcBef>
              <a:spcAft>
                <a:spcPts val="600"/>
              </a:spcAft>
            </a:pPr>
            <a:r>
              <a:rPr lang="en-US" sz="2400" b="1" dirty="0" err="1" smtClean="0">
                <a:solidFill>
                  <a:srgbClr val="FF0000"/>
                </a:solidFill>
                <a:latin typeface="Arial" pitchFamily="34" charset="0"/>
                <a:ea typeface="ＭＳ Ｐゴシック" pitchFamily="34" charset="-128"/>
                <a:cs typeface="Arial" pitchFamily="34" charset="0"/>
              </a:rPr>
              <a:t>Điều</a:t>
            </a:r>
            <a:r>
              <a:rPr lang="en-US" sz="2400" b="1" dirty="0" smtClean="0">
                <a:solidFill>
                  <a:srgbClr val="FF0000"/>
                </a:solidFill>
                <a:latin typeface="Arial" pitchFamily="34" charset="0"/>
                <a:ea typeface="ＭＳ Ｐゴシック" pitchFamily="34" charset="-128"/>
                <a:cs typeface="Arial" pitchFamily="34" charset="0"/>
              </a:rPr>
              <a:t> 14. </a:t>
            </a:r>
            <a:r>
              <a:rPr lang="en-US" sz="2400" b="1" dirty="0" err="1" smtClean="0">
                <a:solidFill>
                  <a:srgbClr val="FF0000"/>
                </a:solidFill>
                <a:latin typeface="Arial" pitchFamily="34" charset="0"/>
                <a:ea typeface="ＭＳ Ｐゴシック" pitchFamily="34" charset="-128"/>
                <a:cs typeface="Arial" pitchFamily="34" charset="0"/>
              </a:rPr>
              <a:t>Quyền</a:t>
            </a:r>
            <a:r>
              <a:rPr lang="en-US" sz="2400" b="1" dirty="0" smtClean="0">
                <a:solidFill>
                  <a:srgbClr val="FF0000"/>
                </a:solidFill>
                <a:latin typeface="Arial" pitchFamily="34" charset="0"/>
                <a:ea typeface="ＭＳ Ｐゴシック" pitchFamily="34" charset="-128"/>
                <a:cs typeface="Arial" pitchFamily="34" charset="0"/>
              </a:rPr>
              <a:t> </a:t>
            </a:r>
            <a:r>
              <a:rPr lang="en-US" sz="2400" b="1" dirty="0" err="1" smtClean="0">
                <a:solidFill>
                  <a:srgbClr val="FF0000"/>
                </a:solidFill>
                <a:latin typeface="Arial" pitchFamily="34" charset="0"/>
                <a:ea typeface="ＭＳ Ｐゴシック" pitchFamily="34" charset="-128"/>
                <a:cs typeface="Arial" pitchFamily="34" charset="0"/>
              </a:rPr>
              <a:t>của</a:t>
            </a:r>
            <a:r>
              <a:rPr lang="en-US" sz="2400" b="1" dirty="0" smtClean="0">
                <a:solidFill>
                  <a:srgbClr val="FF0000"/>
                </a:solidFill>
                <a:latin typeface="Arial" pitchFamily="34" charset="0"/>
                <a:ea typeface="ＭＳ Ｐゴシック" pitchFamily="34" charset="-128"/>
                <a:cs typeface="Arial" pitchFamily="34" charset="0"/>
              </a:rPr>
              <a:t> </a:t>
            </a:r>
            <a:r>
              <a:rPr lang="en-US" sz="2400" b="1" dirty="0" err="1" smtClean="0">
                <a:solidFill>
                  <a:srgbClr val="FF0000"/>
                </a:solidFill>
                <a:latin typeface="Arial" pitchFamily="34" charset="0"/>
                <a:ea typeface="ＭＳ Ｐゴシック" pitchFamily="34" charset="-128"/>
                <a:cs typeface="Arial" pitchFamily="34" charset="0"/>
              </a:rPr>
              <a:t>người</a:t>
            </a:r>
            <a:r>
              <a:rPr lang="en-US" sz="2400" b="1" dirty="0" smtClean="0">
                <a:solidFill>
                  <a:srgbClr val="FF0000"/>
                </a:solidFill>
                <a:latin typeface="Arial" pitchFamily="34" charset="0"/>
                <a:ea typeface="ＭＳ Ｐゴシック" pitchFamily="34" charset="-128"/>
                <a:cs typeface="Arial" pitchFamily="34" charset="0"/>
              </a:rPr>
              <a:t> </a:t>
            </a:r>
            <a:r>
              <a:rPr lang="en-US" sz="2400" b="1" dirty="0" err="1" smtClean="0">
                <a:solidFill>
                  <a:srgbClr val="FF0000"/>
                </a:solidFill>
                <a:latin typeface="Arial" pitchFamily="34" charset="0"/>
                <a:ea typeface="ＭＳ Ｐゴシック" pitchFamily="34" charset="-128"/>
                <a:cs typeface="Arial" pitchFamily="34" charset="0"/>
              </a:rPr>
              <a:t>đứng</a:t>
            </a:r>
            <a:r>
              <a:rPr lang="en-US" sz="2400" b="1" dirty="0" smtClean="0">
                <a:solidFill>
                  <a:srgbClr val="FF0000"/>
                </a:solidFill>
                <a:latin typeface="Arial" pitchFamily="34" charset="0"/>
                <a:ea typeface="ＭＳ Ｐゴシック" pitchFamily="34" charset="-128"/>
                <a:cs typeface="Arial" pitchFamily="34" charset="0"/>
              </a:rPr>
              <a:t> </a:t>
            </a:r>
            <a:r>
              <a:rPr lang="en-US" sz="2400" b="1" dirty="0" err="1" smtClean="0">
                <a:solidFill>
                  <a:srgbClr val="FF0000"/>
                </a:solidFill>
                <a:latin typeface="Arial" pitchFamily="34" charset="0"/>
                <a:ea typeface="ＭＳ Ｐゴシック" pitchFamily="34" charset="-128"/>
                <a:cs typeface="Arial" pitchFamily="34" charset="0"/>
              </a:rPr>
              <a:t>đầu</a:t>
            </a:r>
            <a:r>
              <a:rPr lang="en-US" sz="2400" b="1" dirty="0" smtClean="0">
                <a:solidFill>
                  <a:srgbClr val="FF0000"/>
                </a:solidFill>
                <a:latin typeface="Arial" pitchFamily="34" charset="0"/>
                <a:ea typeface="ＭＳ Ｐゴシック" pitchFamily="34" charset="-128"/>
                <a:cs typeface="Arial" pitchFamily="34" charset="0"/>
              </a:rPr>
              <a:t>, </a:t>
            </a:r>
            <a:r>
              <a:rPr lang="en-US" sz="2400" b="1" dirty="0" err="1" smtClean="0">
                <a:solidFill>
                  <a:srgbClr val="FF0000"/>
                </a:solidFill>
                <a:latin typeface="Arial" pitchFamily="34" charset="0"/>
                <a:ea typeface="ＭＳ Ｐゴシック" pitchFamily="34" charset="-128"/>
                <a:cs typeface="Arial" pitchFamily="34" charset="0"/>
              </a:rPr>
              <a:t>người</a:t>
            </a:r>
            <a:r>
              <a:rPr lang="en-US" sz="2400" b="1" dirty="0" smtClean="0">
                <a:solidFill>
                  <a:srgbClr val="FF0000"/>
                </a:solidFill>
                <a:latin typeface="Arial" pitchFamily="34" charset="0"/>
                <a:ea typeface="ＭＳ Ｐゴシック" pitchFamily="34" charset="-128"/>
                <a:cs typeface="Arial" pitchFamily="34" charset="0"/>
              </a:rPr>
              <a:t> </a:t>
            </a:r>
            <a:r>
              <a:rPr lang="en-US" sz="2400" b="1" dirty="0" err="1" smtClean="0">
                <a:solidFill>
                  <a:srgbClr val="FF0000"/>
                </a:solidFill>
                <a:latin typeface="Arial" pitchFamily="34" charset="0"/>
                <a:ea typeface="ＭＳ Ｐゴシック" pitchFamily="34" charset="-128"/>
                <a:cs typeface="Arial" pitchFamily="34" charset="0"/>
              </a:rPr>
              <a:t>quản</a:t>
            </a:r>
            <a:r>
              <a:rPr lang="en-US" sz="2400" b="1" dirty="0" smtClean="0">
                <a:solidFill>
                  <a:srgbClr val="FF0000"/>
                </a:solidFill>
                <a:latin typeface="Arial" pitchFamily="34" charset="0"/>
                <a:ea typeface="ＭＳ Ｐゴシック" pitchFamily="34" charset="-128"/>
                <a:cs typeface="Arial" pitchFamily="34" charset="0"/>
              </a:rPr>
              <a:t> </a:t>
            </a:r>
            <a:r>
              <a:rPr lang="en-US" sz="2400" b="1" dirty="0" err="1" smtClean="0">
                <a:solidFill>
                  <a:srgbClr val="FF0000"/>
                </a:solidFill>
                <a:latin typeface="Arial" pitchFamily="34" charset="0"/>
                <a:ea typeface="ＭＳ Ｐゴシック" pitchFamily="34" charset="-128"/>
                <a:cs typeface="Arial" pitchFamily="34" charset="0"/>
              </a:rPr>
              <a:t>lý</a:t>
            </a:r>
            <a:r>
              <a:rPr lang="en-US" sz="2400" b="1" dirty="0" smtClean="0">
                <a:solidFill>
                  <a:srgbClr val="FF0000"/>
                </a:solidFill>
                <a:latin typeface="Arial" pitchFamily="34" charset="0"/>
                <a:ea typeface="ＭＳ Ｐゴシック" pitchFamily="34" charset="-128"/>
                <a:cs typeface="Arial" pitchFamily="34" charset="0"/>
              </a:rPr>
              <a:t> </a:t>
            </a:r>
            <a:br>
              <a:rPr lang="en-US" sz="2400" b="1" dirty="0" smtClean="0">
                <a:solidFill>
                  <a:srgbClr val="FF0000"/>
                </a:solidFill>
                <a:latin typeface="Arial" pitchFamily="34" charset="0"/>
                <a:ea typeface="ＭＳ Ｐゴシック" pitchFamily="34" charset="-128"/>
                <a:cs typeface="Arial" pitchFamily="34" charset="0"/>
              </a:rPr>
            </a:br>
            <a:r>
              <a:rPr lang="en-US" sz="2400" b="1" dirty="0" smtClean="0">
                <a:solidFill>
                  <a:srgbClr val="FF0000"/>
                </a:solidFill>
                <a:latin typeface="Arial" pitchFamily="34" charset="0"/>
                <a:ea typeface="ＭＳ Ｐゴシック" pitchFamily="34" charset="-128"/>
                <a:cs typeface="Arial" pitchFamily="34" charset="0"/>
              </a:rPr>
              <a:t>đ</a:t>
            </a:r>
            <a:r>
              <a:rPr lang="vi-VN" sz="2400" b="1" dirty="0" smtClean="0">
                <a:solidFill>
                  <a:srgbClr val="FF0000"/>
                </a:solidFill>
                <a:ea typeface="ＭＳ Ｐゴシック" pitchFamily="34" charset="-128"/>
                <a:cs typeface="Arial" pitchFamily="34" charset="0"/>
              </a:rPr>
              <a:t>ịa điểm cấm hút thuốc lá </a:t>
            </a:r>
            <a:endParaRPr lang="en-US" sz="2400" b="1" dirty="0" smtClean="0">
              <a:solidFill>
                <a:srgbClr val="FF0000"/>
              </a:solidFill>
              <a:latin typeface="Arial" pitchFamily="34" charset="0"/>
              <a:ea typeface="ＭＳ Ｐゴシック" pitchFamily="34" charset="-128"/>
              <a:cs typeface="Arial" pitchFamily="34" charset="0"/>
            </a:endParaRPr>
          </a:p>
        </p:txBody>
      </p:sp>
      <p:sp>
        <p:nvSpPr>
          <p:cNvPr id="21507" name="Content Placeholder 2"/>
          <p:cNvSpPr>
            <a:spLocks noGrp="1"/>
          </p:cNvSpPr>
          <p:nvPr>
            <p:ph sz="quarter" idx="4294967295"/>
          </p:nvPr>
        </p:nvSpPr>
        <p:spPr>
          <a:xfrm>
            <a:off x="0" y="1371600"/>
            <a:ext cx="8534400" cy="4800600"/>
          </a:xfrm>
        </p:spPr>
        <p:txBody>
          <a:bodyPr/>
          <a:lstStyle/>
          <a:p>
            <a:pPr marL="288925" indent="-288925" algn="just" eaLnBrk="1" hangingPunct="1">
              <a:lnSpc>
                <a:spcPct val="140000"/>
              </a:lnSpc>
              <a:spcBef>
                <a:spcPts val="900"/>
              </a:spcBef>
              <a:spcAft>
                <a:spcPts val="900"/>
              </a:spcAft>
              <a:buFont typeface="Wingdings 2" pitchFamily="18" charset="2"/>
              <a:buBlip>
                <a:blip r:embed="rId2"/>
              </a:buBlip>
            </a:pPr>
            <a:r>
              <a:rPr lang="vi-VN" sz="2300" smtClean="0">
                <a:ea typeface="ＭＳ Ｐゴシック" pitchFamily="34" charset="-128"/>
                <a:cs typeface="Arial" pitchFamily="34" charset="0"/>
              </a:rPr>
              <a:t>Thực hiện quy định tại Điều 6 của Luật này </a:t>
            </a:r>
            <a:r>
              <a:rPr lang="vi-VN" sz="2300" smtClean="0">
                <a:solidFill>
                  <a:srgbClr val="0000CC"/>
                </a:solidFill>
                <a:ea typeface="ＭＳ Ｐゴシック" pitchFamily="34" charset="-128"/>
                <a:cs typeface="Arial" pitchFamily="34" charset="0"/>
              </a:rPr>
              <a:t>(kế hoạch hoạt động hằng năm có PCTHTL, quy định không hút thuốc lá tại quy chế nội bộ.</a:t>
            </a:r>
            <a:r>
              <a:rPr lang="vi-VN" sz="2300" smtClean="0">
                <a:ea typeface="ＭＳ Ｐゴシック" pitchFamily="34" charset="-128"/>
                <a:cs typeface="Arial" pitchFamily="34" charset="0"/>
              </a:rPr>
              <a:t>..). </a:t>
            </a:r>
          </a:p>
          <a:p>
            <a:pPr marL="288925" indent="-288925" algn="just" eaLnBrk="1" hangingPunct="1">
              <a:lnSpc>
                <a:spcPct val="140000"/>
              </a:lnSpc>
              <a:spcBef>
                <a:spcPts val="900"/>
              </a:spcBef>
              <a:spcAft>
                <a:spcPts val="900"/>
              </a:spcAft>
              <a:buFont typeface="Wingdings 2" pitchFamily="18" charset="2"/>
              <a:buBlip>
                <a:blip r:embed="rId2"/>
              </a:buBlip>
            </a:pPr>
            <a:r>
              <a:rPr lang="vi-VN" sz="2300" smtClean="0">
                <a:ea typeface="ＭＳ Ｐゴシック" pitchFamily="34" charset="-128"/>
                <a:cs typeface="Arial" pitchFamily="34" charset="0"/>
              </a:rPr>
              <a:t>Tổ chức thực hiện, hướng dẫn, kiểm tra, đôn đốc mọi người thực hiện đúng quy định về cấm hút thuốc lá tại địa điểm thuộc quyền quản lý, điều hành; </a:t>
            </a:r>
            <a:r>
              <a:rPr lang="vi-VN" sz="2300" smtClean="0">
                <a:solidFill>
                  <a:srgbClr val="0000CC"/>
                </a:solidFill>
                <a:ea typeface="ＭＳ Ｐゴシック" pitchFamily="34" charset="-128"/>
                <a:cs typeface="Arial" pitchFamily="34" charset="0"/>
              </a:rPr>
              <a:t>treo biển có chữ hoặc biểu tượng cấm hút thuốc lá tại địa điểm cấm hút thuốc lá.</a:t>
            </a:r>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idx="4294967295"/>
          </p:nvPr>
        </p:nvSpPr>
        <p:spPr>
          <a:xfrm>
            <a:off x="0" y="152400"/>
            <a:ext cx="9144000" cy="914400"/>
          </a:xfrm>
        </p:spPr>
        <p:txBody>
          <a:bodyPr anchor="ctr"/>
          <a:lstStyle/>
          <a:p>
            <a:pPr marL="292100" indent="-292100" algn="ctr" eaLnBrk="1" hangingPunct="1">
              <a:spcBef>
                <a:spcPts val="600"/>
              </a:spcBef>
              <a:spcAft>
                <a:spcPts val="600"/>
              </a:spcAft>
            </a:pPr>
            <a:r>
              <a:rPr lang="en-US" sz="2800" b="1" smtClean="0">
                <a:solidFill>
                  <a:srgbClr val="FF0000"/>
                </a:solidFill>
                <a:latin typeface="Arial" pitchFamily="34" charset="0"/>
                <a:ea typeface="ＭＳ Ｐゴシック" pitchFamily="34" charset="-128"/>
                <a:cs typeface="Arial" pitchFamily="34" charset="0"/>
              </a:rPr>
              <a:t>Điều 13. Trách nhiệm của người</a:t>
            </a:r>
            <a:r>
              <a:rPr lang="vi-VN" sz="2800" b="1" smtClean="0">
                <a:solidFill>
                  <a:srgbClr val="FF0000"/>
                </a:solidFill>
                <a:ea typeface="ＭＳ Ｐゴシック" pitchFamily="34" charset="-128"/>
                <a:cs typeface="Arial" pitchFamily="34" charset="0"/>
              </a:rPr>
              <a:t> hút thuốc lá </a:t>
            </a:r>
            <a:endParaRPr lang="en-US" sz="2800" b="1" smtClean="0">
              <a:solidFill>
                <a:srgbClr val="FF0000"/>
              </a:solidFill>
              <a:latin typeface="Arial" pitchFamily="34" charset="0"/>
              <a:ea typeface="ＭＳ Ｐゴシック" pitchFamily="34" charset="-128"/>
              <a:cs typeface="Arial" pitchFamily="34" charset="0"/>
            </a:endParaRPr>
          </a:p>
        </p:txBody>
      </p:sp>
      <p:sp>
        <p:nvSpPr>
          <p:cNvPr id="23555" name="Content Placeholder 2"/>
          <p:cNvSpPr>
            <a:spLocks noGrp="1"/>
          </p:cNvSpPr>
          <p:nvPr>
            <p:ph sz="quarter" idx="4294967295"/>
          </p:nvPr>
        </p:nvSpPr>
        <p:spPr>
          <a:xfrm>
            <a:off x="0" y="1371600"/>
            <a:ext cx="8534400" cy="4800600"/>
          </a:xfrm>
        </p:spPr>
        <p:txBody>
          <a:bodyPr/>
          <a:lstStyle/>
          <a:p>
            <a:pPr marL="288925" indent="-288925" algn="just" eaLnBrk="1" hangingPunct="1">
              <a:lnSpc>
                <a:spcPct val="140000"/>
              </a:lnSpc>
              <a:spcBef>
                <a:spcPts val="900"/>
              </a:spcBef>
              <a:spcAft>
                <a:spcPts val="900"/>
              </a:spcAft>
              <a:buFont typeface="Wingdings 2" pitchFamily="18" charset="2"/>
              <a:buBlip>
                <a:blip r:embed="rId2"/>
              </a:buBlip>
            </a:pPr>
            <a:r>
              <a:rPr lang="vi-VN" sz="2300" smtClean="0">
                <a:ea typeface="ＭＳ Ｐゴシック" pitchFamily="34" charset="-128"/>
                <a:cs typeface="Arial" pitchFamily="34" charset="0"/>
              </a:rPr>
              <a:t>1. Không hút thuốc lá tại địa điểm có quy định cấm hút thuốc lá.</a:t>
            </a:r>
          </a:p>
          <a:p>
            <a:pPr marL="288925" indent="-288925" algn="just" eaLnBrk="1" hangingPunct="1">
              <a:lnSpc>
                <a:spcPct val="140000"/>
              </a:lnSpc>
              <a:spcBef>
                <a:spcPts val="900"/>
              </a:spcBef>
              <a:spcAft>
                <a:spcPts val="900"/>
              </a:spcAft>
              <a:buFont typeface="Wingdings 2" pitchFamily="18" charset="2"/>
              <a:buBlip>
                <a:blip r:embed="rId2"/>
              </a:buBlip>
            </a:pPr>
            <a:r>
              <a:rPr lang="vi-VN" sz="2300" smtClean="0">
                <a:ea typeface="ＭＳ Ｐゴシック" pitchFamily="34" charset="-128"/>
                <a:cs typeface="Arial" pitchFamily="34" charset="0"/>
              </a:rPr>
              <a:t>2. Không hút thuốc lá trong nhà khi có trẻ em, phụ nữ mang thai, người bệnh, người cao tuổi.</a:t>
            </a:r>
          </a:p>
          <a:p>
            <a:pPr marL="288925" indent="-288925" algn="just" eaLnBrk="1" hangingPunct="1">
              <a:lnSpc>
                <a:spcPct val="140000"/>
              </a:lnSpc>
              <a:spcBef>
                <a:spcPts val="900"/>
              </a:spcBef>
              <a:spcAft>
                <a:spcPts val="900"/>
              </a:spcAft>
              <a:buFont typeface="Wingdings 2" pitchFamily="18" charset="2"/>
              <a:buBlip>
                <a:blip r:embed="rId2"/>
              </a:buBlip>
            </a:pPr>
            <a:r>
              <a:rPr lang="vi-VN" sz="2300" smtClean="0">
                <a:ea typeface="ＭＳ Ｐゴシック" pitchFamily="34" charset="-128"/>
                <a:cs typeface="Arial" pitchFamily="34" charset="0"/>
              </a:rPr>
              <a:t>3. Giữ vệ sinh chung, bỏ tàn, mẩu thuốc lá đúng nơi quy định khi hút thuốc lá tại những địa điểm được phép hút thuốc lá.</a:t>
            </a:r>
          </a:p>
        </p:txBody>
      </p:sp>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idx="4294967295"/>
          </p:nvPr>
        </p:nvSpPr>
        <p:spPr>
          <a:xfrm>
            <a:off x="0" y="350838"/>
            <a:ext cx="9144000" cy="487362"/>
          </a:xfrm>
        </p:spPr>
        <p:txBody>
          <a:bodyPr>
            <a:normAutofit fontScale="90000"/>
          </a:bodyPr>
          <a:lstStyle/>
          <a:p>
            <a:pPr marL="292100" indent="-292100" algn="ctr" eaLnBrk="1" fontAlgn="auto" hangingPunct="1">
              <a:lnSpc>
                <a:spcPct val="150000"/>
              </a:lnSpc>
              <a:spcBef>
                <a:spcPts val="600"/>
              </a:spcBef>
              <a:spcAft>
                <a:spcPts val="600"/>
              </a:spcAft>
              <a:defRPr/>
            </a:pPr>
            <a:r>
              <a:rPr lang="vi-VN" sz="2800" b="1" dirty="0" smtClean="0">
                <a:solidFill>
                  <a:srgbClr val="FF0000"/>
                </a:solidFill>
                <a:ea typeface="ＭＳ Ｐゴシック" pitchFamily="34" charset="-128"/>
                <a:cs typeface="Arial" charset="0"/>
              </a:rPr>
              <a:t>Điều 11. Địa điểm cấm hút thuốc lá hoàn toàn </a:t>
            </a:r>
            <a:endParaRPr lang="en-US" sz="2800" b="1" dirty="0" smtClean="0">
              <a:solidFill>
                <a:srgbClr val="FF0000"/>
              </a:solidFill>
              <a:latin typeface="Arial" charset="0"/>
              <a:ea typeface="ＭＳ Ｐゴシック" pitchFamily="34" charset="-128"/>
              <a:cs typeface="Arial" charset="0"/>
            </a:endParaRPr>
          </a:p>
        </p:txBody>
      </p:sp>
      <p:sp>
        <p:nvSpPr>
          <p:cNvPr id="24579" name="Content Placeholder 2"/>
          <p:cNvSpPr>
            <a:spLocks noGrp="1"/>
          </p:cNvSpPr>
          <p:nvPr>
            <p:ph sz="quarter" idx="4294967295"/>
          </p:nvPr>
        </p:nvSpPr>
        <p:spPr>
          <a:xfrm>
            <a:off x="0" y="1295400"/>
            <a:ext cx="5334000" cy="5181600"/>
          </a:xfrm>
        </p:spPr>
        <p:txBody>
          <a:bodyPr/>
          <a:lstStyle/>
          <a:p>
            <a:pPr marL="288925" indent="-288925" algn="just" eaLnBrk="1" hangingPunct="1">
              <a:lnSpc>
                <a:spcPts val="3000"/>
              </a:lnSpc>
              <a:spcAft>
                <a:spcPts val="600"/>
              </a:spcAft>
              <a:buFont typeface="Wingdings 2" pitchFamily="18" charset="2"/>
              <a:buNone/>
            </a:pPr>
            <a:r>
              <a:rPr lang="vi-VN" sz="2300" dirty="0" smtClean="0">
                <a:ea typeface="ＭＳ Ｐゴシック" pitchFamily="34" charset="-128"/>
                <a:cs typeface="Arial" pitchFamily="34" charset="0"/>
              </a:rPr>
              <a:t>1. </a:t>
            </a:r>
            <a:r>
              <a:rPr lang="vi-VN" sz="2300" dirty="0" smtClean="0">
                <a:solidFill>
                  <a:srgbClr val="FF0000"/>
                </a:solidFill>
                <a:ea typeface="ＭＳ Ｐゴシック" pitchFamily="34" charset="-128"/>
                <a:cs typeface="Arial" pitchFamily="34" charset="0"/>
              </a:rPr>
              <a:t>Địa điểm cấm hút thuốc lá hoàn toàn trong nhà và trong phạm vi khuôn viên bao gồm:</a:t>
            </a:r>
          </a:p>
          <a:p>
            <a:pPr marL="288925" indent="-288925" algn="just" eaLnBrk="1" hangingPunct="1">
              <a:lnSpc>
                <a:spcPts val="3000"/>
              </a:lnSpc>
              <a:spcAft>
                <a:spcPts val="600"/>
              </a:spcAft>
              <a:buFont typeface="Wingdings 2" pitchFamily="18" charset="2"/>
              <a:buNone/>
            </a:pPr>
            <a:r>
              <a:rPr lang="vi-VN" sz="2300" dirty="0" smtClean="0">
                <a:ea typeface="ＭＳ Ｐゴシック" pitchFamily="34" charset="-128"/>
                <a:cs typeface="Arial" pitchFamily="34" charset="0"/>
              </a:rPr>
              <a:t>a) </a:t>
            </a:r>
            <a:r>
              <a:rPr lang="vi-VN" sz="2300" dirty="0" smtClean="0">
                <a:solidFill>
                  <a:srgbClr val="FF0000"/>
                </a:solidFill>
                <a:ea typeface="ＭＳ Ｐゴシック" pitchFamily="34" charset="-128"/>
                <a:cs typeface="Arial" pitchFamily="34" charset="0"/>
              </a:rPr>
              <a:t>Cơ sở y tế;</a:t>
            </a:r>
          </a:p>
          <a:p>
            <a:pPr marL="288925" indent="-288925" algn="just" eaLnBrk="1" hangingPunct="1">
              <a:lnSpc>
                <a:spcPts val="3000"/>
              </a:lnSpc>
              <a:spcAft>
                <a:spcPts val="600"/>
              </a:spcAft>
              <a:buFont typeface="Wingdings 2" pitchFamily="18" charset="2"/>
              <a:buNone/>
            </a:pPr>
            <a:r>
              <a:rPr lang="vi-VN" sz="2300" dirty="0" smtClean="0">
                <a:solidFill>
                  <a:srgbClr val="FF0000"/>
                </a:solidFill>
                <a:ea typeface="ＭＳ Ｐゴシック" pitchFamily="34" charset="-128"/>
                <a:cs typeface="Arial" pitchFamily="34" charset="0"/>
              </a:rPr>
              <a:t>b) Cơ sở giáo dục, trừ các cơ sở quy định tại điểm b khoản 2 Điều này</a:t>
            </a:r>
            <a:r>
              <a:rPr lang="vi-VN" sz="2300" dirty="0" smtClean="0">
                <a:ea typeface="ＭＳ Ｐゴシック" pitchFamily="34" charset="-128"/>
                <a:cs typeface="Arial" pitchFamily="34" charset="0"/>
              </a:rPr>
              <a:t>;</a:t>
            </a:r>
          </a:p>
          <a:p>
            <a:pPr marL="288925" indent="-288925" algn="just" eaLnBrk="1" hangingPunct="1">
              <a:lnSpc>
                <a:spcPts val="3000"/>
              </a:lnSpc>
              <a:spcAft>
                <a:spcPts val="600"/>
              </a:spcAft>
              <a:buFont typeface="Wingdings 2" pitchFamily="18" charset="2"/>
              <a:buNone/>
            </a:pPr>
            <a:r>
              <a:rPr lang="vi-VN" sz="2300" dirty="0" smtClean="0">
                <a:ea typeface="ＭＳ Ｐゴシック" pitchFamily="34" charset="-128"/>
                <a:cs typeface="Arial" pitchFamily="34" charset="0"/>
              </a:rPr>
              <a:t>c) Cơ sở chăm sóc, nuôi dưỡng, vui chơi, giải trí dành riêng cho trẻ em;</a:t>
            </a:r>
          </a:p>
          <a:p>
            <a:pPr marL="288925" indent="-288925" algn="just" eaLnBrk="1" hangingPunct="1">
              <a:lnSpc>
                <a:spcPts val="3000"/>
              </a:lnSpc>
              <a:spcAft>
                <a:spcPts val="600"/>
              </a:spcAft>
              <a:buFont typeface="Wingdings 2" pitchFamily="18" charset="2"/>
              <a:buNone/>
            </a:pPr>
            <a:r>
              <a:rPr lang="vi-VN" sz="2300" dirty="0" smtClean="0">
                <a:ea typeface="ＭＳ Ｐゴシック" pitchFamily="34" charset="-128"/>
                <a:cs typeface="Arial" pitchFamily="34" charset="0"/>
              </a:rPr>
              <a:t>d) Cơ sở hoặc khu vực có nguy cơ cháy, nổ cao.</a:t>
            </a:r>
          </a:p>
        </p:txBody>
      </p:sp>
      <p:pic>
        <p:nvPicPr>
          <p:cNvPr id="24580" name="Picture 2" descr="IMG_4386"/>
          <p:cNvPicPr>
            <a:picLocks noChangeAspect="1" noChangeArrowheads="1"/>
          </p:cNvPicPr>
          <p:nvPr/>
        </p:nvPicPr>
        <p:blipFill>
          <a:blip r:embed="rId2" cstate="print"/>
          <a:srcRect/>
          <a:stretch>
            <a:fillRect/>
          </a:stretch>
        </p:blipFill>
        <p:spPr bwMode="auto">
          <a:xfrm>
            <a:off x="5646738" y="1295400"/>
            <a:ext cx="3497262" cy="2590800"/>
          </a:xfrm>
          <a:prstGeom prst="rect">
            <a:avLst/>
          </a:prstGeom>
          <a:noFill/>
          <a:ln w="9525">
            <a:noFill/>
            <a:miter lim="800000"/>
            <a:headEnd/>
            <a:tailEnd/>
          </a:ln>
        </p:spPr>
      </p:pic>
      <p:pic>
        <p:nvPicPr>
          <p:cNvPr id="24581" name="Picture 4" descr="scan0017"/>
          <p:cNvPicPr>
            <a:picLocks noChangeAspect="1" noChangeArrowheads="1"/>
          </p:cNvPicPr>
          <p:nvPr/>
        </p:nvPicPr>
        <p:blipFill>
          <a:blip r:embed="rId3" cstate="print"/>
          <a:srcRect/>
          <a:stretch>
            <a:fillRect/>
          </a:stretch>
        </p:blipFill>
        <p:spPr bwMode="auto">
          <a:xfrm>
            <a:off x="5638800" y="4495800"/>
            <a:ext cx="3505200" cy="2117725"/>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a:xfrm>
            <a:off x="0" y="427038"/>
            <a:ext cx="9144000" cy="487362"/>
          </a:xfrm>
        </p:spPr>
        <p:txBody>
          <a:bodyPr>
            <a:normAutofit fontScale="90000"/>
          </a:bodyPr>
          <a:lstStyle/>
          <a:p>
            <a:pPr marL="292100" indent="-292100" algn="ctr" eaLnBrk="1" fontAlgn="auto" hangingPunct="1">
              <a:lnSpc>
                <a:spcPct val="150000"/>
              </a:lnSpc>
              <a:spcBef>
                <a:spcPts val="600"/>
              </a:spcBef>
              <a:spcAft>
                <a:spcPts val="600"/>
              </a:spcAft>
              <a:defRPr/>
            </a:pPr>
            <a:r>
              <a:rPr lang="vi-VN" sz="2800" b="1" dirty="0" smtClean="0">
                <a:solidFill>
                  <a:srgbClr val="FF0000"/>
                </a:solidFill>
                <a:ea typeface="ＭＳ Ｐゴシック" pitchFamily="34" charset="-128"/>
                <a:cs typeface="Arial" charset="0"/>
              </a:rPr>
              <a:t>Điều 11. Địa điểm cấm hút thuốc lá hoàn toàn </a:t>
            </a:r>
            <a:endParaRPr lang="en-US" sz="2800" b="1" dirty="0" smtClean="0">
              <a:solidFill>
                <a:srgbClr val="FF0000"/>
              </a:solidFill>
              <a:latin typeface="Arial" charset="0"/>
              <a:ea typeface="ＭＳ Ｐゴシック" pitchFamily="34" charset="-128"/>
              <a:cs typeface="Arial" charset="0"/>
            </a:endParaRPr>
          </a:p>
        </p:txBody>
      </p:sp>
      <p:sp>
        <p:nvSpPr>
          <p:cNvPr id="54275" name="Content Placeholder 2"/>
          <p:cNvSpPr>
            <a:spLocks noGrp="1"/>
          </p:cNvSpPr>
          <p:nvPr>
            <p:ph sz="quarter" idx="4294967295"/>
          </p:nvPr>
        </p:nvSpPr>
        <p:spPr>
          <a:xfrm>
            <a:off x="0" y="1143000"/>
            <a:ext cx="4800600" cy="5562600"/>
          </a:xfrm>
        </p:spPr>
        <p:txBody>
          <a:bodyPr>
            <a:normAutofit fontScale="92500"/>
          </a:bodyPr>
          <a:lstStyle/>
          <a:p>
            <a:pPr marL="288925" indent="-288925" algn="just" eaLnBrk="1" fontAlgn="auto" hangingPunct="1">
              <a:lnSpc>
                <a:spcPct val="140000"/>
              </a:lnSpc>
              <a:spcAft>
                <a:spcPts val="600"/>
              </a:spcAft>
              <a:buFont typeface="Wingdings 2" pitchFamily="18" charset="2"/>
              <a:buNone/>
              <a:defRPr/>
            </a:pPr>
            <a:r>
              <a:rPr lang="vi-VN" sz="2300" dirty="0" smtClean="0">
                <a:ea typeface="ＭＳ Ｐゴシック" pitchFamily="34" charset="-128"/>
                <a:cs typeface="Arial" charset="0"/>
              </a:rPr>
              <a:t>2. Địa điểm cấm hút thuốc lá hoàn toàn trong nhà bao gồm:</a:t>
            </a:r>
          </a:p>
          <a:p>
            <a:pPr marL="288925" indent="-288925" algn="just" eaLnBrk="1" fontAlgn="auto" hangingPunct="1">
              <a:lnSpc>
                <a:spcPct val="140000"/>
              </a:lnSpc>
              <a:spcAft>
                <a:spcPts val="600"/>
              </a:spcAft>
              <a:buFont typeface="Wingdings 2" pitchFamily="18" charset="2"/>
              <a:buNone/>
              <a:defRPr/>
            </a:pPr>
            <a:r>
              <a:rPr lang="vi-VN" sz="2300" dirty="0" smtClean="0">
                <a:ea typeface="ＭＳ Ｐゴシック" pitchFamily="34" charset="-128"/>
                <a:cs typeface="Arial" charset="0"/>
              </a:rPr>
              <a:t>a) </a:t>
            </a:r>
            <a:r>
              <a:rPr lang="vi-VN" sz="2300" dirty="0" smtClean="0">
                <a:solidFill>
                  <a:srgbClr val="0000CC"/>
                </a:solidFill>
                <a:ea typeface="ＭＳ Ｐゴシック" pitchFamily="34" charset="-128"/>
                <a:cs typeface="Arial" charset="0"/>
              </a:rPr>
              <a:t>Nơi làm việc;</a:t>
            </a:r>
          </a:p>
          <a:p>
            <a:pPr marL="288925" indent="-288925" algn="just" eaLnBrk="1" fontAlgn="auto" hangingPunct="1">
              <a:lnSpc>
                <a:spcPct val="140000"/>
              </a:lnSpc>
              <a:spcAft>
                <a:spcPts val="600"/>
              </a:spcAft>
              <a:buFont typeface="Wingdings 2" pitchFamily="18" charset="2"/>
              <a:buNone/>
              <a:defRPr/>
            </a:pPr>
            <a:r>
              <a:rPr lang="vi-VN" sz="2300" dirty="0" smtClean="0">
                <a:ea typeface="ＭＳ Ｐゴシック" pitchFamily="34" charset="-128"/>
                <a:cs typeface="Arial" charset="0"/>
              </a:rPr>
              <a:t>b) </a:t>
            </a:r>
            <a:r>
              <a:rPr lang="vi-VN" sz="2300" dirty="0" smtClean="0">
                <a:solidFill>
                  <a:srgbClr val="FF0000"/>
                </a:solidFill>
                <a:ea typeface="ＭＳ Ｐゴシック" pitchFamily="34" charset="-128"/>
                <a:cs typeface="Arial" charset="0"/>
              </a:rPr>
              <a:t>Trường cao đẳng, đại học, học viện; </a:t>
            </a:r>
          </a:p>
          <a:p>
            <a:pPr marL="288925" indent="-288925" algn="just" eaLnBrk="1" fontAlgn="auto" hangingPunct="1">
              <a:lnSpc>
                <a:spcPct val="140000"/>
              </a:lnSpc>
              <a:spcAft>
                <a:spcPts val="600"/>
              </a:spcAft>
              <a:buFont typeface="Wingdings 2" pitchFamily="18" charset="2"/>
              <a:buNone/>
              <a:defRPr/>
            </a:pPr>
            <a:r>
              <a:rPr lang="vi-VN" sz="2300" dirty="0" smtClean="0">
                <a:ea typeface="ＭＳ Ｐゴシック" pitchFamily="34" charset="-128"/>
                <a:cs typeface="Arial" charset="0"/>
              </a:rPr>
              <a:t>c) Địa điểm công cộng, trừ các trường hợp quy định tại khoản 1 Điều này và khoản 1 Điều 12 của Luật này.</a:t>
            </a:r>
          </a:p>
          <a:p>
            <a:pPr marL="288925" indent="-288925" algn="just" eaLnBrk="1" fontAlgn="auto" hangingPunct="1">
              <a:lnSpc>
                <a:spcPct val="140000"/>
              </a:lnSpc>
              <a:spcAft>
                <a:spcPts val="600"/>
              </a:spcAft>
              <a:buFont typeface="Wingdings 2" pitchFamily="18" charset="2"/>
              <a:buNone/>
              <a:defRPr/>
            </a:pPr>
            <a:r>
              <a:rPr lang="vi-VN" sz="2300" dirty="0" smtClean="0">
                <a:ea typeface="ＭＳ Ｐゴシック" pitchFamily="34" charset="-128"/>
                <a:cs typeface="Arial" charset="0"/>
              </a:rPr>
              <a:t>3. Phương tiện giao thông công cộng bị cấm hút thuốc lá hoàn toàn bao gồm ô tô, tàu bay, tàu điện.</a:t>
            </a:r>
          </a:p>
        </p:txBody>
      </p:sp>
      <p:pic>
        <p:nvPicPr>
          <p:cNvPr id="25604" name="Picture 2" descr="C:\Users\HUONGBAU\Desktop\anh1.jpg"/>
          <p:cNvPicPr>
            <a:picLocks noChangeAspect="1" noChangeArrowheads="1"/>
          </p:cNvPicPr>
          <p:nvPr/>
        </p:nvPicPr>
        <p:blipFill>
          <a:blip r:embed="rId2" cstate="print"/>
          <a:srcRect/>
          <a:stretch>
            <a:fillRect/>
          </a:stretch>
        </p:blipFill>
        <p:spPr bwMode="auto">
          <a:xfrm>
            <a:off x="4800600" y="914400"/>
            <a:ext cx="4343400" cy="2959100"/>
          </a:xfrm>
          <a:prstGeom prst="rect">
            <a:avLst/>
          </a:prstGeom>
          <a:noFill/>
          <a:ln w="9525">
            <a:noFill/>
            <a:miter lim="800000"/>
            <a:headEnd/>
            <a:tailEnd/>
          </a:ln>
        </p:spPr>
      </p:pic>
      <p:pic>
        <p:nvPicPr>
          <p:cNvPr id="41986" name="Picture 2" descr="http://dantri4.vcmedia.vn/OjRsnUq3VYRgf5mG4vC/Image/2013/07/IMG_20130715_165047-0810f.jpg"/>
          <p:cNvPicPr>
            <a:picLocks noChangeAspect="1" noChangeArrowheads="1"/>
          </p:cNvPicPr>
          <p:nvPr/>
        </p:nvPicPr>
        <p:blipFill>
          <a:blip r:embed="rId3" cstate="print"/>
          <a:srcRect/>
          <a:stretch>
            <a:fillRect/>
          </a:stretch>
        </p:blipFill>
        <p:spPr bwMode="auto">
          <a:xfrm>
            <a:off x="4876800" y="3981449"/>
            <a:ext cx="4267200" cy="2876551"/>
          </a:xfrm>
          <a:prstGeom prst="rect">
            <a:avLst/>
          </a:prstGeom>
          <a:noFill/>
        </p:spPr>
      </p:pic>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0" y="533400"/>
            <a:ext cx="9144000" cy="487363"/>
          </a:xfrm>
        </p:spPr>
        <p:txBody>
          <a:bodyPr>
            <a:normAutofit fontScale="90000"/>
          </a:bodyPr>
          <a:lstStyle/>
          <a:p>
            <a:pPr marL="292100" indent="-292100" algn="ctr" eaLnBrk="1" fontAlgn="auto" hangingPunct="1">
              <a:lnSpc>
                <a:spcPts val="3000"/>
              </a:lnSpc>
              <a:spcAft>
                <a:spcPts val="0"/>
              </a:spcAft>
              <a:defRPr/>
            </a:pPr>
            <a:r>
              <a:rPr lang="vi-VN" sz="2400" b="1" dirty="0" smtClean="0">
                <a:solidFill>
                  <a:srgbClr val="FF0000"/>
                </a:solidFill>
                <a:ea typeface="ＭＳ Ｐゴシック" pitchFamily="34" charset="-128"/>
                <a:cs typeface="Arial" charset="0"/>
              </a:rPr>
              <a:t>Điều 12. Địa điểm cấm hút thuốc lá</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trong</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nhà</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nhưng</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được</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phép</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có</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nơi</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dành</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riêng</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cho</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người</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hút</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thuốc</a:t>
            </a:r>
            <a:r>
              <a:rPr lang="en-US" sz="2400" b="1" dirty="0" smtClean="0">
                <a:solidFill>
                  <a:srgbClr val="FF0000"/>
                </a:solidFill>
                <a:latin typeface="Arial" charset="0"/>
                <a:ea typeface="ＭＳ Ｐゴシック" pitchFamily="34" charset="-128"/>
                <a:cs typeface="Arial" charset="0"/>
              </a:rPr>
              <a:t> </a:t>
            </a:r>
            <a:r>
              <a:rPr lang="en-US" sz="2400" b="1" dirty="0" err="1" smtClean="0">
                <a:solidFill>
                  <a:srgbClr val="FF0000"/>
                </a:solidFill>
                <a:latin typeface="Arial" charset="0"/>
                <a:ea typeface="ＭＳ Ｐゴシック" pitchFamily="34" charset="-128"/>
                <a:cs typeface="Arial" charset="0"/>
              </a:rPr>
              <a:t>lá</a:t>
            </a:r>
            <a:r>
              <a:rPr lang="vi-VN" sz="2400" b="1" dirty="0" smtClean="0">
                <a:solidFill>
                  <a:srgbClr val="FF0000"/>
                </a:solidFill>
                <a:ea typeface="ＭＳ Ｐゴシック" pitchFamily="34" charset="-128"/>
                <a:cs typeface="Arial" charset="0"/>
              </a:rPr>
              <a:t> </a:t>
            </a:r>
            <a:endParaRPr lang="en-US" sz="2400" b="1" dirty="0" smtClean="0">
              <a:solidFill>
                <a:srgbClr val="FF0000"/>
              </a:solidFill>
              <a:latin typeface="Arial" charset="0"/>
              <a:ea typeface="ＭＳ Ｐゴシック" pitchFamily="34" charset="-128"/>
              <a:cs typeface="Arial" charset="0"/>
            </a:endParaRPr>
          </a:p>
        </p:txBody>
      </p:sp>
      <p:sp>
        <p:nvSpPr>
          <p:cNvPr id="26627" name="Content Placeholder 2"/>
          <p:cNvSpPr>
            <a:spLocks noGrp="1"/>
          </p:cNvSpPr>
          <p:nvPr>
            <p:ph sz="quarter" idx="4294967295"/>
          </p:nvPr>
        </p:nvSpPr>
        <p:spPr>
          <a:xfrm>
            <a:off x="0" y="1371600"/>
            <a:ext cx="5257800" cy="5029200"/>
          </a:xfrm>
        </p:spPr>
        <p:txBody>
          <a:bodyPr/>
          <a:lstStyle/>
          <a:p>
            <a:pPr marL="288925" indent="-288925" algn="just" eaLnBrk="1" hangingPunct="1">
              <a:lnSpc>
                <a:spcPct val="140000"/>
              </a:lnSpc>
              <a:spcBef>
                <a:spcPts val="900"/>
              </a:spcBef>
              <a:spcAft>
                <a:spcPts val="900"/>
              </a:spcAft>
              <a:buFont typeface="Wingdings 2" pitchFamily="18" charset="2"/>
              <a:buNone/>
            </a:pPr>
            <a:r>
              <a:rPr lang="en-US" sz="2300" smtClean="0">
                <a:latin typeface="Arial" pitchFamily="34" charset="0"/>
                <a:ea typeface="ＭＳ Ｐゴシック" pitchFamily="34" charset="-128"/>
                <a:cs typeface="Arial" pitchFamily="34" charset="0"/>
              </a:rPr>
              <a:t>1</a:t>
            </a:r>
            <a:r>
              <a:rPr lang="vi-VN" sz="2300" smtClean="0">
                <a:ea typeface="ＭＳ Ｐゴシック" pitchFamily="34" charset="-128"/>
                <a:cs typeface="Arial" pitchFamily="34" charset="0"/>
              </a:rPr>
              <a:t>. Địa điểm cấm hút thuốc lá trong nhà nhưng được phép có nơi dành riêng cho người hút thuốc lá bao gồm:</a:t>
            </a:r>
          </a:p>
          <a:p>
            <a:pPr marL="288925" indent="-288925" algn="just" eaLnBrk="1" hangingPunct="1">
              <a:lnSpc>
                <a:spcPct val="140000"/>
              </a:lnSpc>
              <a:spcBef>
                <a:spcPts val="900"/>
              </a:spcBef>
              <a:spcAft>
                <a:spcPts val="900"/>
              </a:spcAft>
              <a:buFont typeface="Wingdings 2" pitchFamily="18" charset="2"/>
              <a:buNone/>
            </a:pPr>
            <a:r>
              <a:rPr lang="vi-VN" sz="2300" smtClean="0">
                <a:ea typeface="ＭＳ Ｐゴシック" pitchFamily="34" charset="-128"/>
                <a:cs typeface="Arial" pitchFamily="34" charset="0"/>
              </a:rPr>
              <a:t>a) Khu vực cách ly của sân bay;</a:t>
            </a:r>
          </a:p>
          <a:p>
            <a:pPr marL="288925" indent="-288925" algn="just" eaLnBrk="1" hangingPunct="1">
              <a:lnSpc>
                <a:spcPct val="140000"/>
              </a:lnSpc>
              <a:spcBef>
                <a:spcPts val="900"/>
              </a:spcBef>
              <a:spcAft>
                <a:spcPts val="900"/>
              </a:spcAft>
              <a:buFont typeface="Wingdings 2" pitchFamily="18" charset="2"/>
              <a:buNone/>
            </a:pPr>
            <a:r>
              <a:rPr lang="vi-VN" sz="2300" smtClean="0">
                <a:ea typeface="ＭＳ Ｐゴシック" pitchFamily="34" charset="-128"/>
                <a:cs typeface="Arial" pitchFamily="34" charset="0"/>
              </a:rPr>
              <a:t>b) Quán bar, karaoke, vũ trường, khách sạn và cơ sở lưu trú du lịch;</a:t>
            </a:r>
          </a:p>
          <a:p>
            <a:pPr marL="288925" indent="-288925" algn="just" eaLnBrk="1" hangingPunct="1">
              <a:lnSpc>
                <a:spcPct val="140000"/>
              </a:lnSpc>
              <a:spcBef>
                <a:spcPts val="900"/>
              </a:spcBef>
              <a:spcAft>
                <a:spcPts val="900"/>
              </a:spcAft>
              <a:buFont typeface="Wingdings 2" pitchFamily="18" charset="2"/>
              <a:buNone/>
            </a:pPr>
            <a:r>
              <a:rPr lang="vi-VN" sz="2300" smtClean="0">
                <a:ea typeface="ＭＳ Ｐゴシック" pitchFamily="34" charset="-128"/>
                <a:cs typeface="Arial" pitchFamily="34" charset="0"/>
              </a:rPr>
              <a:t>c) Phương tiện giao thông công cộng là tàu thủy, tàu hỏa.</a:t>
            </a:r>
          </a:p>
        </p:txBody>
      </p:sp>
      <p:pic>
        <p:nvPicPr>
          <p:cNvPr id="26628" name="Picture 5" descr="http://docbao.vn/NewsMedia/assets/Nam2008/image_20091228/xhthuoc.jpg"/>
          <p:cNvPicPr>
            <a:picLocks noChangeAspect="1" noChangeArrowheads="1"/>
          </p:cNvPicPr>
          <p:nvPr/>
        </p:nvPicPr>
        <p:blipFill>
          <a:blip r:embed="rId2" cstate="print"/>
          <a:srcRect/>
          <a:stretch>
            <a:fillRect/>
          </a:stretch>
        </p:blipFill>
        <p:spPr bwMode="auto">
          <a:xfrm>
            <a:off x="6019800" y="2255838"/>
            <a:ext cx="2990850" cy="2392362"/>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a:xfrm>
            <a:off x="0" y="609600"/>
            <a:ext cx="9144000" cy="487363"/>
          </a:xfrm>
        </p:spPr>
        <p:txBody>
          <a:bodyPr>
            <a:normAutofit fontScale="90000"/>
          </a:bodyPr>
          <a:lstStyle/>
          <a:p>
            <a:pPr marL="292100" indent="-292100" algn="ctr" eaLnBrk="1" hangingPunct="1">
              <a:lnSpc>
                <a:spcPct val="150000"/>
              </a:lnSpc>
              <a:spcBef>
                <a:spcPts val="600"/>
              </a:spcBef>
              <a:spcAft>
                <a:spcPts val="600"/>
              </a:spcAft>
            </a:pPr>
            <a:r>
              <a:rPr lang="vi-VN" sz="2000" b="1" smtClean="0">
                <a:solidFill>
                  <a:srgbClr val="FF0000"/>
                </a:solidFill>
                <a:ea typeface="ＭＳ Ｐゴシック" pitchFamily="34" charset="-128"/>
                <a:cs typeface="Arial" pitchFamily="34" charset="0"/>
              </a:rPr>
              <a:t>Điều 12. Địa điểm cấm hút thuốc lá</a:t>
            </a:r>
            <a:r>
              <a:rPr lang="en-US" sz="2000" b="1" smtClean="0">
                <a:solidFill>
                  <a:srgbClr val="FF0000"/>
                </a:solidFill>
                <a:latin typeface="Arial" pitchFamily="34" charset="0"/>
                <a:ea typeface="ＭＳ Ｐゴシック" pitchFamily="34" charset="-128"/>
                <a:cs typeface="Arial" pitchFamily="34" charset="0"/>
              </a:rPr>
              <a:t> trong nhà nhưng được phép có nơi dành riêng cho người hút thuốc lá</a:t>
            </a:r>
            <a:r>
              <a:rPr lang="vi-VN" sz="2000" b="1" smtClean="0">
                <a:solidFill>
                  <a:srgbClr val="FF0000"/>
                </a:solidFill>
                <a:ea typeface="ＭＳ Ｐゴシック" pitchFamily="34" charset="-128"/>
                <a:cs typeface="Arial" pitchFamily="34" charset="0"/>
              </a:rPr>
              <a:t> </a:t>
            </a:r>
            <a:endParaRPr lang="en-US" sz="2000" b="1" smtClean="0">
              <a:solidFill>
                <a:srgbClr val="FF0000"/>
              </a:solidFill>
              <a:latin typeface="Arial" pitchFamily="34" charset="0"/>
              <a:ea typeface="ＭＳ Ｐゴシック" pitchFamily="34" charset="-128"/>
              <a:cs typeface="Arial" pitchFamily="34" charset="0"/>
            </a:endParaRPr>
          </a:p>
        </p:txBody>
      </p:sp>
      <p:sp>
        <p:nvSpPr>
          <p:cNvPr id="56323" name="Content Placeholder 2"/>
          <p:cNvSpPr>
            <a:spLocks noGrp="1"/>
          </p:cNvSpPr>
          <p:nvPr>
            <p:ph sz="quarter" idx="4294967295"/>
          </p:nvPr>
        </p:nvSpPr>
        <p:spPr>
          <a:xfrm>
            <a:off x="533400" y="1143000"/>
            <a:ext cx="7696200" cy="2286000"/>
          </a:xfrm>
        </p:spPr>
        <p:txBody>
          <a:bodyPr>
            <a:normAutofit fontScale="85000" lnSpcReduction="10000"/>
          </a:bodyPr>
          <a:lstStyle/>
          <a:p>
            <a:pPr marL="288925" indent="-288925" algn="just" eaLnBrk="1" fontAlgn="auto" hangingPunct="1">
              <a:lnSpc>
                <a:spcPts val="3000"/>
              </a:lnSpc>
              <a:spcBef>
                <a:spcPts val="200"/>
              </a:spcBef>
              <a:spcAft>
                <a:spcPts val="200"/>
              </a:spcAft>
              <a:buFont typeface="Wingdings 2" pitchFamily="18" charset="2"/>
              <a:buNone/>
              <a:defRPr/>
            </a:pPr>
            <a:r>
              <a:rPr lang="vi-VN" sz="2300" dirty="0" smtClean="0">
                <a:ea typeface="ＭＳ Ｐゴシック" pitchFamily="34" charset="-128"/>
                <a:cs typeface="Arial" charset="0"/>
              </a:rPr>
              <a:t>2. </a:t>
            </a:r>
            <a:r>
              <a:rPr lang="vi-VN" sz="2000" dirty="0" smtClean="0">
                <a:ea typeface="ＭＳ Ｐゴシック" pitchFamily="34" charset="-128"/>
                <a:cs typeface="Arial" charset="0"/>
              </a:rPr>
              <a:t>Nơi dành riêng cho người hút thuốc lá phải bảo đảm các điều kiện sau đây:</a:t>
            </a:r>
          </a:p>
          <a:p>
            <a:pPr marL="288925" indent="-288925" algn="just" eaLnBrk="1" fontAlgn="auto" hangingPunct="1">
              <a:lnSpc>
                <a:spcPts val="3000"/>
              </a:lnSpc>
              <a:spcBef>
                <a:spcPts val="200"/>
              </a:spcBef>
              <a:spcAft>
                <a:spcPts val="200"/>
              </a:spcAft>
              <a:buFont typeface="Wingdings 2" pitchFamily="18" charset="2"/>
              <a:buNone/>
              <a:defRPr/>
            </a:pPr>
            <a:r>
              <a:rPr lang="vi-VN" sz="2000" dirty="0" smtClean="0">
                <a:ea typeface="ＭＳ Ｐゴシック" pitchFamily="34" charset="-128"/>
                <a:cs typeface="Arial" charset="0"/>
              </a:rPr>
              <a:t>a) Có phòng và hệ thống thông khí tách biệt với khu vực không hút thuốc lá;</a:t>
            </a:r>
          </a:p>
          <a:p>
            <a:pPr marL="288925" indent="-288925" algn="just" eaLnBrk="1" fontAlgn="auto" hangingPunct="1">
              <a:lnSpc>
                <a:spcPts val="3000"/>
              </a:lnSpc>
              <a:spcBef>
                <a:spcPts val="200"/>
              </a:spcBef>
              <a:spcAft>
                <a:spcPts val="200"/>
              </a:spcAft>
              <a:buFont typeface="Wingdings 2" pitchFamily="18" charset="2"/>
              <a:buNone/>
              <a:defRPr/>
            </a:pPr>
            <a:r>
              <a:rPr lang="vi-VN" sz="2000" dirty="0" smtClean="0">
                <a:ea typeface="ＭＳ Ｐゴシック" pitchFamily="34" charset="-128"/>
                <a:cs typeface="Arial" charset="0"/>
              </a:rPr>
              <a:t>b) Có dụng cụ chứa các mẩu, tàn thuốc lá; có biển báo tại các vị trí phù hợp, dễ quan sát;</a:t>
            </a:r>
          </a:p>
          <a:p>
            <a:pPr marL="288925" indent="-288925" algn="just" eaLnBrk="1" fontAlgn="auto" hangingPunct="1">
              <a:lnSpc>
                <a:spcPts val="3000"/>
              </a:lnSpc>
              <a:spcBef>
                <a:spcPts val="200"/>
              </a:spcBef>
              <a:spcAft>
                <a:spcPts val="200"/>
              </a:spcAft>
              <a:buFont typeface="Wingdings 2" pitchFamily="18" charset="2"/>
              <a:buNone/>
              <a:defRPr/>
            </a:pPr>
            <a:r>
              <a:rPr lang="vi-VN" sz="2000" dirty="0" smtClean="0">
                <a:ea typeface="ＭＳ Ｐゴシック" pitchFamily="34" charset="-128"/>
                <a:cs typeface="Arial" charset="0"/>
              </a:rPr>
              <a:t>c) Có thiết bị phòng cháy, chữa cháy.</a:t>
            </a:r>
          </a:p>
        </p:txBody>
      </p:sp>
      <p:pic>
        <p:nvPicPr>
          <p:cNvPr id="27652" name="Picture 2" descr="http://t1.gstatic.com/images?q=tbn:ANd9GcQgm_CFQZCFhGYnmuv9b59pzP_1Fdq8PbTZ1y_y3ElBTPSw2-fR_A"/>
          <p:cNvPicPr>
            <a:picLocks noChangeAspect="1" noChangeArrowheads="1"/>
          </p:cNvPicPr>
          <p:nvPr/>
        </p:nvPicPr>
        <p:blipFill>
          <a:blip r:embed="rId2" cstate="print"/>
          <a:srcRect/>
          <a:stretch>
            <a:fillRect/>
          </a:stretch>
        </p:blipFill>
        <p:spPr bwMode="auto">
          <a:xfrm>
            <a:off x="2057400" y="3429000"/>
            <a:ext cx="4191000" cy="25908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a:xfrm>
            <a:off x="0" y="427038"/>
            <a:ext cx="9144000" cy="487362"/>
          </a:xfrm>
        </p:spPr>
        <p:txBody>
          <a:bodyPr>
            <a:normAutofit fontScale="90000"/>
          </a:bodyPr>
          <a:lstStyle/>
          <a:p>
            <a:pPr marL="292100" indent="-292100" algn="ctr" eaLnBrk="1" fontAlgn="auto" hangingPunct="1">
              <a:lnSpc>
                <a:spcPct val="150000"/>
              </a:lnSpc>
              <a:spcBef>
                <a:spcPts val="600"/>
              </a:spcBef>
              <a:spcAft>
                <a:spcPts val="600"/>
              </a:spcAft>
              <a:defRPr/>
            </a:pPr>
            <a:r>
              <a:rPr lang="vi-VN" sz="2800" b="1" dirty="0" smtClean="0">
                <a:solidFill>
                  <a:srgbClr val="FF0000"/>
                </a:solidFill>
                <a:ea typeface="ＭＳ Ｐゴシック" pitchFamily="34" charset="-128"/>
                <a:cs typeface="Arial" charset="0"/>
              </a:rPr>
              <a:t>Địa điểm cấm hút thuốc lá </a:t>
            </a:r>
            <a:endParaRPr lang="en-US" sz="2800" b="1" dirty="0" smtClean="0">
              <a:solidFill>
                <a:srgbClr val="FF0000"/>
              </a:solidFill>
              <a:latin typeface="Arial" charset="0"/>
              <a:ea typeface="ＭＳ Ｐゴシック" pitchFamily="34" charset="-128"/>
              <a:cs typeface="Arial" charset="0"/>
            </a:endParaRPr>
          </a:p>
        </p:txBody>
      </p:sp>
      <p:pic>
        <p:nvPicPr>
          <p:cNvPr id="28675" name="Picture 2" descr="http://www.giaoduc.edu.vn/upload/image/2010/01/13/cam-hut-thuoc.jpg"/>
          <p:cNvPicPr>
            <a:picLocks noChangeAspect="1" noChangeArrowheads="1"/>
          </p:cNvPicPr>
          <p:nvPr/>
        </p:nvPicPr>
        <p:blipFill>
          <a:blip r:embed="rId2" cstate="print"/>
          <a:srcRect/>
          <a:stretch>
            <a:fillRect/>
          </a:stretch>
        </p:blipFill>
        <p:spPr bwMode="auto">
          <a:xfrm>
            <a:off x="304800" y="3886200"/>
            <a:ext cx="4038600" cy="2743200"/>
          </a:xfrm>
          <a:prstGeom prst="rect">
            <a:avLst/>
          </a:prstGeom>
          <a:noFill/>
          <a:ln w="9525">
            <a:noFill/>
            <a:miter lim="800000"/>
            <a:headEnd/>
            <a:tailEnd/>
          </a:ln>
        </p:spPr>
      </p:pic>
      <p:pic>
        <p:nvPicPr>
          <p:cNvPr id="28676" name="Picture 6" descr="https://encrypted-tbn2.gstatic.com/images?q=tbn:ANd9GcTyuxR7VXBtb-31kW6jsswLKcrh0Y-rk8126FuGTi_6jMVGbebA"/>
          <p:cNvPicPr>
            <a:picLocks noChangeAspect="1" noChangeArrowheads="1"/>
          </p:cNvPicPr>
          <p:nvPr/>
        </p:nvPicPr>
        <p:blipFill>
          <a:blip r:embed="rId3" cstate="print"/>
          <a:srcRect/>
          <a:stretch>
            <a:fillRect/>
          </a:stretch>
        </p:blipFill>
        <p:spPr bwMode="auto">
          <a:xfrm>
            <a:off x="304800" y="1230313"/>
            <a:ext cx="4038600" cy="2427287"/>
          </a:xfrm>
          <a:prstGeom prst="rect">
            <a:avLst/>
          </a:prstGeom>
          <a:noFill/>
          <a:ln w="9525">
            <a:noFill/>
            <a:miter lim="800000"/>
            <a:headEnd/>
            <a:tailEnd/>
          </a:ln>
        </p:spPr>
      </p:pic>
      <p:pic>
        <p:nvPicPr>
          <p:cNvPr id="28677" name="Picture 12" descr="http://anh.24h.com.vn/upload/2-2012/images/2012-05-31/1338457095_03_nanhutthuoc.jpg"/>
          <p:cNvPicPr>
            <a:picLocks noChangeAspect="1" noChangeArrowheads="1"/>
          </p:cNvPicPr>
          <p:nvPr/>
        </p:nvPicPr>
        <p:blipFill>
          <a:blip r:embed="rId4" cstate="print"/>
          <a:srcRect/>
          <a:stretch>
            <a:fillRect/>
          </a:stretch>
        </p:blipFill>
        <p:spPr bwMode="auto">
          <a:xfrm>
            <a:off x="4800600" y="1219200"/>
            <a:ext cx="3962400" cy="2408238"/>
          </a:xfrm>
          <a:prstGeom prst="rect">
            <a:avLst/>
          </a:prstGeom>
          <a:noFill/>
          <a:ln w="9525">
            <a:noFill/>
            <a:miter lim="800000"/>
            <a:headEnd/>
            <a:tailEnd/>
          </a:ln>
        </p:spPr>
      </p:pic>
      <p:pic>
        <p:nvPicPr>
          <p:cNvPr id="28678" name="Picture 14" descr="http://thanhkhe.danang.gov.vn/tk/img/uploads/contents/origin/IMG_24950.jpg"/>
          <p:cNvPicPr>
            <a:picLocks noChangeAspect="1" noChangeArrowheads="1"/>
          </p:cNvPicPr>
          <p:nvPr/>
        </p:nvPicPr>
        <p:blipFill>
          <a:blip r:embed="rId5" cstate="print"/>
          <a:srcRect/>
          <a:stretch>
            <a:fillRect/>
          </a:stretch>
        </p:blipFill>
        <p:spPr bwMode="auto">
          <a:xfrm>
            <a:off x="4816475" y="3962400"/>
            <a:ext cx="3962400" cy="2511425"/>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idx="4294967295"/>
          </p:nvPr>
        </p:nvSpPr>
        <p:spPr>
          <a:xfrm>
            <a:off x="0" y="427038"/>
            <a:ext cx="9144000" cy="487362"/>
          </a:xfrm>
        </p:spPr>
        <p:txBody>
          <a:bodyPr>
            <a:normAutofit fontScale="90000"/>
          </a:bodyPr>
          <a:lstStyle/>
          <a:p>
            <a:pPr marL="292100" indent="-292100" algn="ctr" eaLnBrk="1" fontAlgn="auto" hangingPunct="1">
              <a:lnSpc>
                <a:spcPct val="150000"/>
              </a:lnSpc>
              <a:spcBef>
                <a:spcPts val="600"/>
              </a:spcBef>
              <a:spcAft>
                <a:spcPts val="600"/>
              </a:spcAft>
              <a:defRPr/>
            </a:pPr>
            <a:r>
              <a:rPr lang="vi-VN" sz="2800" b="1" dirty="0" smtClean="0">
                <a:solidFill>
                  <a:srgbClr val="FF0000"/>
                </a:solidFill>
                <a:ea typeface="ＭＳ Ｐゴシック" pitchFamily="34" charset="-128"/>
                <a:cs typeface="Arial" charset="0"/>
              </a:rPr>
              <a:t>Địa điểm cấm hút thuốc lá </a:t>
            </a:r>
            <a:endParaRPr lang="en-US" sz="2800" b="1" dirty="0" smtClean="0">
              <a:solidFill>
                <a:srgbClr val="FF0000"/>
              </a:solidFill>
              <a:latin typeface="Arial" charset="0"/>
              <a:ea typeface="ＭＳ Ｐゴシック" pitchFamily="34" charset="-128"/>
              <a:cs typeface="Arial" charset="0"/>
            </a:endParaRPr>
          </a:p>
        </p:txBody>
      </p:sp>
      <p:pic>
        <p:nvPicPr>
          <p:cNvPr id="29699" name="Picture 4" descr="http://image1.xahoi.com.vn/news/2011/11/10/36/thuocjpg0856431320907978.jpg"/>
          <p:cNvPicPr>
            <a:picLocks noChangeAspect="1" noChangeArrowheads="1"/>
          </p:cNvPicPr>
          <p:nvPr/>
        </p:nvPicPr>
        <p:blipFill>
          <a:blip r:embed="rId2" cstate="print"/>
          <a:srcRect/>
          <a:stretch>
            <a:fillRect/>
          </a:stretch>
        </p:blipFill>
        <p:spPr bwMode="auto">
          <a:xfrm>
            <a:off x="4705350" y="1066800"/>
            <a:ext cx="4286250" cy="2743200"/>
          </a:xfrm>
          <a:prstGeom prst="rect">
            <a:avLst/>
          </a:prstGeom>
          <a:noFill/>
          <a:ln w="9525">
            <a:noFill/>
            <a:miter lim="800000"/>
            <a:headEnd/>
            <a:tailEnd/>
          </a:ln>
        </p:spPr>
      </p:pic>
      <p:pic>
        <p:nvPicPr>
          <p:cNvPr id="29700" name="Picture 8" descr="https://encrypted-tbn2.gstatic.com/images?q=tbn:ANd9GcQTktZ5iMNxXXdXjps8dAbXBGL4FcsGbflWRa5K65gnEgAGl8rOlA"/>
          <p:cNvPicPr>
            <a:picLocks noChangeAspect="1" noChangeArrowheads="1"/>
          </p:cNvPicPr>
          <p:nvPr/>
        </p:nvPicPr>
        <p:blipFill>
          <a:blip r:embed="rId3" cstate="print"/>
          <a:srcRect/>
          <a:stretch>
            <a:fillRect/>
          </a:stretch>
        </p:blipFill>
        <p:spPr bwMode="auto">
          <a:xfrm>
            <a:off x="4724400" y="3810000"/>
            <a:ext cx="4267200" cy="2771775"/>
          </a:xfrm>
          <a:prstGeom prst="rect">
            <a:avLst/>
          </a:prstGeom>
          <a:noFill/>
          <a:ln w="9525">
            <a:noFill/>
            <a:miter lim="800000"/>
            <a:headEnd/>
            <a:tailEnd/>
          </a:ln>
        </p:spPr>
      </p:pic>
      <p:pic>
        <p:nvPicPr>
          <p:cNvPr id="29701" name="Picture 10" descr="http://giaoduc.net.vn/Uploaded/minhtuan/2012_06_01/hut_thuoc_congcong.gif"/>
          <p:cNvPicPr>
            <a:picLocks noChangeAspect="1" noChangeArrowheads="1"/>
          </p:cNvPicPr>
          <p:nvPr/>
        </p:nvPicPr>
        <p:blipFill>
          <a:blip r:embed="rId4" cstate="print"/>
          <a:srcRect/>
          <a:stretch>
            <a:fillRect/>
          </a:stretch>
        </p:blipFill>
        <p:spPr bwMode="auto">
          <a:xfrm>
            <a:off x="228600" y="3657600"/>
            <a:ext cx="4267200" cy="2971800"/>
          </a:xfrm>
          <a:prstGeom prst="rect">
            <a:avLst/>
          </a:prstGeom>
          <a:noFill/>
          <a:ln w="9525">
            <a:noFill/>
            <a:miter lim="800000"/>
            <a:headEnd/>
            <a:tailEnd/>
          </a:ln>
        </p:spPr>
      </p:pic>
      <p:pic>
        <p:nvPicPr>
          <p:cNvPr id="29702" name="Picture 6" descr="http://www.vietnambooking.com/data/files/canh-2012104-231636523-vietnam-airlines-cam-hut-thuoc-tren-may-bay.jpg"/>
          <p:cNvPicPr>
            <a:picLocks noChangeAspect="1" noChangeArrowheads="1"/>
          </p:cNvPicPr>
          <p:nvPr/>
        </p:nvPicPr>
        <p:blipFill>
          <a:blip r:embed="rId5" cstate="print"/>
          <a:srcRect/>
          <a:stretch>
            <a:fillRect/>
          </a:stretch>
        </p:blipFill>
        <p:spPr bwMode="auto">
          <a:xfrm>
            <a:off x="228600" y="1066800"/>
            <a:ext cx="4267200" cy="25908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hanoimoi.com.vn/Uploads/lanhuong/2012/12/28/Xebuyt.jpg"/>
          <p:cNvPicPr>
            <a:picLocks noChangeAspect="1" noChangeArrowheads="1"/>
          </p:cNvPicPr>
          <p:nvPr/>
        </p:nvPicPr>
        <p:blipFill>
          <a:blip r:embed="rId2" cstate="print"/>
          <a:srcRect/>
          <a:stretch>
            <a:fillRect/>
          </a:stretch>
        </p:blipFill>
        <p:spPr bwMode="auto">
          <a:xfrm>
            <a:off x="152400" y="228600"/>
            <a:ext cx="4191000" cy="2971800"/>
          </a:xfrm>
          <a:prstGeom prst="rect">
            <a:avLst/>
          </a:prstGeom>
          <a:noFill/>
        </p:spPr>
      </p:pic>
      <p:sp>
        <p:nvSpPr>
          <p:cNvPr id="1028" name="AutoShape 4" descr="data:image/jpeg;base64,/9j/4AAQSkZJRgABAQAAAQABAAD/2wCEAAkGBxQTEhUUExQUFRQXGBkYGBgXGBgaGBgaGBcYGBccFxwYHCgiHBolHBUXITEiJSkrLi4uFx8zODMsNyguLisBCgoKDg0OGxAQGzEkICUyLS8sLzQ0LCwsLCwsLzQsLCwsLywsLCwsLCwsLywsLCwsLCwsLCwsLCwsLCwsLCwsLP/AABEIAJ4BPgMBIgACEQEDEQH/xAAcAAACAwEBAQEAAAAAAAAAAAAFBgMEBwIBAAj/xABKEAACAQIEAgcEBQcLAwQDAAABAhEAAwQSITEFQQYTIlFhcYEykaGxI0JywdEHFDNSYrLwJDRTc4KSk6LC4fFDY9IVFoPTRKOz/8QAGgEAAwEBAQEAAAAAAAAAAAAAAgMEAQUABv/EADIRAAICAQMBBQYGAgMAAAAAAAECABEDBBIhMRMiQVFhcYGhsdHwBRQykcHhI/EkM1L/2gAMAwEAAhEDEQA/AIgK9k0KXFuvtK3mNfhVmzxBTzE92x9xr5UoZ3bl1XrsPUIcGvYoCs25ODXNxAwhgCO41HmroNQ0RPXIreHa2Ctsyh+ox2n9U7j+JmivDeIFFC+2vOzc5HXW23I+I91UlavXQMIImsbnrCDcUek84p0ZtYn6TCkrcAOa20BhrroBqPFfUCh/AOkN/AXMjghZ7WYAA/ZIjlz+dEEZlIOrgajWLix+qw39aKs9vEoReUPp+kUfSJpH0ic/tL8aYM1Da/I+UxkB6ff1+cm4hwpcUoxOBIS7u1rSG78oBgE/q7HlQvAcRDyGBR10ZT3jeJ8fdQy/hcTgWFyyxuWzqGUlgR4x7X8SBRixi7HEwGBWzjB9bZXI/X8fHUjnI2M0Vs/v9fKL6cTq7S9iMP1eMt4i5bN2wGUuoEkAbgjmOfcdjRc3mS4bN4ZLo5Hn4jke/Spw1ApOMwjyJoeA6T2rgzW2W4nIqdR4Mp2PgYqbHdIFVAba5zMEHSPE94rMxh0nNEN+suje8a1ds4q4u1w/2ob56/GjXV6hRW+x69RE/lsXWpoT3b+XM7WUHqfuNeWeKjnetn+Ps0pYTpFfTSUI7tV+8/KiOC6UdsdZbULzKwT8VHzqpNQpIoke8n+R8olsJroI3WsWpEyD5EVODQF+k1r6rD+1mHyU1QucbLOC19Vt81thp95t10vzaKOt/ftkowMfCoxHBxbNtGZBrqsZtTO9BLvRckyb7eok/Oh+I6TtMIzhQIkqvaideep091R2ulDggsXYSJGVBI7pmoM2qwsaKnj9vgZUmDKBYYffujHw3gfVMGF24fDYHzFEWVVLXDvABMchPd50qY7jGchrV/IdyGDADwACH3zVy30mUDtOrfZVv9RFVY9RhXuih8f5iGxZG5ML4rittBJbQ7QCfkDQg8dRzCC832U/FvuqlxHpZOltDHPMYJ91CbnSa9yyj+8fvqXUatWauo+/X+I7HpyBdRpxq5beYXLi3I0UlSZ5TG3vqO3x027YDnMw3diFX/jzikjEcVutvcI+zA+Qmht0g6tqe9jPxNSNqGBvH3fZ918JQuBap+Y08T6cET1IN65yjs2lPezHf0n0pC4Twk22a7cbNcckmNACxkxXWP4zbtjVh79PTv8AShPW4nFfo1YW+bHsIB3mTJHmaHHjcKSTwepJhhVU8CHsTxK2k6yRyH3nYUJucYuXZFpGb7Gvvbl6V5awWEt/pbrYhxHZteyPNicse+iq8bc6WEt2ViJQZnj7ZED0ivUq/pF+p4H1jgjHrxKFnoXdeLmJdbatrBaDHdJkk+Qo7w7o/hcOCyW2uft3DkRfU6/Khq426JMqGO7tN25720HuNQXznM3C1wjbOcwHkvsr6AUL9tk4ZqHkPv8AmepR05hq7x9IyozXB+phlyp63CQD/ePlVJsfeIhBaw6+A625/eYBR/dNVQWO1drYbnQjCi+H78/18J45D7J4cMhOa4Wut33WLe4Hsj0AqyL45VGtgc6r3+JWLftXEB7pk+4a0zaW4HMAsJc66vixoFf6VWh7Cu58oHx1+FXejvEWxPWdjKEyxrJM5t5+zRNgZV3EcQN4JoSO3im2IRvIwfUH8anZUYdoe8ae8aV1dtsPbtsPNTHviK5UrygHwrDzyI3u+Iqe28EBqjEDwMj3aivhcYfqt6wams7/AOw/Crl/hEbGltko96ZQ8JRXGD6wK+Y0940qVbgOoI9KifBsKE8SslVLCQ3eN9/jRoFY0DAPEPBq668DfShuDQ5Rq2wohdw500oGABqEJKt8d4roXVkEGCNiDBHrUVvBk1fw/C53NKZlHjNoy9gccACdNR2oEq0c3Qc/Ea0Jx/Rpbp67CnqrmsAHssd+y3psYOmxo3j+CBbXWoxBVMxHkJNL9jHlTmDQee0H7Q2PrS8RPLYzNJB6zq9j0vKuH4iGtXVMWsQN0I7z+rO428jrXRS7YcWsQBJ1S4vsXR3qe/woo2NsYlAmItg8swkx4zqV+I8qKcN6M3VTqiyYjBtqoLDMnjbadCPdVaEuu3aePfXs9PSJYhTcXwa6DVd4xwG5htSc9s7NpI8HA5+O1C89LZCpowgwIsSxnr7rKrZ6+z17aZstdbXhu8zVXPVjAYZbk3L7ZMLbP0jc3Ya5F+88vUUaoSZlgQnwPDKVbFYk5cOs5QdOsI3/ALP/ABQS/iLmNvfycGzaHMEj3xuNfuq7isSceczzZwVr2RsCBoP4/HWPE8ThclgZLY7hBP4fPyrcj13UHT4e319PD95iL4tJseEtgWkVrtzTMczCO/MZ08hqfhXyXFUa2x/fY/EiaENiGG0ij3AuGdbZa6xMgkAeUfjU7rtFsfnHb6EqXLqf0f8A+xxVDEiT2RlH9Y+tGLmAaq1zCNWrsHQ/Ez25vKAr1l9YaO7tv+FDr2DxEyLw8jLD3MCKaGwprg4Q09cwWZuJi3kxPO7a/wAK1/8AXXNzBPc/TXiwGyj2R5DYegpjbCVDcwRrRmHhQ9wnrME28PaTZR661ZQk19iLLLrE1Pw2wWIJ0328h+NazCruZzIzYA1YgeZiql7i+Gt6FwT3KC3y0pYxGHIdwzMYYjUzzMTXS4YCNPh5/hVQwL4m4HeMLYjpUP8Ap22b7Ry/ATVG9x3EttlQfsrJ/wA01C1seuw1HiJ/jvqVAORUeeg95O/8cqYFxr0X+Zgxk9TKdy3cufpLjt5kkeg2r5MAO7X/AG5nbvogLRCjQkCduZJjQjQ7nXv+PuSSRBzTp5c48Ire1PhGDCsqDCqByjn5Ryp5/JxhQVvcxKDnyDT8aUGhB2yI0gbsZInQDw5xrT3+TS9nS9C5QGQCTJ9k7+NS6tmOI/fjCpRETD9IVXZ7ieGv+k0dHEngZocH9YKfmKUb1tQSI2J+H/Faa3DE6pDH1V+QrNWceOjXWLQOPGCsLjVO9lT9ksv7rR8KZHFc8CwqgsIGw+ddGuZkcMeIyQPbmgvGbOW05AkgUfih/GjFlzE6VuFiHEFuki4Xhwbdsxuin/KKOPhxlXyHyofwTWxa/q0/dFGHHZFZmJ3Ql6SotuKmQV5FdrSpsIYvXDOvfbI/y0o4XhI3Y003X+iP2D8jQOy2lbjZlBAmUBO8VhMMlpTcBHaIGXLJ7I3zUSwOFwGURfK+BNtd/wCwdaFcWwxu2VAjR51n9WOVC7HAHP1rfub8aswZUVe+YDKT0jaMTgAAM9w+I+/6P5CorFrh7rJvXk71OWR5ZbRBFLdzhJt3EUhGDaMTn0B07McxvO2mxmrC9GgsDLBUks/Z7Qg6CNTMjQ6CKeM2Or4/aLOMnz/f+pcxdzBq0I15x+sSgHoOrBobiL6ZuyRk/a9r3jQ/ChuP4qlpFBtWiHlgyZsxE8sx0HKvuFcZwLKTdN5W/VCqRHfJamdmx5A4mblAly5iEMAMQJ7TAaqvPKDEt3Vxex63nUMsYe1pasqdPtXGI1Y7nfc1axXSPhyWCEtu93WCyqDJ74fYeXvoYLLOtt1HYfIx7wGUFp8u+sddg54uEjA9BCeL4j1gAJ7K+yqwFXyHf4mqdxtAQJBEgzuKm4vwxBYMD64+JothrCmzY0H6JfvqU5FVAVHF1GBDE7iXERbIGUsxExygkjf07qfOgOIL4GWABLvoO7QD5UpdL7AR0gCerHwYj/VTX0Ib+SD7T/vGt1BDYAQPGacZ6wu4pPxfTrAqzKbjSCQfo7m4MH6tN92vzhxI/TXf6x/3zTNBo0zlt98eUTqc7YwNs1g9NsERIuN/h3P/ABqG701wY3uN/h3P/Gsvs+zUWMO1dEfheG6s/D6SY6t6viaeem+D/pG/w7n/AI1JhOlmFuuttLhLMYAyONT4kRWRUQ6O/wA6s/bFa/4XhVSQT8PpBXWOWA4mvY+1K6CTptX3BrZHtCDJie7KKuWbcrrVjD4dQZCgHviuHu7u2dKZnxwquIuL4z6sA2kbbx61WwfadROhZRGoEEgHeKtdKBGKuf2f3RVbhzfS2/tp+8PhXbxi8YPoJm2Qm4Qx5iTvr7u70rwksZMeQ0HpXjt2j5mvgaZUIASwLpQLlJEgzB37R99eXMS7bsfSB8hXF9+ymnL/AFNUYehCjrUI1O7YFaR+S4fRXvtr+7WbBq0v8lzE2b0iPpB69kVNrB/iMFukzHGXJYkA9rXlzEn761fDPOGtnvRPkKzzpL0dvYfGLhhJz5Mh0MqwE6gaw2YHyrQktC3ZVBsoCjyGgpf4kndWJTID0k/CX7Z8vvFetVbhj9s/ZPzFWWrlFah3OKp8XaLTmJgT/wA9w8eVWzVbiRi25iYE+7v8KJB3hMJ4nnR4g4az/Vp+6N6Mt7IoH0Y/mtjf9Gm++w3o2TpRZh3z7ZqniRVItR1ItLqbJLzdg/ZPyoFbejGIbsnyPypKvcSUlMjA/SIN+/am48RbpMZo0G59H6/dWT9I+IXvzm6BdugZtAruBsNgDTx0o4ibOHVh/SKPgx+6ueF4lL1oXSANJO3Leq9L/hHalbB4k+Y7zsuoI/J9jnYFWa4WF1WlnkEFSMomTyJ93rqFy5oaUHZFdAPamY0BAnKTtprofUUzF6DUkZG31VxmIFVqZXxu+sWYAjqog7gZtOXgYoHbxMXJVZA5b7KASfWT4TRjjbj6MZgRlB7IG+0GTPIVTDJoQEEjtEKZHlLa118dBekSwJPEvYOx1jqt22ygByYGUmEzAEkHu9xpg4PxZW6uyLeVYyjtkkQpj6uu1C+BJmLEFYGeBlAJ+jYaHWD61z0cvfT2hJ9rv02NTZED2D4f3LdOqlWJFxx4pih+buW2DqDHiV/GrnDHmxYP/bX5mpuAYTruuQAElpE+C2j8pqGxZNtEtkQVUrHkzR8IqDLi24R7f4i0yAmovdOW7duP6Lv/AO4PwNMXQZ/5Ks/rP+8aDdM8Cz20upMqpBI5CZE/GifQgFcOFbdblxT6ORROn/GX2/WMGQHiMd3avzfxA/TXf6x/3zX6PuVhnF+i18XWhPaYncc2/wB6s/DHVC2410kGrVmqhA1o9mocYdqYMZ0auW2KjlyMkjvBKrB15jQiKo4ngN4xCz5T94rprmxk3cmbG9VUCUS6Nfzqz9sffUi9G8Qfqfx7qLdH+jN9MRadlAVWk6mdj4VubPj2N3h0MzHifcOJqtgdmrVoVDaGlWLdfKkTr3Mp6U/zq5tpl/cWq3CbZa9aHfctj3uKl43fDYi6W7JzEQf2eyPgAa4wGNWzcS6O0VZSB3nMFGseM13sfCAegnjwpMHFp13mpBPdXNpezEirAtHw+FMJnlUmeX0MIIg5dRz9pvx+NRoD3GreMsnMPBQvqAAfjNQG0aFTxCKm5zB00mtN/JYpFi9Ij6Xnz7C1m62z3b1p/wCTVYwzzv1pn+4n3R76l1Z/x1MYUJY4tYKHBs853Ds0ggyVYnQ7VDi37JpS4z+Ui1dNg9Xd+imSRbkysGMrRvrsN6g4nxIYtABbugc0dV1Zk+iZYYyO1NO1WAuoHQTm6dqaNXD37foaIsaybhvDzZxIVwM1s2s0ssAm4pYrB5L8zWoYMRbQTmhFE98KNfWubqtOMdUbuVY8hbwkhNRY1oRjEwJjyrpmqPGNCMd9Dp6VKBzGGQ9Ff5rZHcgHu0o4TpS/0VacNb8m+DtR2dKPMO+3tM8vQTialQ1XzVMhpdTZzjPZb7J+VY/wq4T1RP8AS2Dv4kela9iTy7/wNZFhkiD/AN2xyj/qH+PdXS0P6WHsiM3Ue+NHTNC2EEcrin4EffSjhrzMmXNlAEwrch9knmefhTb0ycjCSpgi4mvvpKstkQFNGMAnTYkNA000A76q0a3h98XlNPL+BDm+hy3WCuBIBMAHaSRA9qa1oPSD0BxLFruY8lPLctckmOZ091OqtUuta32+UZiHFzO8P0ZYu5JKiZErvMk0RHRomJvbfsHTU7a6DanbPXLNQtq8h+/6hBAIg2WfDXXzK5UT2iJDrtLRy8+dV+DvmvG4j2wynOgc5VMakE6KCBynU7TU3TrEP15VSQps9oCNRmaZ8NB7qA4DNdlcpdmZQFUqmytOuUgDQe6uhiUMm8+MV2hRiq+M0noR03w9q8zXrkBwTCWrxOaFUAAKeSzRLifH8NcfOl+0ykA6OukjmJ0PgazHCWHtXC1pLl1LTAs0DKWy6DMJGgbl8K8w2JV2a4LXbnrFY3cqjqgCyhcvaJjQHvrcmBMibB53ADlW3Ga2t4NhmIIIKMQRsREiKnwYAiABOpjvOpPnWYW+nbpa6sWUClYElvZIjSnvovjnupNxQjBlEAyCCiMDtvDbVHqMTJgAPmIeNgcliMbVUvWxvVmapYh9CJg8idPlvv74qC6lMidJ338q5NkV6pruvAmZIDaFCLvF2KlrVolVIzMxWInWAGmaL4lAykMJBG1K+DIXDXgNABAHqKagB6z0N8J43avkhJkbyKLq1Zp0XgOxIBhiRIBgjSROxgnXxp34VdJJJjXw19TOtez4Qj0JitYuIfTzCm1if1s6I5nlmkQI5aUGwlubiL1YzEgiCOfzjmKffyqcOJNm8BpHVse7WV+bUB6O4E5usIPZELOs5lgx5AH3+Fdf9KhRFdp3dxi3jbQtsVYQe9TI758q4QDk7DwI/EUW6SYc9aSQNSNBtI7JPkMpIqu2HmDGwA05mBHxX40QfgXCQEgH2ffEr3kaRDqxOvkST3HuiuVa54H30Sx2BItdpJIOWDpBknQ8joZoJbUhgknNIkgnsyYAHvmfCiXkTFyWNw+cti/d7h7z+Fal+S3N+a3S25vn4WbK/wCmssxVl1YZWIUzvBiJgz3QJjfStX/Jpm/MznIJ6xtR3QsVHrK7LiMuzzfwmHXhBZe4ke4x91T2b946K14+yIXMdh2RoeQBjyNTcWw4F+8Nf0twf52qG1I01PdH8eNdXcCs5gQgz63edvaNx9QIBJJ1EA899PWtg4C/8lsb/ore++iAa1kK3SvsmDKnQTsZETzkCnDh/TZbdpLbWrjMihSZUSRvpyrn67E+VQEEfhYKTZjuTX2JPZPPQ+PLu50njpypmLF0wJMEGB3mNh40yWsYty2G/WQGOeomPPWuS+DJjosKlYcN0nPRO5OHX7Vzx/6jfCj86Ur9HsWFw7seT3jG312b0ocfygAAThnEiRLRI7x2dRRtgfI7bR4zA4UC45k1JbakMdPgTpYaToBn3J2js0w8F40byXWa0bZtkgqx10XNroI3oX02RBbD5TQ4PSHXNIHGbPZWIEXLZ17g6k/Kp7nTi4oUthgodcyzcPaXvHY2oLf6QF9OrBJYQMx1MiBtVGHT5Ua6+UxmUioe6XAHBuSdAVIjvnT3zSI1kM5VWHZAM6awADHrPvpt4ni3v4K+Gt9W6OgyySdCrd2h1oB0Uwc4sDRrYDFsw3VkOXTvkj3GrNL/AI8TX1F/IRGXlxCHRXhF25mYXHtqdJUwWgtv4c/Wmdej9znib/8AfNHMFlBogAKgy6lma+keqACKn/tpjviL/wDiP+Ne/wDtX/vXj/8ALc/8qbsvZzRpOWfGJ+6uFthu71IHzoBmfzm7RMz4n0ejG2bJJcXFJ7bsZy5iRJJIGg99C+lfR+5hikqqhwYCMX9kiZkD9YVqXErCqyk7jUEHzB286Qen3ZVCoOoILSTBDIRB74B+NdHTajcwU9YjKndJlTg+IuG0tm2oOaWU5gpBAJc6mB3eMUJxONDwSNQQQdttQNqhu2olVkw2UejRtVVt6qTGLJgNkO0LHTgGIW6x67DYdlFk5SwCgCIGwnadBHPXnTh0MLGyrMEElT2GzADIkZjJhoAkHnWM3V20Orae7/mtJ/JuP5O2+t55kwNVSPuqTXY6xWPSHga3j1cu5llTG80NxzlspBBI3kjSCCdBzOUaVS47xg2bWVFzvDDWDqANIJBbv8gaznEcev5soYwIcqRl9mW0JgwQZ8dNO+HBpWyciMyZQs1W9ikQZrjog/aYKPiaqnpFhB/+Th/8VPxpJ4vx21ewyalb6sdBqIPjPz1pRNlWJLZp/ZCx89Kpw6IMO/Yi3zMP0ia5e6TYSP5xZ9HBoHgmJw14jntIPeKz3qE/a9WRfnRnCcZe3ba2FtGefWjw5bHanNogo7hv9oK6jnvQhhMSlmSzgA8zp2iNR75p36P3gyqQQQeY1FZJjcUbhggKNtDpvuTG3jRboHca3jLaqdHJDCdCACZ+FMz6S1L3zBTUc7a4mudKXH5rdn9Q/DalNjAAGghfDf8Ag0f6R3Jw90fsGld8WUB2MJMHkcub5UIO6KyAip7jcIMRblIDgjkdZMmeUA5vHfYVSwvDbiILhCmCAoDakxMiRrv6UWwmNtOjHtIxtxlkFSVTKh3UGMpMTz0BqviMVmVetJtgspUwpEL35dZUt8aZs84C5nCbQZV4zjGuL1bpkudYAP2tND8DzO5pcTChVzqZ5k88x208qO8aszbZlVsoue1JhpgzBO0jkTsDyFDOGXUuKVurMaNlBBOgC7ba/u+NM2kjiHgzbOGHE7zhgqiTyJJlgRPdvuPHU1on5NlIwQnfrLn70Vn3ErQS4IBChFLAgghjEgyASSOZ3nuFaN0BQDBrERnuHTb2zUerx7MXv+spx5+0ycdAJkHSPDMMVfA/p7oAG+txyPhXnDrNy3dkow7JInuKzv5U28YxlnD49rmftLdLOuVTIK+z2mA+sDrsa54j0ms4hiFRiFBIACr7QKwSNY7Ww7hTRncqAF4rrBGJd3Jivg8Bl6i4TIe4gjwBivsMtlsVdF9itvNd1EjXPpsDymiGdBasluz1VzMFmMwDTGsnw50Bx9y2zsyZu0zHUg7knSAO+nIS5PXxEDIAtS9wW4AcSBsbFwDykRTZwsfRWyZ9hf3RSNw64AXBIXNbZZPeY7qcuCcQzW1sqjMZtidh2oRWJ5LINI1eMnkRmnIqfcLuzh786dq6feJ++gfEcKzJhSFbKbaKSATGon501YPhTI1+zdOUliJGoMosFYHcZ9DRS3xVcLhxYTOVWbecovb+rpOvnpUwzBHO0Wf6jjiLLz0iJxTB2rd601jN1c2ycxJM9YZ38h7qbMDigDjvFj//ABAobj7Vv9ELLOxQOGBMrDbnLAgMV3HP0qz0cP0l5rtq4AzBspCmTEFTngFezr50WVt2Oz/vkT1JuOzpAnSWyQuBV1ZYtBDII1BGYeetU8ellcTa6gEJKHUn+kP62uwFaD0sxwu27K9TeVbbowKlMkCJBVAZXLOhK9/KknH4G215SubqlVdTA2Ow03JPxpuHLai/X4xbYzdj0h7CqHGKWR2rqx4wqfhVng/CRZBiCx0J8ASVHoDQ/o7wlFuXW522KLvEMENMlpagzPttVPHHylCrfJlzCgLqdTyq4DVdLRI0B7vU1YiNKjuHU9F49XljTOTPfpHw++oMxq9huHO8x3Bte5qgxmBe37SkePL31hYA1MFSljkYoraxJHhyP30r9JOHm/bC66Op9Jht+4En0p16vNh3HdcU794I+4UGNmQT3D8B99Nw5SrWPCeKhgQZmWIVlZ59oXD4HXWfvqgbJ7qZuk+GCX7bD67KTO2hVfkBXLYBZHYzeld5Mw2g+cjbHZI8ov2kVnQNoJAJ33MEj0JrU+i3DvzfrLMqSHkRqCCqidN9QaQruBU3WAAUZxHKPo2J+IFEujnE2/ObQ7muIJ27akgHv7Sj30rVozpwfWbhIBNyz0hwVy+07FQVUzplPtDb0n/mlbiHA71vVlBAUGQ06ESBrrPhv3bVqFjE23w5usNUEsB8xU64e3jMlrq2a2IllOwEQdtPOeXOpcOrfHwRxDfAD7Zj+keMmfcI++vVQwWhYgnfkK0Dpz0OVBmw1tyMzM4VScq67ansjT40AwNiytoi51mcTmRgAGUlA4kEFZWQDE61euoVlsRXZNci4PgjmtXGtuLYzJcfKAAdd+cgiNdjpzrnH37K3njMBsCMpneZ99OuO46v5sq21u9ULYCrcYNzlSGmWAEAE69nXvKlhMAMRh72Ia25ZQnaB0Obckxv2T6edITJuYs3A6fGMZKUDxMD3MWDIVdxAOs9/wB1EOhafy22D9UE+hXT4GifDuCJcugQMiz9cSATqSJk6HemrG8Cw6XEfDZVZeyxC6soXLIYnlJJ0MwvdW5dUlFPMQPyzKb8pJ0iu5cNebuQ1mtriLZTzBBBB8RHv1pw6aWry4ZoYurEDTfvMr5AmR3VnJUiZkbAD3z91FplDLdwcho0RDTX+tYZCVIWCDG08o3OvdVxMWWtnPLABRDFuyJXPlykcwDrVDo7cdCzW2KkZRpz3MHlX3Gsdcu3i7kB4liAFJLbzl51Tx0k2zc9QrxXiFwoAkXFc5WQK0Fjly9nUZzKkRpJAjeqnAbptM9yLgzKygrmKk6OQ5J17PifEVSt451G+kzpoTt3eQq3wXEWixS41zK2uUZYBVCcxLKY7SqDESGPcK1TPPiZY24fhataxMEuUyxm0K9kPr3iZg9wpv4BZCWVCxEs2m3actp4a0Kw1hcl1hm1e5lIggAZtJOrSAIO222sleDCLKLvlGWfskry8qg1rXjr1jtKtP7pkHTuyP8A1DESwElDsTvaQ8qFYWyF1FxPMqxjxHZ3o1+Ua1/LrhH9Gje5Y/00qi8Rzq3AC2FefATHIVzYhK5gEbVsSJ/q7h/CozhLC6fnBP8A8Lj76rXGcTMiGKmRsw3HmKjY86YFb/18vpBJXwEO4rgyJhhdUlmYjXYQZ0Apk6NdNLGEsJZ/NyzKCC4O5LSYzagTrGms1nzO+wzRA74rxiwE6+NKbT712ub5jFyhTaiO/FOlaXWLZHEwdSu+ULyG2lUMVxxWtLbi4Mp0aRm8O6llnM714Lh7zWDSIOkL8yY38A6Sphrpum0br5Mi5mjKJJMRvOm87Cnf/wBbw+JRGHYuMozKAQluZnM2XtHbascLHs+v3V1j5BU8io+Gn3UvJo1c9aM1c20dJrd/ErkILyg7uY8J91Z7xTH9ZdCroiuNBtOb5D5z4UO4Ms3lExOYT5qakx/DzhrvVFgxXKZAjcBtvWhxaZcTkXZqxCbKWW64mg9FLU9bnbVnBbw0jl4AUbs4eTuB5z9woVwC2BexAGkrZb324/00dVK42c98n2fKVjpLd6+TGZgwBGgkbeketeO4JJ5TUIWusppFcUIUIcKx4tl5VWzKF7RIiNOQ1qrfuMRlzjLvEmPlUQTwr4pRMxIAPhMCgG5NZcC1cUnUlSN+RP40OezoauC3Xht0A4mxb4zwfrTbMAhWObvylTt/ay1D/wCixtpTObdcm3VC53AoGYVBibc4CesLaRl9c0nX3c6XbYNi+maAbd20zRtoQG9Na1DqazLpX+nxHgR8Db/Gr9HmbKxVonIoUWJLd4oyt1St2Qz22jZlYMF9xWfdXHQ/jM/ye6XyaMGUsCI7yuvP49+4rEiAWWdlYTvy/Gu+D3BhrjO6m4rW2SFOU9qNQfCKu7JTjIHX+ZOXYMD91NA4la6zKA2XKZzLOZu4sZljzkzvVjDdBuvXP1m8+z9Ymf7pmJ076TuEdKlzhXTsyIGaD5Exse+PxGgYTpO9xAPzSzZtyYdbnZ0PNBbza981BkTNj46SlWV/0xd43gWCFDL5OzBgECdhl5eFUnKLglQKV1z5xLFbi2iASO4gAH7fuJ4/jFvrmRhaB2FxWfLqO47RO591BFx5INhXymSCIjcQQfCtx7x19sNgCPWEeBXTcwlsLl3M6hTP15PLfbxqHhFlusAuQYc6AzEHMJjl2q94XhmtAIqFmeSMoJLGQNAYnaNDTtwbo1aVC+JlLjHOBlYFMyqGRiCQ3sjXlJils4VifAzzFtlX/qA+M/TOthZLTm3hVlWAzR3jNQbpX0ENq01625uBVlgIk6CIBI0HaJiTsANSQWxmNuLirws3bgCZYGSBBB2DSGBjc6aV3d4xiyFAt4ZiRoYcSCIGcd/fqBryp3auHBSvrEdmNvMWuimCb83uMVOtwjxEKu6nWPLXwpd4ldl7p/aC+6f/ABpqs8WuYa66XCHUnNC6hSwzQCdYggRrEUpY6wVzEwxLlsy6iDOvhqasxsxc7vdEMgAsSs0gIJ9oAn3n8BV7gxPWHLE5SBIBG3MEa7elDc2ootwHDZg7axIWe4xT34EV1Wo18C40LNm5bYv2h2SkAeyQZB33mZ58t6e+E5RbXIxZY0YiCZMkkedZk1w9UUyhtDDfWB5ek089HL8YeyDM9WszvsK5utJ2C43TLTGZ/wDlKH8t87KfvOPupOuKQSCNedNfTfF9a9i+uxTKT4qcwH+Y/Gl/jBBvMRsYPvUH5zV+kJ7NR6fLiZqsZR2B8/nOMTis41GpMk8yec++owez61FU1hJ0NUUAIgEky9hDp6fIn8agxB0fyr7DsZIry6u4PMUoCmjrsSuTr7vlXOUcq6uLBjwrmnCIPWWbP1ftgehBn7qKYayrBcwBGRt+RzGhuDE+hB9aI2/0akHm4/dP31Pl8hKcXSU+Bn6e35/caKdM/wCdE96KfgR91DOGgDEIBoMyj3/81f6WXJv6/qKPi1A3OcH0M0f9des0LgeHbrmuEdhrNoDXmubl5EUxW1qlwCzNu1OkqvxpvwfC019poiNDB9RXz7W+SgOfpLSwUWYAy12Eo/iLKoRNuPP/AHruyquYFv3AUGx923bM7Ti4vFK5KUyYrBJAJUjvgbfdQ3EYEhcykMOfeKFwUbawqauQMJTwdoF1B2Jj37VFeSGI8ant6EHuINT8TtRcPjQnrDvmDWWuclWstRla2elcpWY9JUD/AJ44Bm3eCk8iGZAPWUatXgVmPEVjh+JfnexhjyVp+YNXaHhr9QPj9IrLyItsJQd+T5AH5Cqj4oxEHQUf4zw3q7jADsL2N51GGDH3kn40Mw3sxXYRwRclZT0ga4DM7U0cH6Q3LdoLckpByc9jt37/ACqhftyKG9XE+dMcLlWmEWt42sQpj+ILccttMaR3CK9wnFAjKTLBZjbSdedCrdsEwSBPM17jbPVmJnszp5xWdkn6YRzMO9Gd+lY0IVwQIBzxGoPLyHur6907xhGUX3y9z9W0epSfeaU74CsRvHPaaLNgUGG63MS0Icun1ioPjzoPy+FasdffPds7X6S6nTLEaZnDRsdFI1n6gE17gOmuItOzgoxZMhDgsMvZ7iP1fie+lm8xGwEVD1x8KcunQcgRTZ26Ewnf4kzEsYkkk6d9cDiT7gxVAXK7kcqPs1HhM7Vj4yQ3JM6eginzoTw9HwjFhqbjQRoRCqND5zpSBWmdCNMEv2n/AHjUutJXHx5xmHluZS4hwwoTkEzzGh9RsfSKZOBGEA7lUfCq2KbX0qzwk+16Vys2VnQBpYmNV5EUfylYYKLTLoCzyBtJAM/ClDiON61laAIRU0/YET505flKMpY+037opKXDmJ0/j0rq6GuxUn1+cj1BJyH3SCpbLxrVpsMRb6wxl28dTHdVRr47jVd7omtvjJ7DdokazUl9SCCa+4cd6mxNrVRO/wDtSye9Uco7tyjfbMZrgCr1uzNo3J0HL3c/WimF4HnUN1kSAfZ7/wC1WNmVBzPDCWPECYdysmJ/g0xcDwXXW209kuY8Six8ifSprHRpW3un+6Pxop0StC22ITcK0A+h/CpM+dSpK9RH48ZU8xJwT/Tof2kP+YVslqyrZSQD2Ry8KxezpcXwK/Aitw4aPo1Peo+VI/EuNpm6fm5csDUUf4bxUoIzmO7T76CWhUq1ykcobWUsoYUY0WcR1knOAdNZAIA5bbeVR3+IZXkMNokRr56amgKGvmNUnVNtrx84kYFuEsdxMvpmYj4fCh7XjEd9c19FTZGLm25jlUKKE5irePWQjd4/j76r1acTaXwP4/jSzPHqJRy1wVqbLXhFFNlV6z7ieAuLh8HYcAM2IlgDM+2zTH2q0hlpW48oOMwwOyrdf1gKPnVGBtp+P7AwGFxRxmJLXcdOoifJgmWR6LStmPI0128POGxl47m449JCj9413wfo+r2EckSwJ28T91dNMi4wb9B8Ihl3RMu3mHMVHbYnenfFdGVhoInWNKXsfw9rNsK2WdPZnx7wKpx6hHFCJOMgwS9uRFfXkkiSTCx47zUq169vWnhotlueYt5Q6a6fOrOIYDDRzhPmPwqrdtyImu8Yx6oj7PwNe44HrB55MJ3bC3MPaUiHCqA3Pb4jwoI/Dm6w2gMzzEA76ZufhR2036JfAfdXmFX+XvOuXN8EilqxUEj1hkBiAYDtcOc22ugdhZkyOW+nrUKrpTTdQLgroAiST6krSym1MTIWBPrBZApAnVyyyqGKnK2x5HWKeehfErfULZzAXAWOU6TLE6d+9CzbH5gfsE+oJI+VABgz1PXA7NljYg6QQfWp3rOpVuOYyihBHPE0jFNr6Va4K2jedZ9w7pG6wt2XGwP1h599PHBbmh8652fA2MUZXjyB14n/2Q=="/>
          <p:cNvSpPr>
            <a:spLocks noChangeAspect="1" noChangeArrowheads="1"/>
          </p:cNvSpPr>
          <p:nvPr/>
        </p:nvSpPr>
        <p:spPr bwMode="auto">
          <a:xfrm>
            <a:off x="155575" y="-2224088"/>
            <a:ext cx="9315450" cy="4648201"/>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1030" name="AutoShape 6" descr="data:image/jpeg;base64,/9j/4AAQSkZJRgABAQAAAQABAAD/2wCEAAkGBxQTEhUUExQUFRQXGBkYGBgXGBgaGBgaGBcYGBccFxwYHCgiHBolHBUXITEiJSkrLi4uFx8zODMsNyguLisBCgoKDg0OGxAQGzEkICUyLS8sLzQ0LCwsLCwsLzQsLCwsLywsLCwsLCwsLywsLCwsLCwsLCwsLCwsLCwsLCwsLP/AABEIAJ4BPgMBIgACEQEDEQH/xAAcAAACAwEBAQEAAAAAAAAAAAAFBgMEBwIBAAj/xABKEAACAQIEAgcEBQcLAwQDAAABAhEAAwQSITEFQQYTIlFhcYEykaGxI0JywdEHFDNSYrLwJDRTc4KSk6LC4fFDY9IVFoPTRKOz/8QAGgEAAwEBAQEAAAAAAAAAAAAAAgMEAQUABv/EADIRAAICAQMBBQYGAgMAAAAAAAECABEDBBIhMRMiQVFhcYGhsdHwBRQykcHhI/EkM1L/2gAMAwEAAhEDEQA/AIgK9k0KXFuvtK3mNfhVmzxBTzE92x9xr5UoZ3bl1XrsPUIcGvYoCs25ODXNxAwhgCO41HmroNQ0RPXIreHa2Ctsyh+ox2n9U7j+JmivDeIFFC+2vOzc5HXW23I+I91UlavXQMIImsbnrCDcUek84p0ZtYn6TCkrcAOa20BhrroBqPFfUCh/AOkN/AXMjghZ7WYAA/ZIjlz+dEEZlIOrgajWLix+qw39aKs9vEoReUPp+kUfSJpH0ic/tL8aYM1Da/I+UxkB6ff1+cm4hwpcUoxOBIS7u1rSG78oBgE/q7HlQvAcRDyGBR10ZT3jeJ8fdQy/hcTgWFyyxuWzqGUlgR4x7X8SBRixi7HEwGBWzjB9bZXI/X8fHUjnI2M0Vs/v9fKL6cTq7S9iMP1eMt4i5bN2wGUuoEkAbgjmOfcdjRc3mS4bN4ZLo5Hn4jke/Spw1ApOMwjyJoeA6T2rgzW2W4nIqdR4Mp2PgYqbHdIFVAba5zMEHSPE94rMxh0nNEN+suje8a1ds4q4u1w/2ob56/GjXV6hRW+x69RE/lsXWpoT3b+XM7WUHqfuNeWeKjnetn+Ps0pYTpFfTSUI7tV+8/KiOC6UdsdZbULzKwT8VHzqpNQpIoke8n+R8olsJroI3WsWpEyD5EVODQF+k1r6rD+1mHyU1QucbLOC19Vt81thp95t10vzaKOt/ftkowMfCoxHBxbNtGZBrqsZtTO9BLvRckyb7eok/Oh+I6TtMIzhQIkqvaideep091R2ulDggsXYSJGVBI7pmoM2qwsaKnj9vgZUmDKBYYffujHw3gfVMGF24fDYHzFEWVVLXDvABMchPd50qY7jGchrV/IdyGDADwACH3zVy30mUDtOrfZVv9RFVY9RhXuih8f5iGxZG5ML4rittBJbQ7QCfkDQg8dRzCC832U/FvuqlxHpZOltDHPMYJ91CbnSa9yyj+8fvqXUatWauo+/X+I7HpyBdRpxq5beYXLi3I0UlSZ5TG3vqO3x027YDnMw3diFX/jzikjEcVutvcI+zA+Qmht0g6tqe9jPxNSNqGBvH3fZ918JQuBap+Y08T6cET1IN65yjs2lPezHf0n0pC4Twk22a7cbNcckmNACxkxXWP4zbtjVh79PTv8AShPW4nFfo1YW+bHsIB3mTJHmaHHjcKSTwepJhhVU8CHsTxK2k6yRyH3nYUJucYuXZFpGb7Gvvbl6V5awWEt/pbrYhxHZteyPNicse+iq8bc6WEt2ViJQZnj7ZED0ivUq/pF+p4H1jgjHrxKFnoXdeLmJdbatrBaDHdJkk+Qo7w7o/hcOCyW2uft3DkRfU6/Khq426JMqGO7tN25720HuNQXznM3C1wjbOcwHkvsr6AUL9tk4ZqHkPv8AmepR05hq7x9IyozXB+phlyp63CQD/ePlVJsfeIhBaw6+A625/eYBR/dNVQWO1drYbnQjCi+H78/18J45D7J4cMhOa4Wut33WLe4Hsj0AqyL45VGtgc6r3+JWLftXEB7pk+4a0zaW4HMAsJc66vixoFf6VWh7Cu58oHx1+FXejvEWxPWdjKEyxrJM5t5+zRNgZV3EcQN4JoSO3im2IRvIwfUH8anZUYdoe8ae8aV1dtsPbtsPNTHviK5UrygHwrDzyI3u+Iqe28EBqjEDwMj3aivhcYfqt6wams7/AOw/Crl/hEbGltko96ZQ8JRXGD6wK+Y0940qVbgOoI9KifBsKE8SslVLCQ3eN9/jRoFY0DAPEPBq668DfShuDQ5Rq2wohdw500oGABqEJKt8d4roXVkEGCNiDBHrUVvBk1fw/C53NKZlHjNoy9gccACdNR2oEq0c3Qc/Ea0Jx/Rpbp67CnqrmsAHssd+y3psYOmxo3j+CBbXWoxBVMxHkJNL9jHlTmDQee0H7Q2PrS8RPLYzNJB6zq9j0vKuH4iGtXVMWsQN0I7z+rO428jrXRS7YcWsQBJ1S4vsXR3qe/woo2NsYlAmItg8swkx4zqV+I8qKcN6M3VTqiyYjBtqoLDMnjbadCPdVaEuu3aePfXs9PSJYhTcXwa6DVd4xwG5htSc9s7NpI8HA5+O1C89LZCpowgwIsSxnr7rKrZ6+z17aZstdbXhu8zVXPVjAYZbk3L7ZMLbP0jc3Ya5F+88vUUaoSZlgQnwPDKVbFYk5cOs5QdOsI3/ALP/ABQS/iLmNvfycGzaHMEj3xuNfuq7isSceczzZwVr2RsCBoP4/HWPE8ThclgZLY7hBP4fPyrcj13UHT4e319PD95iL4tJseEtgWkVrtzTMczCO/MZ08hqfhXyXFUa2x/fY/EiaENiGG0ij3AuGdbZa6xMgkAeUfjU7rtFsfnHb6EqXLqf0f8A+xxVDEiT2RlH9Y+tGLmAaq1zCNWrsHQ/Ez25vKAr1l9YaO7tv+FDr2DxEyLw8jLD3MCKaGwprg4Q09cwWZuJi3kxPO7a/wAK1/8AXXNzBPc/TXiwGyj2R5DYegpjbCVDcwRrRmHhQ9wnrME28PaTZR661ZQk19iLLLrE1Pw2wWIJ0328h+NazCruZzIzYA1YgeZiql7i+Gt6FwT3KC3y0pYxGHIdwzMYYjUzzMTXS4YCNPh5/hVQwL4m4HeMLYjpUP8Ap22b7Ry/ATVG9x3EttlQfsrJ/wA01C1seuw1HiJ/jvqVAORUeeg95O/8cqYFxr0X+Zgxk9TKdy3cufpLjt5kkeg2r5MAO7X/AG5nbvogLRCjQkCduZJjQjQ7nXv+PuSSRBzTp5c48Ire1PhGDCsqDCqByjn5Ryp5/JxhQVvcxKDnyDT8aUGhB2yI0gbsZInQDw5xrT3+TS9nS9C5QGQCTJ9k7+NS6tmOI/fjCpRETD9IVXZ7ieGv+k0dHEngZocH9YKfmKUb1tQSI2J+H/Faa3DE6pDH1V+QrNWceOjXWLQOPGCsLjVO9lT9ksv7rR8KZHFc8CwqgsIGw+ddGuZkcMeIyQPbmgvGbOW05AkgUfih/GjFlzE6VuFiHEFuki4Xhwbdsxuin/KKOPhxlXyHyofwTWxa/q0/dFGHHZFZmJ3Ql6SotuKmQV5FdrSpsIYvXDOvfbI/y0o4XhI3Y003X+iP2D8jQOy2lbjZlBAmUBO8VhMMlpTcBHaIGXLJ7I3zUSwOFwGURfK+BNtd/wCwdaFcWwxu2VAjR51n9WOVC7HAHP1rfub8aswZUVe+YDKT0jaMTgAAM9w+I+/6P5CorFrh7rJvXk71OWR5ZbRBFLdzhJt3EUhGDaMTn0B07McxvO2mxmrC9GgsDLBUks/Z7Qg6CNTMjQ6CKeM2Or4/aLOMnz/f+pcxdzBq0I15x+sSgHoOrBobiL6ZuyRk/a9r3jQ/ChuP4qlpFBtWiHlgyZsxE8sx0HKvuFcZwLKTdN5W/VCqRHfJamdmx5A4mblAly5iEMAMQJ7TAaqvPKDEt3Vxex63nUMsYe1pasqdPtXGI1Y7nfc1axXSPhyWCEtu93WCyqDJ74fYeXvoYLLOtt1HYfIx7wGUFp8u+sddg54uEjA9BCeL4j1gAJ7K+yqwFXyHf4mqdxtAQJBEgzuKm4vwxBYMD64+JothrCmzY0H6JfvqU5FVAVHF1GBDE7iXERbIGUsxExygkjf07qfOgOIL4GWABLvoO7QD5UpdL7AR0gCerHwYj/VTX0Ib+SD7T/vGt1BDYAQPGacZ6wu4pPxfTrAqzKbjSCQfo7m4MH6tN92vzhxI/TXf6x/3zTNBo0zlt98eUTqc7YwNs1g9NsERIuN/h3P/ABqG701wY3uN/h3P/Gsvs+zUWMO1dEfheG6s/D6SY6t6viaeem+D/pG/w7n/AI1JhOlmFuuttLhLMYAyONT4kRWRUQ6O/wA6s/bFa/4XhVSQT8PpBXWOWA4mvY+1K6CTptX3BrZHtCDJie7KKuWbcrrVjD4dQZCgHviuHu7u2dKZnxwquIuL4z6sA2kbbx61WwfadROhZRGoEEgHeKtdKBGKuf2f3RVbhzfS2/tp+8PhXbxi8YPoJm2Qm4Qx5iTvr7u70rwksZMeQ0HpXjt2j5mvgaZUIASwLpQLlJEgzB37R99eXMS7bsfSB8hXF9+ymnL/AFNUYehCjrUI1O7YFaR+S4fRXvtr+7WbBq0v8lzE2b0iPpB69kVNrB/iMFukzHGXJYkA9rXlzEn761fDPOGtnvRPkKzzpL0dvYfGLhhJz5Mh0MqwE6gaw2YHyrQktC3ZVBsoCjyGgpf4kndWJTID0k/CX7Z8vvFetVbhj9s/ZPzFWWrlFah3OKp8XaLTmJgT/wA9w8eVWzVbiRi25iYE+7v8KJB3hMJ4nnR4g4az/Vp+6N6Mt7IoH0Y/mtjf9Gm++w3o2TpRZh3z7ZqniRVItR1ItLqbJLzdg/ZPyoFbejGIbsnyPypKvcSUlMjA/SIN+/am48RbpMZo0G59H6/dWT9I+IXvzm6BdugZtAruBsNgDTx0o4ibOHVh/SKPgx+6ueF4lL1oXSANJO3Leq9L/hHalbB4k+Y7zsuoI/J9jnYFWa4WF1WlnkEFSMomTyJ93rqFy5oaUHZFdAPamY0BAnKTtprofUUzF6DUkZG31VxmIFVqZXxu+sWYAjqog7gZtOXgYoHbxMXJVZA5b7KASfWT4TRjjbj6MZgRlB7IG+0GTPIVTDJoQEEjtEKZHlLa118dBekSwJPEvYOx1jqt22ygByYGUmEzAEkHu9xpg4PxZW6uyLeVYyjtkkQpj6uu1C+BJmLEFYGeBlAJ+jYaHWD61z0cvfT2hJ9rv02NTZED2D4f3LdOqlWJFxx4pih+buW2DqDHiV/GrnDHmxYP/bX5mpuAYTruuQAElpE+C2j8pqGxZNtEtkQVUrHkzR8IqDLi24R7f4i0yAmovdOW7duP6Lv/AO4PwNMXQZ/5Ks/rP+8aDdM8Cz20upMqpBI5CZE/GifQgFcOFbdblxT6ORROn/GX2/WMGQHiMd3avzfxA/TXf6x/3zX6PuVhnF+i18XWhPaYncc2/wB6s/DHVC2410kGrVmqhA1o9mocYdqYMZ0auW2KjlyMkjvBKrB15jQiKo4ngN4xCz5T94rprmxk3cmbG9VUCUS6Nfzqz9sffUi9G8Qfqfx7qLdH+jN9MRadlAVWk6mdj4VubPj2N3h0MzHifcOJqtgdmrVoVDaGlWLdfKkTr3Mp6U/zq5tpl/cWq3CbZa9aHfctj3uKl43fDYi6W7JzEQf2eyPgAa4wGNWzcS6O0VZSB3nMFGseM13sfCAegnjwpMHFp13mpBPdXNpezEirAtHw+FMJnlUmeX0MIIg5dRz9pvx+NRoD3GreMsnMPBQvqAAfjNQG0aFTxCKm5zB00mtN/JYpFi9Ij6Xnz7C1m62z3b1p/wCTVYwzzv1pn+4n3R76l1Z/x1MYUJY4tYKHBs853Ds0ggyVYnQ7VDi37JpS4z+Ui1dNg9Xd+imSRbkysGMrRvrsN6g4nxIYtABbugc0dV1Zk+iZYYyO1NO1WAuoHQTm6dqaNXD37foaIsaybhvDzZxIVwM1s2s0ssAm4pYrB5L8zWoYMRbQTmhFE98KNfWubqtOMdUbuVY8hbwkhNRY1oRjEwJjyrpmqPGNCMd9Dp6VKBzGGQ9Ff5rZHcgHu0o4TpS/0VacNb8m+DtR2dKPMO+3tM8vQTialQ1XzVMhpdTZzjPZb7J+VY/wq4T1RP8AS2Dv4kela9iTy7/wNZFhkiD/AN2xyj/qH+PdXS0P6WHsiM3Ue+NHTNC2EEcrin4EffSjhrzMmXNlAEwrch9knmefhTb0ycjCSpgi4mvvpKstkQFNGMAnTYkNA000A76q0a3h98XlNPL+BDm+hy3WCuBIBMAHaSRA9qa1oPSD0BxLFruY8lPLctckmOZ091OqtUuta32+UZiHFzO8P0ZYu5JKiZErvMk0RHRomJvbfsHTU7a6DanbPXLNQtq8h+/6hBAIg2WfDXXzK5UT2iJDrtLRy8+dV+DvmvG4j2wynOgc5VMakE6KCBynU7TU3TrEP15VSQps9oCNRmaZ8NB7qA4DNdlcpdmZQFUqmytOuUgDQe6uhiUMm8+MV2hRiq+M0noR03w9q8zXrkBwTCWrxOaFUAAKeSzRLifH8NcfOl+0ykA6OukjmJ0PgazHCWHtXC1pLl1LTAs0DKWy6DMJGgbl8K8w2JV2a4LXbnrFY3cqjqgCyhcvaJjQHvrcmBMibB53ADlW3Ga2t4NhmIIIKMQRsREiKnwYAiABOpjvOpPnWYW+nbpa6sWUClYElvZIjSnvovjnupNxQjBlEAyCCiMDtvDbVHqMTJgAPmIeNgcliMbVUvWxvVmapYh9CJg8idPlvv74qC6lMidJ338q5NkV6pruvAmZIDaFCLvF2KlrVolVIzMxWInWAGmaL4lAykMJBG1K+DIXDXgNABAHqKagB6z0N8J43avkhJkbyKLq1Zp0XgOxIBhiRIBgjSROxgnXxp34VdJJJjXw19TOtez4Qj0JitYuIfTzCm1if1s6I5nlmkQI5aUGwlubiL1YzEgiCOfzjmKffyqcOJNm8BpHVse7WV+bUB6O4E5usIPZELOs5lgx5AH3+Fdf9KhRFdp3dxi3jbQtsVYQe9TI758q4QDk7DwI/EUW6SYc9aSQNSNBtI7JPkMpIqu2HmDGwA05mBHxX40QfgXCQEgH2ffEr3kaRDqxOvkST3HuiuVa54H30Sx2BItdpJIOWDpBknQ8joZoJbUhgknNIkgnsyYAHvmfCiXkTFyWNw+cti/d7h7z+Fal+S3N+a3S25vn4WbK/wCmssxVl1YZWIUzvBiJgz3QJjfStX/Jpm/MznIJ6xtR3QsVHrK7LiMuzzfwmHXhBZe4ke4x91T2b946K14+yIXMdh2RoeQBjyNTcWw4F+8Nf0twf52qG1I01PdH8eNdXcCs5gQgz63edvaNx9QIBJJ1EA899PWtg4C/8lsb/ore++iAa1kK3SvsmDKnQTsZETzkCnDh/TZbdpLbWrjMihSZUSRvpyrn67E+VQEEfhYKTZjuTX2JPZPPQ+PLu50njpypmLF0wJMEGB3mNh40yWsYty2G/WQGOeomPPWuS+DJjosKlYcN0nPRO5OHX7Vzx/6jfCj86Ur9HsWFw7seT3jG312b0ocfygAAThnEiRLRI7x2dRRtgfI7bR4zA4UC45k1JbakMdPgTpYaToBn3J2js0w8F40byXWa0bZtkgqx10XNroI3oX02RBbD5TQ4PSHXNIHGbPZWIEXLZ17g6k/Kp7nTi4oUthgodcyzcPaXvHY2oLf6QF9OrBJYQMx1MiBtVGHT5Ua6+UxmUioe6XAHBuSdAVIjvnT3zSI1kM5VWHZAM6awADHrPvpt4ni3v4K+Gt9W6OgyySdCrd2h1oB0Uwc4sDRrYDFsw3VkOXTvkj3GrNL/AI8TX1F/IRGXlxCHRXhF25mYXHtqdJUwWgtv4c/Wmdej9znib/8AfNHMFlBogAKgy6lma+keqACKn/tpjviL/wDiP+Ne/wDtX/vXj/8ALc/8qbsvZzRpOWfGJ+6uFthu71IHzoBmfzm7RMz4n0ejG2bJJcXFJ7bsZy5iRJJIGg99C+lfR+5hikqqhwYCMX9kiZkD9YVqXErCqyk7jUEHzB286Qen3ZVCoOoILSTBDIRB74B+NdHTajcwU9YjKndJlTg+IuG0tm2oOaWU5gpBAJc6mB3eMUJxONDwSNQQQdttQNqhu2olVkw2UejRtVVt6qTGLJgNkO0LHTgGIW6x67DYdlFk5SwCgCIGwnadBHPXnTh0MLGyrMEElT2GzADIkZjJhoAkHnWM3V20Orae7/mtJ/JuP5O2+t55kwNVSPuqTXY6xWPSHga3j1cu5llTG80NxzlspBBI3kjSCCdBzOUaVS47xg2bWVFzvDDWDqANIJBbv8gaznEcev5soYwIcqRl9mW0JgwQZ8dNO+HBpWyciMyZQs1W9ikQZrjog/aYKPiaqnpFhB/+Th/8VPxpJ4vx21ewyalb6sdBqIPjPz1pRNlWJLZp/ZCx89Kpw6IMO/Yi3zMP0ia5e6TYSP5xZ9HBoHgmJw14jntIPeKz3qE/a9WRfnRnCcZe3ba2FtGefWjw5bHanNogo7hv9oK6jnvQhhMSlmSzgA8zp2iNR75p36P3gyqQQQeY1FZJjcUbhggKNtDpvuTG3jRboHca3jLaqdHJDCdCACZ+FMz6S1L3zBTUc7a4mudKXH5rdn9Q/DalNjAAGghfDf8Ag0f6R3Jw90fsGld8WUB2MJMHkcub5UIO6KyAip7jcIMRblIDgjkdZMmeUA5vHfYVSwvDbiILhCmCAoDakxMiRrv6UWwmNtOjHtIxtxlkFSVTKh3UGMpMTz0BqviMVmVetJtgspUwpEL35dZUt8aZs84C5nCbQZV4zjGuL1bpkudYAP2tND8DzO5pcTChVzqZ5k88x208qO8aszbZlVsoue1JhpgzBO0jkTsDyFDOGXUuKVurMaNlBBOgC7ba/u+NM2kjiHgzbOGHE7zhgqiTyJJlgRPdvuPHU1on5NlIwQnfrLn70Vn3ErQS4IBChFLAgghjEgyASSOZ3nuFaN0BQDBrERnuHTb2zUerx7MXv+spx5+0ycdAJkHSPDMMVfA/p7oAG+txyPhXnDrNy3dkow7JInuKzv5U28YxlnD49rmftLdLOuVTIK+z2mA+sDrsa54j0ms4hiFRiFBIACr7QKwSNY7Ww7hTRncqAF4rrBGJd3Jivg8Bl6i4TIe4gjwBivsMtlsVdF9itvNd1EjXPpsDymiGdBasluz1VzMFmMwDTGsnw50Bx9y2zsyZu0zHUg7knSAO+nIS5PXxEDIAtS9wW4AcSBsbFwDykRTZwsfRWyZ9hf3RSNw64AXBIXNbZZPeY7qcuCcQzW1sqjMZtidh2oRWJ5LINI1eMnkRmnIqfcLuzh786dq6feJ++gfEcKzJhSFbKbaKSATGon501YPhTI1+zdOUliJGoMosFYHcZ9DRS3xVcLhxYTOVWbecovb+rpOvnpUwzBHO0Wf6jjiLLz0iJxTB2rd601jN1c2ycxJM9YZ38h7qbMDigDjvFj//ABAobj7Vv9ELLOxQOGBMrDbnLAgMV3HP0qz0cP0l5rtq4AzBspCmTEFTngFezr50WVt2Oz/vkT1JuOzpAnSWyQuBV1ZYtBDII1BGYeetU8ellcTa6gEJKHUn+kP62uwFaD0sxwu27K9TeVbbowKlMkCJBVAZXLOhK9/KknH4G215SubqlVdTA2Ow03JPxpuHLai/X4xbYzdj0h7CqHGKWR2rqx4wqfhVng/CRZBiCx0J8ASVHoDQ/o7wlFuXW522KLvEMENMlpagzPttVPHHylCrfJlzCgLqdTyq4DVdLRI0B7vU1YiNKjuHU9F49XljTOTPfpHw++oMxq9huHO8x3Bte5qgxmBe37SkePL31hYA1MFSljkYoraxJHhyP30r9JOHm/bC66Op9Jht+4En0p16vNh3HdcU794I+4UGNmQT3D8B99Nw5SrWPCeKhgQZmWIVlZ59oXD4HXWfvqgbJ7qZuk+GCX7bD67KTO2hVfkBXLYBZHYzeld5Mw2g+cjbHZI8ov2kVnQNoJAJ33MEj0JrU+i3DvzfrLMqSHkRqCCqidN9QaQruBU3WAAUZxHKPo2J+IFEujnE2/ObQ7muIJ27akgHv7Sj30rVozpwfWbhIBNyz0hwVy+07FQVUzplPtDb0n/mlbiHA71vVlBAUGQ06ESBrrPhv3bVqFjE23w5usNUEsB8xU64e3jMlrq2a2IllOwEQdtPOeXOpcOrfHwRxDfAD7Zj+keMmfcI++vVQwWhYgnfkK0Dpz0OVBmw1tyMzM4VScq67ansjT40AwNiytoi51mcTmRgAGUlA4kEFZWQDE61euoVlsRXZNci4PgjmtXGtuLYzJcfKAAdd+cgiNdjpzrnH37K3njMBsCMpneZ99OuO46v5sq21u9ULYCrcYNzlSGmWAEAE69nXvKlhMAMRh72Ia25ZQnaB0Obckxv2T6edITJuYs3A6fGMZKUDxMD3MWDIVdxAOs9/wB1EOhafy22D9UE+hXT4GifDuCJcugQMiz9cSATqSJk6HemrG8Cw6XEfDZVZeyxC6soXLIYnlJJ0MwvdW5dUlFPMQPyzKb8pJ0iu5cNebuQ1mtriLZTzBBBB8RHv1pw6aWry4ZoYurEDTfvMr5AmR3VnJUiZkbAD3z91FplDLdwcho0RDTX+tYZCVIWCDG08o3OvdVxMWWtnPLABRDFuyJXPlykcwDrVDo7cdCzW2KkZRpz3MHlX3Gsdcu3i7kB4liAFJLbzl51Tx0k2zc9QrxXiFwoAkXFc5WQK0Fjly9nUZzKkRpJAjeqnAbptM9yLgzKygrmKk6OQ5J17PifEVSt451G+kzpoTt3eQq3wXEWixS41zK2uUZYBVCcxLKY7SqDESGPcK1TPPiZY24fhataxMEuUyxm0K9kPr3iZg9wpv4BZCWVCxEs2m3actp4a0Kw1hcl1hm1e5lIggAZtJOrSAIO222sleDCLKLvlGWfskry8qg1rXjr1jtKtP7pkHTuyP8A1DESwElDsTvaQ8qFYWyF1FxPMqxjxHZ3o1+Ua1/LrhH9Gje5Y/00qi8Rzq3AC2FefATHIVzYhK5gEbVsSJ/q7h/CozhLC6fnBP8A8Lj76rXGcTMiGKmRsw3HmKjY86YFb/18vpBJXwEO4rgyJhhdUlmYjXYQZ0Apk6NdNLGEsJZ/NyzKCC4O5LSYzagTrGms1nzO+wzRA74rxiwE6+NKbT712ub5jFyhTaiO/FOlaXWLZHEwdSu+ULyG2lUMVxxWtLbi4Mp0aRm8O6llnM714Lh7zWDSIOkL8yY38A6Sphrpum0br5Mi5mjKJJMRvOm87Cnf/wBbw+JRGHYuMozKAQluZnM2XtHbascLHs+v3V1j5BU8io+Gn3UvJo1c9aM1c20dJrd/ErkILyg7uY8J91Z7xTH9ZdCroiuNBtOb5D5z4UO4Ms3lExOYT5qakx/DzhrvVFgxXKZAjcBtvWhxaZcTkXZqxCbKWW64mg9FLU9bnbVnBbw0jl4AUbs4eTuB5z9woVwC2BexAGkrZb324/00dVK42c98n2fKVjpLd6+TGZgwBGgkbeketeO4JJ5TUIWusppFcUIUIcKx4tl5VWzKF7RIiNOQ1qrfuMRlzjLvEmPlUQTwr4pRMxIAPhMCgG5NZcC1cUnUlSN+RP40OezoauC3Xht0A4mxb4zwfrTbMAhWObvylTt/ay1D/wCixtpTObdcm3VC53AoGYVBibc4CesLaRl9c0nX3c6XbYNi+maAbd20zRtoQG9Na1DqazLpX+nxHgR8Db/Gr9HmbKxVonIoUWJLd4oyt1St2Qz22jZlYMF9xWfdXHQ/jM/ye6XyaMGUsCI7yuvP49+4rEiAWWdlYTvy/Gu+D3BhrjO6m4rW2SFOU9qNQfCKu7JTjIHX+ZOXYMD91NA4la6zKA2XKZzLOZu4sZljzkzvVjDdBuvXP1m8+z9Ymf7pmJ076TuEdKlzhXTsyIGaD5Exse+PxGgYTpO9xAPzSzZtyYdbnZ0PNBbza981BkTNj46SlWV/0xd43gWCFDL5OzBgECdhl5eFUnKLglQKV1z5xLFbi2iASO4gAH7fuJ4/jFvrmRhaB2FxWfLqO47RO591BFx5INhXymSCIjcQQfCtx7x19sNgCPWEeBXTcwlsLl3M6hTP15PLfbxqHhFlusAuQYc6AzEHMJjl2q94XhmtAIqFmeSMoJLGQNAYnaNDTtwbo1aVC+JlLjHOBlYFMyqGRiCQ3sjXlJils4VifAzzFtlX/qA+M/TOthZLTm3hVlWAzR3jNQbpX0ENq01625uBVlgIk6CIBI0HaJiTsANSQWxmNuLirws3bgCZYGSBBB2DSGBjc6aV3d4xiyFAt4ZiRoYcSCIGcd/fqBryp3auHBSvrEdmNvMWuimCb83uMVOtwjxEKu6nWPLXwpd4ldl7p/aC+6f/ABpqs8WuYa66XCHUnNC6hSwzQCdYggRrEUpY6wVzEwxLlsy6iDOvhqasxsxc7vdEMgAsSs0gIJ9oAn3n8BV7gxPWHLE5SBIBG3MEa7elDc2ootwHDZg7axIWe4xT34EV1Wo18C40LNm5bYv2h2SkAeyQZB33mZ58t6e+E5RbXIxZY0YiCZMkkedZk1w9UUyhtDDfWB5ek089HL8YeyDM9WszvsK5utJ2C43TLTGZ/wDlKH8t87KfvOPupOuKQSCNedNfTfF9a9i+uxTKT4qcwH+Y/Gl/jBBvMRsYPvUH5zV+kJ7NR6fLiZqsZR2B8/nOMTis41GpMk8yec++owez61FU1hJ0NUUAIgEky9hDp6fIn8agxB0fyr7DsZIry6u4PMUoCmjrsSuTr7vlXOUcq6uLBjwrmnCIPWWbP1ftgehBn7qKYayrBcwBGRt+RzGhuDE+hB9aI2/0akHm4/dP31Pl8hKcXSU+Bn6e35/caKdM/wCdE96KfgR91DOGgDEIBoMyj3/81f6WXJv6/qKPi1A3OcH0M0f9des0LgeHbrmuEdhrNoDXmubl5EUxW1qlwCzNu1OkqvxpvwfC019poiNDB9RXz7W+SgOfpLSwUWYAy12Eo/iLKoRNuPP/AHruyquYFv3AUGx923bM7Ti4vFK5KUyYrBJAJUjvgbfdQ3EYEhcykMOfeKFwUbawqauQMJTwdoF1B2Jj37VFeSGI8ant6EHuINT8TtRcPjQnrDvmDWWuclWstRla2elcpWY9JUD/AJ44Bm3eCk8iGZAPWUatXgVmPEVjh+JfnexhjyVp+YNXaHhr9QPj9IrLyItsJQd+T5AH5Cqj4oxEHQUf4zw3q7jADsL2N51GGDH3kn40Mw3sxXYRwRclZT0ga4DM7U0cH6Q3LdoLckpByc9jt37/ACqhftyKG9XE+dMcLlWmEWt42sQpj+ILccttMaR3CK9wnFAjKTLBZjbSdedCrdsEwSBPM17jbPVmJnszp5xWdkn6YRzMO9Gd+lY0IVwQIBzxGoPLyHur6907xhGUX3y9z9W0epSfeaU74CsRvHPaaLNgUGG63MS0Icun1ioPjzoPy+FasdffPds7X6S6nTLEaZnDRsdFI1n6gE17gOmuItOzgoxZMhDgsMvZ7iP1fie+lm8xGwEVD1x8KcunQcgRTZ26Ewnf4kzEsYkkk6d9cDiT7gxVAXK7kcqPs1HhM7Vj4yQ3JM6eginzoTw9HwjFhqbjQRoRCqND5zpSBWmdCNMEv2n/AHjUutJXHx5xmHluZS4hwwoTkEzzGh9RsfSKZOBGEA7lUfCq2KbX0qzwk+16Vys2VnQBpYmNV5EUfylYYKLTLoCzyBtJAM/ClDiON61laAIRU0/YET505flKMpY+037opKXDmJ0/j0rq6GuxUn1+cj1BJyH3SCpbLxrVpsMRb6wxl28dTHdVRr47jVd7omtvjJ7DdokazUl9SCCa+4cd6mxNrVRO/wDtSye9Uco7tyjfbMZrgCr1uzNo3J0HL3c/WimF4HnUN1kSAfZ7/wC1WNmVBzPDCWPECYdysmJ/g0xcDwXXW209kuY8Six8ifSprHRpW3un+6Pxop0StC22ITcK0A+h/CpM+dSpK9RH48ZU8xJwT/Tof2kP+YVslqyrZSQD2Ry8KxezpcXwK/Aitw4aPo1Peo+VI/EuNpm6fm5csDUUf4bxUoIzmO7T76CWhUq1ykcobWUsoYUY0WcR1knOAdNZAIA5bbeVR3+IZXkMNokRr56amgKGvmNUnVNtrx84kYFuEsdxMvpmYj4fCh7XjEd9c19FTZGLm25jlUKKE5irePWQjd4/j76r1acTaXwP4/jSzPHqJRy1wVqbLXhFFNlV6z7ieAuLh8HYcAM2IlgDM+2zTH2q0hlpW48oOMwwOyrdf1gKPnVGBtp+P7AwGFxRxmJLXcdOoifJgmWR6LStmPI0128POGxl47m449JCj9413wfo+r2EckSwJ28T91dNMi4wb9B8Ihl3RMu3mHMVHbYnenfFdGVhoInWNKXsfw9rNsK2WdPZnx7wKpx6hHFCJOMgwS9uRFfXkkiSTCx47zUq169vWnhotlueYt5Q6a6fOrOIYDDRzhPmPwqrdtyImu8Yx6oj7PwNe44HrB55MJ3bC3MPaUiHCqA3Pb4jwoI/Dm6w2gMzzEA76ZufhR2036JfAfdXmFX+XvOuXN8EilqxUEj1hkBiAYDtcOc22ugdhZkyOW+nrUKrpTTdQLgroAiST6krSym1MTIWBPrBZApAnVyyyqGKnK2x5HWKeehfErfULZzAXAWOU6TLE6d+9CzbH5gfsE+oJI+VABgz1PXA7NljYg6QQfWp3rOpVuOYyihBHPE0jFNr6Va4K2jedZ9w7pG6wt2XGwP1h599PHBbmh8652fA2MUZXjyB14n/2Q=="/>
          <p:cNvSpPr>
            <a:spLocks noChangeAspect="1" noChangeArrowheads="1"/>
          </p:cNvSpPr>
          <p:nvPr/>
        </p:nvSpPr>
        <p:spPr bwMode="auto">
          <a:xfrm>
            <a:off x="155575" y="-2224088"/>
            <a:ext cx="9315450" cy="4648201"/>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1032" name="Picture 8" descr="http://royaldesign.vn/upload/administrator/image/nha-hang-01.jpg"/>
          <p:cNvPicPr>
            <a:picLocks noChangeAspect="1" noChangeArrowheads="1"/>
          </p:cNvPicPr>
          <p:nvPr/>
        </p:nvPicPr>
        <p:blipFill>
          <a:blip r:embed="rId3" cstate="print"/>
          <a:srcRect/>
          <a:stretch>
            <a:fillRect/>
          </a:stretch>
        </p:blipFill>
        <p:spPr bwMode="auto">
          <a:xfrm>
            <a:off x="4724400" y="228600"/>
            <a:ext cx="4210050" cy="2971801"/>
          </a:xfrm>
          <a:prstGeom prst="rect">
            <a:avLst/>
          </a:prstGeom>
          <a:noFill/>
        </p:spPr>
      </p:pic>
      <p:pic>
        <p:nvPicPr>
          <p:cNvPr id="1034" name="Picture 10" descr="http://www.quynhonbus.com.vn/images/userfiles/P1080914.JPG"/>
          <p:cNvPicPr>
            <a:picLocks noChangeAspect="1" noChangeArrowheads="1"/>
          </p:cNvPicPr>
          <p:nvPr/>
        </p:nvPicPr>
        <p:blipFill>
          <a:blip r:embed="rId4" cstate="print"/>
          <a:srcRect/>
          <a:stretch>
            <a:fillRect/>
          </a:stretch>
        </p:blipFill>
        <p:spPr bwMode="auto">
          <a:xfrm>
            <a:off x="0" y="3352800"/>
            <a:ext cx="4419600" cy="3314700"/>
          </a:xfrm>
          <a:prstGeom prst="rect">
            <a:avLst/>
          </a:prstGeom>
          <a:noFill/>
        </p:spPr>
      </p:pic>
      <p:pic>
        <p:nvPicPr>
          <p:cNvPr id="1036" name="Picture 12" descr="http://4.bp.blogspot.com/-AKhYT9Xwik4/UJCdFkhLKDI/AAAAAAAAA4w/46RMS-NRI8w/s640/hanh+lang+toa+nha.jpg"/>
          <p:cNvPicPr>
            <a:picLocks noChangeAspect="1" noChangeArrowheads="1"/>
          </p:cNvPicPr>
          <p:nvPr/>
        </p:nvPicPr>
        <p:blipFill>
          <a:blip r:embed="rId5" cstate="print"/>
          <a:srcRect/>
          <a:stretch>
            <a:fillRect/>
          </a:stretch>
        </p:blipFill>
        <p:spPr bwMode="auto">
          <a:xfrm>
            <a:off x="4724400" y="3352800"/>
            <a:ext cx="4264338" cy="3276600"/>
          </a:xfrm>
          <a:prstGeom prst="rect">
            <a:avLst/>
          </a:prstGeom>
          <a:noFill/>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91600" cy="533400"/>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228600" y="1295400"/>
            <a:ext cx="8534400" cy="5181600"/>
          </a:xfrm>
        </p:spPr>
        <p:txBody>
          <a:bodyPr>
            <a:normAutofit/>
          </a:bodyPr>
          <a:lstStyle/>
          <a:p>
            <a:pPr lvl="2" algn="ctr">
              <a:buNone/>
            </a:pPr>
            <a:r>
              <a:rPr lang="nl-NL" b="1" i="1" dirty="0" smtClean="0">
                <a:latin typeface="Times New Roman" pitchFamily="18" charset="0"/>
                <a:cs typeface="Times New Roman" pitchFamily="18" charset="0"/>
              </a:rPr>
              <a:t>3. Dán tem, đóng gói và ghi nhãn sản phẩm thuốc lá</a:t>
            </a:r>
            <a:endParaRPr lang="vi-VN" b="1" i="1"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a:buFontTx/>
              <a:buChar char="-"/>
            </a:pPr>
            <a:r>
              <a:rPr lang="vi-VN" sz="2200" b="1" dirty="0" smtClean="0">
                <a:latin typeface="+mj-lt"/>
              </a:rPr>
              <a:t>Điều 15. Ghi nhãn, in cảnh báo sức khỏe trên bao bì thuốc lá</a:t>
            </a:r>
            <a:endParaRPr lang="vi-VN" sz="2200" dirty="0" smtClean="0">
              <a:latin typeface="+mj-lt"/>
            </a:endParaRPr>
          </a:p>
          <a:p>
            <a:pPr>
              <a:buNone/>
            </a:pPr>
            <a:r>
              <a:rPr lang="nl-NL" sz="2200" dirty="0" smtClean="0"/>
              <a:t>		</a:t>
            </a:r>
            <a:r>
              <a:rPr lang="nl-NL" sz="2200" dirty="0" smtClean="0">
                <a:latin typeface="Times New Roman" pitchFamily="18" charset="0"/>
                <a:cs typeface="Times New Roman" pitchFamily="18" charset="0"/>
              </a:rPr>
              <a:t>+ </a:t>
            </a:r>
            <a:r>
              <a:rPr lang="vi-VN" sz="2200" dirty="0" smtClean="0">
                <a:latin typeface="Times New Roman" pitchFamily="18" charset="0"/>
                <a:cs typeface="Times New Roman" pitchFamily="18" charset="0"/>
              </a:rPr>
              <a:t>Áp dụng </a:t>
            </a:r>
            <a:r>
              <a:rPr lang="nl-NL" sz="2200" dirty="0" smtClean="0">
                <a:latin typeface="Times New Roman" pitchFamily="18" charset="0"/>
                <a:cs typeface="Times New Roman" pitchFamily="18" charset="0"/>
              </a:rPr>
              <a:t>cảnh báo sức khỏe bằng hình ảnh trên vỏ bao thuốc lá, </a:t>
            </a:r>
          </a:p>
          <a:p>
            <a:pPr>
              <a:buNone/>
            </a:pPr>
            <a:r>
              <a:rPr lang="nl-NL" sz="2200" dirty="0" smtClean="0">
                <a:latin typeface="Times New Roman" pitchFamily="18" charset="0"/>
                <a:cs typeface="Times New Roman" pitchFamily="18" charset="0"/>
              </a:rPr>
              <a:t>		+ Chiếm 50% diện tích của cả mặt trước và mặt sau của bao bì sản phẩm thuốc lá. </a:t>
            </a:r>
            <a:endParaRPr lang="vi-VN" sz="2200" dirty="0" smtClean="0">
              <a:latin typeface="Times New Roman" pitchFamily="18" charset="0"/>
              <a:cs typeface="Times New Roman" pitchFamily="18" charset="0"/>
            </a:endParaRPr>
          </a:p>
          <a:p>
            <a:pPr>
              <a:buNone/>
            </a:pPr>
            <a:r>
              <a:rPr lang="vi-VN" sz="2200" dirty="0" smtClean="0">
                <a:latin typeface="Times New Roman" pitchFamily="18" charset="0"/>
                <a:cs typeface="Times New Roman" pitchFamily="18" charset="0"/>
              </a:rPr>
              <a:t>		+ Nội dung cảnh báo sức khỏe trên bao bì thuốc lá phải mô tả cụ thể tác hại của việc sử dụng thuốc lá đối với sức khỏe và thông điệp thích hợp khác, phải được thay đổi theo định kỳ 02 năm một lần.</a:t>
            </a:r>
            <a:endParaRPr lang="nl-NL" sz="2200" dirty="0" smtClean="0">
              <a:latin typeface="Times New Roman" pitchFamily="18" charset="0"/>
              <a:cs typeface="Times New Roman" pitchFamily="18" charset="0"/>
            </a:endParaRPr>
          </a:p>
          <a:p>
            <a:pPr>
              <a:buNone/>
            </a:pPr>
            <a:r>
              <a:rPr lang="nl-NL" sz="2200" dirty="0" smtClean="0">
                <a:latin typeface="Times New Roman" pitchFamily="18" charset="0"/>
                <a:cs typeface="Times New Roman" pitchFamily="18" charset="0"/>
              </a:rPr>
              <a:t>	</a:t>
            </a:r>
          </a:p>
          <a:p>
            <a:pPr>
              <a:buNone/>
            </a:pPr>
            <a:r>
              <a:rPr lang="nl-NL" sz="2200" dirty="0" smtClean="0">
                <a:latin typeface="Times New Roman" pitchFamily="18" charset="0"/>
                <a:cs typeface="Times New Roman" pitchFamily="18" charset="0"/>
              </a:rPr>
              <a:t>- </a:t>
            </a:r>
            <a:r>
              <a:rPr lang="nl-NL" sz="2200" b="1" dirty="0" smtClean="0">
                <a:latin typeface="+mj-lt"/>
              </a:rPr>
              <a:t>	</a:t>
            </a:r>
            <a:r>
              <a:rPr lang="vi-VN" sz="2200" b="1" dirty="0" smtClean="0">
                <a:latin typeface="+mj-lt"/>
              </a:rPr>
              <a:t> Điều 24. Số lượng điếu thuốc lá trong bao, gói</a:t>
            </a:r>
          </a:p>
          <a:p>
            <a:pPr>
              <a:buNone/>
            </a:pPr>
            <a:r>
              <a:rPr lang="vi-VN" sz="2200" dirty="0" smtClean="0">
                <a:latin typeface="Times New Roman" pitchFamily="18" charset="0"/>
                <a:cs typeface="Times New Roman" pitchFamily="18" charset="0"/>
              </a:rPr>
              <a:t>	</a:t>
            </a:r>
            <a:r>
              <a:rPr lang="nl-NL" sz="2200" dirty="0" smtClean="0">
                <a:latin typeface="Times New Roman" pitchFamily="18" charset="0"/>
                <a:cs typeface="Times New Roman" pitchFamily="18" charset="0"/>
              </a:rPr>
              <a:t>Từ 1/5/2016, số lượng điếu thuốc lá đóng gói trong một bao thuốc lá không được ít hơn 20 điếu</a:t>
            </a:r>
            <a:r>
              <a:rPr lang="vi-VN" sz="2200" dirty="0" smtClean="0">
                <a:latin typeface="Times New Roman" pitchFamily="18" charset="0"/>
                <a:cs typeface="Times New Roman" pitchFamily="18" charset="0"/>
              </a:rPr>
              <a:t>.</a:t>
            </a:r>
          </a:p>
          <a:p>
            <a:pPr>
              <a:buNone/>
            </a:pPr>
            <a:endParaRPr lang="nl-NL" sz="2200"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lvl="2" algn="just">
              <a:buNone/>
            </a:pPr>
            <a:endParaRPr lang="nl-NL" b="1" i="1"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lvl="2">
              <a:buNone/>
            </a:pPr>
            <a:endParaRPr lang="vi-VN" dirty="0">
              <a:latin typeface="Times New Roman" pitchFamily="18" charset="0"/>
              <a:cs typeface="Times New Roman" pitchFamily="18" charset="0"/>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91600" cy="9445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228600" y="1295400"/>
            <a:ext cx="8534400" cy="5181600"/>
          </a:xfrm>
        </p:spPr>
        <p:txBody>
          <a:bodyPr>
            <a:normAutofit/>
          </a:bodyPr>
          <a:lstStyle/>
          <a:p>
            <a:pPr lvl="2" algn="ctr">
              <a:buNone/>
            </a:pPr>
            <a:r>
              <a:rPr lang="nl-NL" b="1" i="1" dirty="0" smtClean="0">
                <a:latin typeface="Times New Roman" pitchFamily="18" charset="0"/>
                <a:cs typeface="Times New Roman" pitchFamily="18" charset="0"/>
              </a:rPr>
              <a:t>3. Dán tem, đóng gói và ghi nhãn sản phẩm thuốc lá (Điều 15, 24 của Luật) </a:t>
            </a:r>
            <a:endParaRPr lang="vi-VN" b="1" i="1"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a:buFontTx/>
              <a:buChar char="-"/>
            </a:pPr>
            <a:r>
              <a:rPr lang="nl-NL" sz="2200" dirty="0" smtClean="0">
                <a:latin typeface="Times New Roman" pitchFamily="18" charset="0"/>
                <a:cs typeface="Times New Roman" pitchFamily="18" charset="0"/>
              </a:rPr>
              <a:t>Bộ Y tế và Bộ Công thương ban hành Thông tư liên tịch số 05/2013/TTLT-BYT-BCT ngày 05/2/2013 về việc hướng dẫn ghi nhãn và in cảnh báo sức khỏe trên bao bì thuốc lá</a:t>
            </a:r>
          </a:p>
          <a:p>
            <a:pPr>
              <a:buNone/>
            </a:pPr>
            <a:r>
              <a:rPr lang="nl-NL" sz="2200" dirty="0" smtClean="0"/>
              <a:t>		</a:t>
            </a:r>
            <a:r>
              <a:rPr lang="nl-NL" sz="2200" dirty="0" smtClean="0">
                <a:latin typeface="Times New Roman" pitchFamily="18" charset="0"/>
                <a:cs typeface="Times New Roman" pitchFamily="18" charset="0"/>
              </a:rPr>
              <a:t>+ </a:t>
            </a:r>
            <a:r>
              <a:rPr lang="vi-VN" sz="2200" dirty="0" smtClean="0">
                <a:latin typeface="Times New Roman" pitchFamily="18" charset="0"/>
                <a:cs typeface="Times New Roman" pitchFamily="18" charset="0"/>
              </a:rPr>
              <a:t>Áp dụng l</a:t>
            </a:r>
            <a:r>
              <a:rPr lang="nl-NL" sz="2200" dirty="0" smtClean="0">
                <a:latin typeface="Times New Roman" pitchFamily="18" charset="0"/>
                <a:cs typeface="Times New Roman" pitchFamily="18" charset="0"/>
              </a:rPr>
              <a:t>ần đầu tiên 6 mẫu cảnh báo sức khỏe bằng hình ảnh trên vỏ bao thuốc lá, </a:t>
            </a:r>
          </a:p>
          <a:p>
            <a:pPr>
              <a:buNone/>
            </a:pPr>
            <a:r>
              <a:rPr lang="nl-NL" sz="2200" dirty="0" smtClean="0">
                <a:latin typeface="Times New Roman" pitchFamily="18" charset="0"/>
                <a:cs typeface="Times New Roman" pitchFamily="18" charset="0"/>
              </a:rPr>
              <a:t>		+ Chiếm 50% diện tích của cả mặt trước và mặt sau của bao bì sản phẩm thuốc lá. </a:t>
            </a:r>
          </a:p>
          <a:p>
            <a:pPr>
              <a:buNone/>
            </a:pPr>
            <a:r>
              <a:rPr lang="nl-NL" sz="2200" dirty="0" smtClean="0">
                <a:latin typeface="Times New Roman" pitchFamily="18" charset="0"/>
                <a:cs typeface="Times New Roman" pitchFamily="18" charset="0"/>
              </a:rPr>
              <a:t>	</a:t>
            </a:r>
          </a:p>
          <a:p>
            <a:pPr>
              <a:buNone/>
            </a:pPr>
            <a:r>
              <a:rPr lang="nl-NL" sz="2200" dirty="0" smtClean="0">
                <a:latin typeface="Times New Roman" pitchFamily="18" charset="0"/>
                <a:cs typeface="Times New Roman" pitchFamily="18" charset="0"/>
              </a:rPr>
              <a:t>- 	Từ 1/5/2016, số lượng điếu thuốc lá đóng gói trong một bao thuốc lá không được ít hơn 20 điếu</a:t>
            </a:r>
            <a:r>
              <a:rPr lang="vi-VN" sz="2200" dirty="0" smtClean="0">
                <a:latin typeface="Times New Roman" pitchFamily="18" charset="0"/>
                <a:cs typeface="Times New Roman" pitchFamily="18" charset="0"/>
              </a:rPr>
              <a:t>.</a:t>
            </a:r>
          </a:p>
          <a:p>
            <a:pPr>
              <a:buNone/>
            </a:pPr>
            <a:endParaRPr lang="nl-NL" sz="2200"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lvl="2" algn="just">
              <a:buNone/>
            </a:pPr>
            <a:endParaRPr lang="nl-NL" b="1" i="1" dirty="0" smtClean="0">
              <a:latin typeface="Times New Roman" pitchFamily="18" charset="0"/>
              <a:cs typeface="Times New Roman" pitchFamily="18" charset="0"/>
            </a:endParaRPr>
          </a:p>
          <a:p>
            <a:pPr lvl="2">
              <a:buNone/>
            </a:pPr>
            <a:endParaRPr lang="nl-NL" b="1" i="1" dirty="0" smtClean="0">
              <a:latin typeface="Times New Roman" pitchFamily="18" charset="0"/>
              <a:cs typeface="Times New Roman" pitchFamily="18" charset="0"/>
            </a:endParaRPr>
          </a:p>
          <a:p>
            <a:pPr lvl="2">
              <a:buNone/>
            </a:pPr>
            <a:endParaRPr lang="vi-VN" dirty="0">
              <a:latin typeface="Times New Roman" pitchFamily="18" charset="0"/>
              <a:cs typeface="Times New Roman" pitchFamily="18" charset="0"/>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39762"/>
          </a:xfrm>
        </p:spPr>
        <p:txBody>
          <a:bodyPr>
            <a:noAutofit/>
          </a:bodyPr>
          <a:lstStyle/>
          <a:p>
            <a:r>
              <a:rPr lang="en-US" sz="2400" b="1" dirty="0" err="1" smtClean="0">
                <a:solidFill>
                  <a:srgbClr val="0033CC"/>
                </a:solidFill>
              </a:rPr>
              <a:t>Trước</a:t>
            </a:r>
            <a:r>
              <a:rPr lang="en-US" sz="2400" b="1" dirty="0" smtClean="0">
                <a:solidFill>
                  <a:srgbClr val="0033CC"/>
                </a:solidFill>
              </a:rPr>
              <a:t> </a:t>
            </a:r>
            <a:r>
              <a:rPr lang="en-US" sz="2400" b="1" dirty="0" err="1" smtClean="0">
                <a:solidFill>
                  <a:srgbClr val="0033CC"/>
                </a:solidFill>
              </a:rPr>
              <a:t>khi</a:t>
            </a:r>
            <a:r>
              <a:rPr lang="en-US" sz="2400" b="1" dirty="0" smtClean="0">
                <a:solidFill>
                  <a:srgbClr val="0033CC"/>
                </a:solidFill>
              </a:rPr>
              <a:t> </a:t>
            </a:r>
            <a:r>
              <a:rPr lang="en-US" sz="2400" b="1" dirty="0" err="1" smtClean="0">
                <a:solidFill>
                  <a:srgbClr val="0033CC"/>
                </a:solidFill>
              </a:rPr>
              <a:t>có</a:t>
            </a:r>
            <a:r>
              <a:rPr lang="en-US" sz="2400" b="1" dirty="0" smtClean="0">
                <a:solidFill>
                  <a:srgbClr val="0033CC"/>
                </a:solidFill>
              </a:rPr>
              <a:t> </a:t>
            </a:r>
            <a:r>
              <a:rPr lang="en-US" sz="2400" b="1" dirty="0" err="1" smtClean="0">
                <a:solidFill>
                  <a:srgbClr val="0033CC"/>
                </a:solidFill>
              </a:rPr>
              <a:t>Luật</a:t>
            </a:r>
            <a:r>
              <a:rPr lang="en-US" sz="2400" b="1" dirty="0" smtClean="0">
                <a:solidFill>
                  <a:srgbClr val="0033CC"/>
                </a:solidFill>
              </a:rPr>
              <a:t> </a:t>
            </a:r>
            <a:r>
              <a:rPr lang="en-US" sz="2400" b="1" dirty="0" err="1" smtClean="0">
                <a:solidFill>
                  <a:srgbClr val="0033CC"/>
                </a:solidFill>
              </a:rPr>
              <a:t>và</a:t>
            </a:r>
            <a:r>
              <a:rPr lang="en-US" sz="2400" b="1" dirty="0" smtClean="0">
                <a:solidFill>
                  <a:srgbClr val="0033CC"/>
                </a:solidFill>
              </a:rPr>
              <a:t> </a:t>
            </a:r>
            <a:r>
              <a:rPr lang="en-US" sz="2400" b="1" dirty="0" err="1" smtClean="0">
                <a:solidFill>
                  <a:srgbClr val="0033CC"/>
                </a:solidFill>
              </a:rPr>
              <a:t>Thông</a:t>
            </a:r>
            <a:r>
              <a:rPr lang="en-US" sz="2400" b="1" dirty="0" smtClean="0">
                <a:solidFill>
                  <a:srgbClr val="0033CC"/>
                </a:solidFill>
              </a:rPr>
              <a:t> </a:t>
            </a:r>
            <a:r>
              <a:rPr lang="en-US" sz="2400" b="1" dirty="0" err="1" smtClean="0">
                <a:solidFill>
                  <a:srgbClr val="0033CC"/>
                </a:solidFill>
              </a:rPr>
              <a:t>tư</a:t>
            </a:r>
            <a:r>
              <a:rPr lang="en-US" sz="2400" b="1" dirty="0" smtClean="0">
                <a:solidFill>
                  <a:srgbClr val="0033CC"/>
                </a:solidFill>
              </a:rPr>
              <a:t> </a:t>
            </a:r>
            <a:r>
              <a:rPr lang="en-US" sz="2400" b="1" dirty="0" err="1" smtClean="0">
                <a:solidFill>
                  <a:srgbClr val="0033CC"/>
                </a:solidFill>
              </a:rPr>
              <a:t>hướng</a:t>
            </a:r>
            <a:r>
              <a:rPr lang="en-US" sz="2400" b="1" dirty="0" smtClean="0">
                <a:solidFill>
                  <a:srgbClr val="0033CC"/>
                </a:solidFill>
              </a:rPr>
              <a:t> </a:t>
            </a:r>
            <a:r>
              <a:rPr lang="en-US" sz="2400" b="1" dirty="0" err="1" smtClean="0">
                <a:solidFill>
                  <a:srgbClr val="0033CC"/>
                </a:solidFill>
              </a:rPr>
              <a:t>dẫn</a:t>
            </a:r>
            <a:r>
              <a:rPr lang="en-US" sz="2400" b="1" dirty="0" smtClean="0">
                <a:solidFill>
                  <a:srgbClr val="0033CC"/>
                </a:solidFill>
              </a:rPr>
              <a:t> </a:t>
            </a:r>
            <a:endParaRPr lang="vi-VN" sz="2400" b="1" dirty="0">
              <a:solidFill>
                <a:srgbClr val="0033CC"/>
              </a:solidFill>
            </a:endParaRPr>
          </a:p>
        </p:txBody>
      </p:sp>
      <p:sp>
        <p:nvSpPr>
          <p:cNvPr id="4" name="Title 1"/>
          <p:cNvSpPr txBox="1">
            <a:spLocks/>
          </p:cNvSpPr>
          <p:nvPr/>
        </p:nvSpPr>
        <p:spPr>
          <a:xfrm>
            <a:off x="0" y="3429000"/>
            <a:ext cx="9144000" cy="6397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smtClean="0">
                <a:ln>
                  <a:noFill/>
                </a:ln>
                <a:solidFill>
                  <a:srgbClr val="0033CC"/>
                </a:solidFill>
                <a:effectLst/>
                <a:uLnTx/>
                <a:uFillTx/>
                <a:latin typeface="+mj-lt"/>
                <a:ea typeface="+mj-ea"/>
                <a:cs typeface="+mj-cs"/>
              </a:rPr>
              <a:t>Hiện</a:t>
            </a:r>
            <a:r>
              <a:rPr kumimoji="0" lang="en-US" sz="2400" b="1" i="0" u="none" strike="noStrike" kern="1200" cap="none" spc="0" normalizeH="0" noProof="0" dirty="0" smtClean="0">
                <a:ln>
                  <a:noFill/>
                </a:ln>
                <a:solidFill>
                  <a:srgbClr val="0033CC"/>
                </a:solidFill>
                <a:effectLst/>
                <a:uLnTx/>
                <a:uFillTx/>
                <a:latin typeface="+mj-lt"/>
                <a:ea typeface="+mj-ea"/>
                <a:cs typeface="+mj-cs"/>
              </a:rPr>
              <a:t> nay… </a:t>
            </a:r>
            <a:endParaRPr kumimoji="0" lang="vi-VN" sz="2400" b="1" i="0" u="none" strike="noStrike" kern="1200" cap="none" spc="0" normalizeH="0" baseline="0" noProof="0" dirty="0">
              <a:ln>
                <a:noFill/>
              </a:ln>
              <a:solidFill>
                <a:srgbClr val="0033CC"/>
              </a:solidFill>
              <a:effectLst/>
              <a:uLnTx/>
              <a:uFillTx/>
              <a:latin typeface="+mj-lt"/>
              <a:ea typeface="+mj-ea"/>
              <a:cs typeface="+mj-cs"/>
            </a:endParaRPr>
          </a:p>
        </p:txBody>
      </p:sp>
      <p:pic>
        <p:nvPicPr>
          <p:cNvPr id="45058" name="Picture 2" descr="http://tamnhin.net/stores/news_dataimages/trangnhi/072014/14/10/thuocla2-9f59e20140714102547.7605130.jpg"/>
          <p:cNvPicPr>
            <a:picLocks noChangeAspect="1" noChangeArrowheads="1"/>
          </p:cNvPicPr>
          <p:nvPr/>
        </p:nvPicPr>
        <p:blipFill>
          <a:blip r:embed="rId2" cstate="print"/>
          <a:srcRect/>
          <a:stretch>
            <a:fillRect/>
          </a:stretch>
        </p:blipFill>
        <p:spPr bwMode="auto">
          <a:xfrm>
            <a:off x="228600" y="3962400"/>
            <a:ext cx="4419600" cy="2868090"/>
          </a:xfrm>
          <a:prstGeom prst="rect">
            <a:avLst/>
          </a:prstGeom>
          <a:noFill/>
          <a:ln w="9525">
            <a:noFill/>
            <a:miter lim="800000"/>
            <a:headEnd/>
            <a:tailEnd/>
          </a:ln>
        </p:spPr>
      </p:pic>
      <p:pic>
        <p:nvPicPr>
          <p:cNvPr id="45059" name="irc_mi" descr="thuocla1-9f59e20140714102547"/>
          <p:cNvPicPr>
            <a:picLocks noChangeAspect="1" noChangeArrowheads="1"/>
          </p:cNvPicPr>
          <p:nvPr/>
        </p:nvPicPr>
        <p:blipFill>
          <a:blip r:embed="rId3" cstate="print"/>
          <a:srcRect/>
          <a:stretch>
            <a:fillRect/>
          </a:stretch>
        </p:blipFill>
        <p:spPr bwMode="auto">
          <a:xfrm>
            <a:off x="4724400" y="3962400"/>
            <a:ext cx="4343400" cy="2895600"/>
          </a:xfrm>
          <a:prstGeom prst="rect">
            <a:avLst/>
          </a:prstGeom>
          <a:noFill/>
          <a:ln w="9525">
            <a:noFill/>
            <a:miter lim="800000"/>
            <a:headEnd/>
            <a:tailEnd/>
          </a:ln>
        </p:spPr>
      </p:pic>
      <p:sp>
        <p:nvSpPr>
          <p:cNvPr id="4506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vi-VN"/>
          </a:p>
        </p:txBody>
      </p:sp>
      <p:pic>
        <p:nvPicPr>
          <p:cNvPr id="45060" name="Picture 4" descr="IMG_0347"/>
          <p:cNvPicPr>
            <a:picLocks noChangeAspect="1" noChangeArrowheads="1"/>
          </p:cNvPicPr>
          <p:nvPr/>
        </p:nvPicPr>
        <p:blipFill>
          <a:blip r:embed="rId4" cstate="print">
            <a:lum bright="8000" contrast="-2000"/>
          </a:blip>
          <a:srcRect/>
          <a:stretch>
            <a:fillRect/>
          </a:stretch>
        </p:blipFill>
        <p:spPr bwMode="auto">
          <a:xfrm>
            <a:off x="228600" y="838200"/>
            <a:ext cx="2209800" cy="2595509"/>
          </a:xfrm>
          <a:prstGeom prst="rect">
            <a:avLst/>
          </a:prstGeom>
          <a:noFill/>
        </p:spPr>
      </p:pic>
      <p:pic>
        <p:nvPicPr>
          <p:cNvPr id="45062" name="Picture 6" descr="IMG_0141"/>
          <p:cNvPicPr>
            <a:picLocks noChangeAspect="1" noChangeArrowheads="1"/>
          </p:cNvPicPr>
          <p:nvPr/>
        </p:nvPicPr>
        <p:blipFill>
          <a:blip r:embed="rId5" cstate="print"/>
          <a:srcRect/>
          <a:stretch>
            <a:fillRect/>
          </a:stretch>
        </p:blipFill>
        <p:spPr bwMode="auto">
          <a:xfrm>
            <a:off x="2590800" y="838200"/>
            <a:ext cx="2895600" cy="2590800"/>
          </a:xfrm>
          <a:prstGeom prst="rect">
            <a:avLst/>
          </a:prstGeom>
          <a:noFill/>
          <a:ln w="9525">
            <a:noFill/>
            <a:miter lim="800000"/>
            <a:headEnd/>
            <a:tailEnd/>
          </a:ln>
        </p:spPr>
      </p:pic>
      <p:pic>
        <p:nvPicPr>
          <p:cNvPr id="45063" name="Picture 7" descr="IMG_0026"/>
          <p:cNvPicPr>
            <a:picLocks noChangeAspect="1" noChangeArrowheads="1"/>
          </p:cNvPicPr>
          <p:nvPr/>
        </p:nvPicPr>
        <p:blipFill>
          <a:blip r:embed="rId6" cstate="print"/>
          <a:srcRect/>
          <a:stretch>
            <a:fillRect/>
          </a:stretch>
        </p:blipFill>
        <p:spPr bwMode="auto">
          <a:xfrm>
            <a:off x="5638800" y="838200"/>
            <a:ext cx="3352800" cy="2590800"/>
          </a:xfrm>
          <a:prstGeom prst="rect">
            <a:avLst/>
          </a:prstGeom>
          <a:noFill/>
          <a:ln w="9525">
            <a:noFill/>
            <a:miter lim="800000"/>
            <a:headEnd/>
            <a:tailEnd/>
          </a:ln>
        </p:spPr>
      </p:pic>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vinacosh.gov.vn/mfiles/data/2013/12/81E210B2/photo-1.jpg"/>
          <p:cNvPicPr>
            <a:picLocks noChangeAspect="1" noChangeArrowheads="1"/>
          </p:cNvPicPr>
          <p:nvPr/>
        </p:nvPicPr>
        <p:blipFill>
          <a:blip r:embed="rId2" cstate="print"/>
          <a:srcRect/>
          <a:stretch>
            <a:fillRect/>
          </a:stretch>
        </p:blipFill>
        <p:spPr bwMode="auto">
          <a:xfrm>
            <a:off x="4191000" y="0"/>
            <a:ext cx="4572000" cy="3505200"/>
          </a:xfrm>
          <a:prstGeom prst="rect">
            <a:avLst/>
          </a:prstGeom>
          <a:noFill/>
        </p:spPr>
      </p:pic>
      <p:sp>
        <p:nvSpPr>
          <p:cNvPr id="66564" name="AutoShape 4" descr="http://media.tinngan.vn:6060/archive/images/2014/03/24/092909_1.jpg"/>
          <p:cNvSpPr>
            <a:spLocks noChangeAspect="1" noChangeArrowheads="1"/>
          </p:cNvSpPr>
          <p:nvPr/>
        </p:nvSpPr>
        <p:spPr bwMode="auto">
          <a:xfrm>
            <a:off x="155575" y="-1828800"/>
            <a:ext cx="4286250" cy="38100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66566" name="AutoShape 6" descr="http://media.tinngan.vn:6060/archive/images/2014/03/24/092909_1.jpg"/>
          <p:cNvSpPr>
            <a:spLocks noChangeAspect="1" noChangeArrowheads="1"/>
          </p:cNvSpPr>
          <p:nvPr/>
        </p:nvSpPr>
        <p:spPr bwMode="auto">
          <a:xfrm>
            <a:off x="155575" y="-1828800"/>
            <a:ext cx="4286250" cy="38100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66571" name="Picture 11" descr="http://media.tinngan.vn:6060/archive/images/2014/03/24/092909_1.jpg"/>
          <p:cNvPicPr>
            <a:picLocks noChangeAspect="1" noChangeArrowheads="1"/>
          </p:cNvPicPr>
          <p:nvPr/>
        </p:nvPicPr>
        <p:blipFill>
          <a:blip r:embed="rId3" cstate="print"/>
          <a:srcRect/>
          <a:stretch>
            <a:fillRect/>
          </a:stretch>
        </p:blipFill>
        <p:spPr bwMode="auto">
          <a:xfrm>
            <a:off x="304800" y="1371599"/>
            <a:ext cx="3657600" cy="4253023"/>
          </a:xfrm>
          <a:prstGeom prst="rect">
            <a:avLst/>
          </a:prstGeom>
          <a:noFill/>
        </p:spPr>
      </p:pic>
      <p:pic>
        <p:nvPicPr>
          <p:cNvPr id="66573" name="Picture 13" descr="http://img.infonet.vn/t660/Uploaded/nguyenthuy/2014_06_10/thuoc_la_infone_1.jpg"/>
          <p:cNvPicPr>
            <a:picLocks noChangeAspect="1" noChangeArrowheads="1"/>
          </p:cNvPicPr>
          <p:nvPr/>
        </p:nvPicPr>
        <p:blipFill>
          <a:blip r:embed="rId4" cstate="print"/>
          <a:srcRect/>
          <a:stretch>
            <a:fillRect/>
          </a:stretch>
        </p:blipFill>
        <p:spPr bwMode="auto">
          <a:xfrm>
            <a:off x="4191000" y="3505200"/>
            <a:ext cx="4572000" cy="3352800"/>
          </a:xfrm>
          <a:prstGeom prst="rect">
            <a:avLst/>
          </a:prstGeom>
          <a:noFill/>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7159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381000" y="1219200"/>
            <a:ext cx="8458200" cy="5410200"/>
          </a:xfrm>
        </p:spPr>
        <p:txBody>
          <a:bodyPr>
            <a:noAutofit/>
          </a:bodyPr>
          <a:lstStyle/>
          <a:p>
            <a:pPr algn="ctr">
              <a:buNone/>
            </a:pPr>
            <a:r>
              <a:rPr lang="en-US" sz="2200" b="1" i="1" dirty="0" smtClean="0"/>
              <a:t>4. </a:t>
            </a:r>
            <a:r>
              <a:rPr lang="en-US" sz="2200" b="1" i="1" dirty="0" err="1" smtClean="0"/>
              <a:t>Thông</a:t>
            </a:r>
            <a:r>
              <a:rPr lang="en-US" sz="2200" b="1" i="1" dirty="0" smtClean="0"/>
              <a:t> tin, </a:t>
            </a:r>
            <a:r>
              <a:rPr lang="en-US" sz="2200" b="1" i="1" dirty="0" err="1" smtClean="0"/>
              <a:t>truyền</a:t>
            </a:r>
            <a:r>
              <a:rPr lang="en-US" sz="2200" b="1" i="1" dirty="0" smtClean="0"/>
              <a:t> </a:t>
            </a:r>
            <a:r>
              <a:rPr lang="en-US" sz="2200" b="1" i="1" dirty="0" err="1" smtClean="0"/>
              <a:t>thông</a:t>
            </a:r>
            <a:r>
              <a:rPr lang="en-US" sz="2200" b="1" i="1" dirty="0" smtClean="0"/>
              <a:t> </a:t>
            </a:r>
            <a:r>
              <a:rPr lang="en-US" sz="2200" b="1" i="1" dirty="0" err="1" smtClean="0"/>
              <a:t>về</a:t>
            </a:r>
            <a:r>
              <a:rPr lang="en-US" sz="2200" b="1" i="1" dirty="0" smtClean="0"/>
              <a:t> PCTH </a:t>
            </a:r>
            <a:r>
              <a:rPr lang="en-US" sz="2200" b="1" i="1" dirty="0" err="1" smtClean="0"/>
              <a:t>thuốc</a:t>
            </a:r>
            <a:r>
              <a:rPr lang="en-US" sz="2200" b="1" i="1" dirty="0" smtClean="0"/>
              <a:t> </a:t>
            </a:r>
            <a:r>
              <a:rPr lang="en-US" sz="2200" b="1" i="1" dirty="0" err="1" smtClean="0"/>
              <a:t>lá</a:t>
            </a:r>
            <a:r>
              <a:rPr lang="en-US" sz="2200" b="1" i="1" dirty="0" smtClean="0"/>
              <a:t> </a:t>
            </a:r>
          </a:p>
          <a:p>
            <a:pPr>
              <a:buNone/>
            </a:pPr>
            <a:endParaRPr lang="nl-NL" sz="2200" dirty="0" smtClean="0">
              <a:cs typeface="Times New Roman" pitchFamily="18" charset="0"/>
            </a:endParaRPr>
          </a:p>
          <a:p>
            <a:pPr>
              <a:buNone/>
            </a:pPr>
            <a:r>
              <a:rPr lang="nl-NL" sz="2200" dirty="0" smtClean="0">
                <a:cs typeface="Times New Roman" pitchFamily="18" charset="0"/>
              </a:rPr>
              <a:t>	</a:t>
            </a:r>
            <a:r>
              <a:rPr lang="vi-VN" sz="2000" b="1" dirty="0" smtClean="0"/>
              <a:t>Điều 10. Thông tin, giáo dục, truyền thông về phòng, chống tác hại của thuốc lá</a:t>
            </a:r>
          </a:p>
          <a:p>
            <a:pPr>
              <a:buNone/>
            </a:pPr>
            <a:endParaRPr lang="vi-VN" sz="2000" dirty="0" smtClean="0"/>
          </a:p>
          <a:p>
            <a:pPr lvl="0"/>
            <a:r>
              <a:rPr lang="vi-VN" sz="2000" dirty="0" smtClean="0"/>
              <a:t>Thông tin, giáo dục, truyền thông phải đáp ứng các yêu cầu sau đây:</a:t>
            </a:r>
          </a:p>
          <a:p>
            <a:pPr>
              <a:buNone/>
            </a:pPr>
            <a:r>
              <a:rPr lang="vi-VN" sz="2000" dirty="0" smtClean="0"/>
              <a:t>a) Cung cấp thông tin một cách công khai, khoa học, chính xác, khách quan về thuốc lá và tác hại của thuốc lá;</a:t>
            </a:r>
          </a:p>
          <a:p>
            <a:pPr>
              <a:buNone/>
            </a:pPr>
            <a:r>
              <a:rPr lang="vi-VN" sz="2000" dirty="0" smtClean="0"/>
              <a:t>b) Đa dạng hóa nội dung, hình thức và kênh thông tin phù hợp với đối tượng được thông tin, giáo dục, truyền thông.</a:t>
            </a:r>
          </a:p>
          <a:p>
            <a:pPr>
              <a:buNone/>
            </a:pPr>
            <a:r>
              <a:rPr lang="vi-VN" sz="2000" dirty="0" smtClean="0">
                <a:cs typeface="Times New Roman" pitchFamily="18" charset="0"/>
              </a:rPr>
              <a:t>	</a:t>
            </a:r>
          </a:p>
          <a:p>
            <a:pPr>
              <a:buNone/>
            </a:pPr>
            <a:r>
              <a:rPr lang="vi-VN" sz="2000" dirty="0" smtClean="0">
                <a:cs typeface="Times New Roman" pitchFamily="18" charset="0"/>
              </a:rPr>
              <a:t>	</a:t>
            </a:r>
            <a:endParaRPr lang="vi-VN" sz="2000" dirty="0" smtClean="0"/>
          </a:p>
          <a:p>
            <a:pPr lvl="2">
              <a:buNone/>
            </a:pPr>
            <a:endParaRPr lang="nl-NL" sz="1800" b="1" i="1" dirty="0" smtClean="0">
              <a:cs typeface="Times New Roman" pitchFamily="18" charset="0"/>
            </a:endParaRPr>
          </a:p>
          <a:p>
            <a:pPr lvl="2">
              <a:buNone/>
            </a:pPr>
            <a:endParaRPr lang="nl-NL" sz="1800" b="1" i="1" dirty="0" smtClean="0">
              <a:cs typeface="Times New Roman" pitchFamily="18" charset="0"/>
            </a:endParaRPr>
          </a:p>
          <a:p>
            <a:pPr lvl="2" algn="just">
              <a:buNone/>
            </a:pPr>
            <a:endParaRPr lang="nl-NL" sz="2200" b="1" i="1" dirty="0" smtClean="0">
              <a:cs typeface="Times New Roman" pitchFamily="18" charset="0"/>
            </a:endParaRPr>
          </a:p>
          <a:p>
            <a:pPr lvl="2">
              <a:buNone/>
            </a:pPr>
            <a:endParaRPr lang="nl-NL" sz="2200" b="1" i="1" dirty="0" smtClean="0">
              <a:cs typeface="Times New Roman" pitchFamily="18" charset="0"/>
            </a:endParaRPr>
          </a:p>
          <a:p>
            <a:pPr lvl="2">
              <a:buNone/>
            </a:pPr>
            <a:endParaRPr lang="vi-VN" sz="2200" dirty="0">
              <a:cs typeface="Times New Roman" pitchFamily="18" charset="0"/>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683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457200" y="990601"/>
            <a:ext cx="8229600" cy="4953000"/>
          </a:xfrm>
        </p:spPr>
        <p:txBody>
          <a:bodyPr>
            <a:normAutofit/>
          </a:bodyPr>
          <a:lstStyle/>
          <a:p>
            <a:pPr algn="ctr">
              <a:buNone/>
            </a:pPr>
            <a:r>
              <a:rPr lang="en-US" sz="2000" b="1" i="1" dirty="0" err="1" smtClean="0">
                <a:latin typeface="Times New Roman" pitchFamily="18" charset="0"/>
                <a:cs typeface="Times New Roman" pitchFamily="18" charset="0"/>
              </a:rPr>
              <a:t>Các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hoạt</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động</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thông</a:t>
            </a:r>
            <a:r>
              <a:rPr lang="en-US" sz="2000" b="1" i="1" dirty="0" smtClean="0">
                <a:latin typeface="Times New Roman" pitchFamily="18" charset="0"/>
                <a:cs typeface="Times New Roman" pitchFamily="18" charset="0"/>
              </a:rPr>
              <a:t> tin, </a:t>
            </a:r>
            <a:r>
              <a:rPr lang="en-US" sz="2000" b="1" i="1" dirty="0" err="1" smtClean="0">
                <a:latin typeface="Times New Roman" pitchFamily="18" charset="0"/>
                <a:cs typeface="Times New Roman" pitchFamily="18" charset="0"/>
              </a:rPr>
              <a:t>truyền</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thông</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về</a:t>
            </a:r>
            <a:r>
              <a:rPr lang="en-US" sz="2000" b="1" i="1" dirty="0" smtClean="0">
                <a:latin typeface="Times New Roman" pitchFamily="18" charset="0"/>
                <a:cs typeface="Times New Roman" pitchFamily="18" charset="0"/>
              </a:rPr>
              <a:t> PCTH </a:t>
            </a:r>
            <a:r>
              <a:rPr lang="en-US" sz="2000" b="1" i="1" dirty="0" err="1" smtClean="0">
                <a:latin typeface="Times New Roman" pitchFamily="18" charset="0"/>
                <a:cs typeface="Times New Roman" pitchFamily="18" charset="0"/>
              </a:rPr>
              <a:t>thuốc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lá</a:t>
            </a:r>
            <a:r>
              <a:rPr lang="en-US" sz="2000" b="1" i="1" dirty="0" smtClean="0">
                <a:latin typeface="Times New Roman" pitchFamily="18" charset="0"/>
                <a:cs typeface="Times New Roman" pitchFamily="18" charset="0"/>
              </a:rPr>
              <a:t> </a:t>
            </a:r>
          </a:p>
          <a:p>
            <a:pPr>
              <a:buNone/>
            </a:pPr>
            <a:endParaRPr lang="vi-VN" sz="2800" dirty="0"/>
          </a:p>
        </p:txBody>
      </p:sp>
      <p:pic>
        <p:nvPicPr>
          <p:cNvPr id="17410" name="Picture 2" descr="http://www.vinacosh.gov.vn/mfiles/data/2013/08/81E21083/img_1069.jpg"/>
          <p:cNvPicPr>
            <a:picLocks noChangeAspect="1" noChangeArrowheads="1"/>
          </p:cNvPicPr>
          <p:nvPr/>
        </p:nvPicPr>
        <p:blipFill>
          <a:blip r:embed="rId2" cstate="print"/>
          <a:srcRect/>
          <a:stretch>
            <a:fillRect/>
          </a:stretch>
        </p:blipFill>
        <p:spPr bwMode="auto">
          <a:xfrm>
            <a:off x="228600" y="1371600"/>
            <a:ext cx="4143375" cy="2812427"/>
          </a:xfrm>
          <a:prstGeom prst="rect">
            <a:avLst/>
          </a:prstGeom>
          <a:noFill/>
        </p:spPr>
      </p:pic>
      <p:sp>
        <p:nvSpPr>
          <p:cNvPr id="17412" name="AutoShape 4" descr="data:image/jpeg;base64,/9j/4AAQSkZJRgABAQAAAQABAAD/2wCEAAkGBxQSEhQUEhQWFhQXGBUWFBQXFxcYGRcYFBgXFhgVFRYZHyggGBolHBUXITEhJSkrLi4uFyAzODMsNyguLisBCgoKDg0OGhAQGy4kHCQsLCwsLCw3LiwsLC4sLCwsLCwsLCwsLCwsLCwsLCwsLCwsLCwsLCwsLDcsLCwtLCwsLP/AABEIAMMBAgMBIgACEQEDEQH/xAAcAAABBAMBAAAAAAAAAAAAAAADAAIEBQEGBwj/xABFEAACAQIDBAQJCgMIAwEAAAABAgMAEQQSIQUTMUEGIlFxFBUyU2GBkbHRBxYjQlJUcpKToTNi8GOCorLBwtLhJENz8f/EABoBAAMBAQEBAAAAAAAAAAAAAAABAgMEBQb/xAAxEQACAQICBwcEAgMAAAAAAAAAAQIDEQQTEhUhMVJhkQVBU2KhseEWIjJRBhRx0fD/2gAMAwEAAhEDEQA/ANsxO2sQHYCVrBmA4cifRQ/HmI8837fCs7KwL4uWVkCrEkssbl8wkLIW1RRoFuOfEG9QJEykg8QbH1V8bioYqhZzk0nu2s6VosnePMR51v2qZhNrzAAvI5vyuBYdvDjVVgcMZHCqCeJIHYKkniS2luI7LcvRWdKpX/Nydv8ALOmjShJty3IPjNrzKerM5Ui4va49HCgePMR51v2+FQZJMxJPP9vRTKxniqrk7SfVmLjG+xEvE9JpYxd52W/Dhr3C1R/no33lvYfhWs9Kf4ifg/3Gh7K2UsyqWfLeRktrchYt51LA3a/I2Fq9/B4J1qMZyqSu+ZjOVnZI2k9ND95b2H/jS+eh+8t7D8K1w7AYrBayvIhbKx+sqxsy2tpZZM/E6Kao5LAmxuATY9o4XHvrofZqSvmT6jp/fNR2bf8Akb/89D95b2H4Vn56N95b2H/jXPr/AL1gHh66j+gvEn1Or+rLfdd/s/8AR0H56n7y3sP/ABrPz0b7y3sPwrnoJvVng9ltJHmHMkButZcrxRlWsLXYzKRfkrVUez1LdUn1MK9N0Wk7bVc2/wCebfeW9h+FL56N95b2H4VrEfR8liBIpAtZgkmpvMLEWugBw8nWOnkjiai4TAh4HkzZXVmyggkMEhaVhcDqmynU6aWqtWrxJ9TDT5G4/PQ/eW9h+FL55n7y3sPwrVto7JEckKagOd2x63lq4R2XMo6uosQCp4g9pMTsO5+iEg1kXJICXOSWOLOuUAlCZb8NMp40atXiT6hp8jZfnofvLew/Cl89D95b2H4VqUWzlLTrnb6KwFkJzkSLE17E5RcnXkCCedTo+jZaWRY3DIBLkYhlsyySRKrX5gxnUCx7qNWrxJ9Q0+Rf/PQ/eW9h+FL55t95b2H4VpmP2c0USSEghwNLMLExrKACRaQZXALLcA3FTsT0efOwS5UMVXQk33scIW9rZiZAQKWrV4k+oafI2X56N95b2H4UvnmfvLew/CtZ2zshYhIwbQPGEUBnGWSPOCZDa3A8e69U1PVq8SfUNPkb/wDPM/eW9h+FL55n7y3sPwrQKVGrV4k+oafI3/56H7y3sPwpfPQ/eW9h+FaBStRq1eJPqGnyN/8AnofvLew/Cl89D95b2H4VoFKjVq8SfUNPkb/89D95b2H4Vg9NT95b2H/jWgik/A09WLxJ9Q0+R6QwpuinjdVN+8VmmYD+FH+BfcKzXpJWINY6M49d7NFdc+dmNhYtrYkm1mIuoOptpfjUfpVgFR94QbN2fa51WYOfJLLKbnK7AX5Am7EaDQ9TmfItyq0xnSDeRqpjQtmB6zEjQ6WCi+unHtrwarp1KLozlaS3XN7NO6LTo5s4QoXPlNwvxA5Cte6S47eSWHkrp3mrzaG2VaJClxvBoDoV43B7GBBFaRFGqmRVIvnJawYEMSwuxZjcnKezhWWPcIUMin3WuON76T7x9KlSr540Nc6UfxE/B/uNU4Y8iR6yPRfTnats2pswTZTmysNL2uLd1QD0b/tf8H/dfU4HtDD08PGEpWaMJwbd0UqTsLWZtAVGt8qsLELe+UW00tQ6vfm3/a/4P+6Xzc/tf8H/AHXXrTC8XuSoSKKrHY+AjkEjSybtUEfWuoA3j5bnNxtxyjU1M+bf9r/g/wC6yOjpsRvdDxGU2NuFxelrPC8XuPRmCi2ICynMDHkVpRZwyEwxSkDKhzfxVIyg6cdRelHsKbRBIuYuFaMM4GkrQ5yQMrdaM/zcNKkx7DcEETsCNQQGBGmXQhrjTTu0pJsJgQRMdCCLqSNDmFxm11176etMLxe4nCb3kHDQypLu4pReSINnyt/DaMymyspdDlJ0UAk6dtFi2GWEW7kBLEZlOdLBpHiDrddBZbWPW1Oh4VNxOyJJJN405z6dYLYjKABax0sAOFDbYLE3M7E3vchr3BzA3zcb69+tGtcLxe4ZcgGO2UWuyNZVRd0rFy7IsaSixKLkssi6NY3HroU+BkjniDTEtIxjMn0hK2kMLA7wAsASbEaEcKlybBY3JnYk3LEhjfMLEm7a3Fh3C1FxuypJipknuVGVepaw42Fj2mlrXC8XuGXIiw7AkKkxvcmXdBiXjupdo2YqRmYFxrfhl5moeEw4LyDfMqrFI+8G+XyQrdZCM9jfVbX99Wb7GkPHEOdcxvmPW0ObVuOg19FNbYLMSTOSW0YkEkg8QSW1FPWmF4vcMuQCPo7KQMzDKsrQ5bnSzumaO4IyF42GgHDhUHC4V5Iy+8KrmVQLynM5Ga5y3C2A8trcOPZceJntl37WzF+DeUeJ8rjz7yTzoa7AYBgs5AYWYBSAw7GAbUd9GtMLxe4ZcgfiaaV36xBylmzFgGaN5YyDoAMzQyMoINhUbY+zFmClnK3mWLKFJ0ZGkzZgCF8nnxtprVidkSXJ8Je5FibtcjsPW4eimR7CZQQs5ANrgAgG3C4Dcv2o1pheL3DLkVy7Hci6srDKWDAMARuUnB1AtdZBoba37Kl7Q2HluVOVUFnY7xyzh2jyqgjDKMyN1rFbG97UYbDYAqJ2CkAMtmAIAsARmsQBpY0/xNJfN4Q9yMpPWuV4Zb5vJ9HCjWmF4vcMuRX7H2Tv8h11kdX1sAiLE18wHVuZbZu6gwbOLb8E2aIgZQrNnZpN1lBA061rH08qs4tgstss7La9soItfQ2s2l7D2VhNgML2mIzAhiARcHiD1tQew0a0wvF7hlyIO0tkNBmzMptuiCL2tIZl1FtCGhYEX5U87JARXzEq65otBc5IXklvp9VkyadvrqdiNiO5u85Ym17qfqggfW9J9p7aYOj50G+Ol7DKdM3EDraA8+2jWmF4vcMuQPHbBEYOZwrJEHcAmS8gZFYdUDIPpFtxHpsL1Gw+yQ+HMgZswWdymnkxJcMp4+WVB7M6kVYtsaTq/wDkN1V3a6Non2fK4a8O7soPzea1hMeBHkng3EeVwPPto1rheL3DLkdxwS2jQHQhVBHcBWaxghaNPwr7hWa9BO5By7ETCKaRivUdnMr5ixuDZURTwGpY62ADHtNHGEuTkYMA1u2xH1T6RcU3FA7x9D5bcv5ifXrUQ4JfssNGA4ny1KnjxFrafyivj5aNT80013nUnYm4jEqmhszWyqgByqCL2Yjyb6nUjgeFiRDgQhQDmudSC2Yg2AtfuUdvfT4oSoUWJIVVzWsSFvbusSbdlz207dt9k+yorN6OhCL273+wQylT90fsn2GluW+y3sNcWVPhY7ozFFm521twJ19VPkwzKGJ+ra/Dnex/amCNuSt7DWd255P7DWiptLbFhcI+CYX9BI9Y4aem4rHgjXANhckcRyuTa3HhTd2/Y/sanFZLAWfTUaGnl+VivzM+BtzHd2Hspng5yluQNj7QP9aW5k+y/sasiCT7L9vBvbRleVjvzEuFJ4am5Fu48b1mPCMwBFteH+l++l4PJ9iTn9VufHlWRhpfsSflahU/3FhfmNGGNmOllza3HFaz4G2h487j2+4UjhJfNyflal4LL9iT8rUKn5WFzHgxzZeepHpANr0lw/boe6/1slj6+dZGFl+xJ+VuevZWfBpfsSflbv7KWW+FhcaMK17W1te1+Ivl499KXDFdT9kt7LX09dZGFl+xJ+VuVO8Gl+xJwt5LfCnl+VhfmJsE1yALgc9B2+n0UHcm1+Vr/wBf1yovg832JfTo9N8Ek+xJ+VqTp+ViuPfBlQb9qi4OlybEemmyYRlFyNLXvccO23GkcNL9iT8rfCkYJfsyexqeX5WO/Mw2FItewvaw48TbiKUeHJsBx5Cx4a8+3T96c0cpNyrk6cVPL1UzcyfZf2NRlu/4sL8zAga5FtRYH2cKycM1wNNSALm2p5VjdP8AZf2NS3b/AGX9hpZb4WFx0mGK8ewkHtAIH+7gay2FN7DXW1+HA24GmZX7G9YJ4m/vFYKt2N+9N0/KwuEbCMAbj9x6ePYdP3psmHZQSRa2X/FqKblb+b9/65mmsG/m/eh033RYX5nUsJ5CfhX3Cs1jCeQn4V9wrNfdR/FHIaDivLf8Te801RRJx12/E3vNZUV2ozGgUQU4JT8ttTyoAwooGNx0cCGSVwqjiSa0bpX8pccQKYazvqCeQNcs2pt2fEaTSMwuTY6C552FRKSQ9p2zZPyg4OY2LlDr5QIuL2BB9NbbBIGAKkEHgQb15YV63HoH0tbCTDOxMTWVgSTYdo7KSmmDR30CnrQsLMHUOhurAEEdho4FMEPU0ZG9NBAoq1IyRGakpUWOpMbVDQyQtEFAQ0UNUjH1mm7wVgyjtpWAcaG1IyjtppkHbTEYagsaMRQmQ9lMALGgu1SGiPd3kUNofSP3qroRFc0FjUt8O3IX9IofgjHj1e//AKp3AhMaE1T2wR5Mp/b30BsC/Z/iX41V0BBY0ImpsmCca5b/AISG9tqEmAduWUdrXX2X1Psp3QiIxoTVYy7Me2hVj9lTr6geNV8qkXBBB7CLGqTTA6Bh/IXuHupUsP5C9w91KuUs0ideu34m95pKtFmHXb8Te+sqtdSewzEq1T9Ndo+DYKaQWuFIW/adAKv0SuffLfNlwUa31eQaehQT8KlsaOK4bDPK1kBY8dK2HAdA8XKLhQO81M+TqIbwnmdK7XsjDkAaVySk7nVGnHRuzjUXyXY0gnKLdoNQNo9BMbACxiJUc11Psr09gl0sRQcZGNdNKd2totFPYcq+RfbpkhfDSHrRm8YPHIeXqNxXTlWuKbCw7x7ekSDKAWJIP2eJt6a7hkrpTukc7VnYbasinWrFABENFVqCtEWkBJRqMlRozR0NZsZqfS/ZamXDNvJ1MuIiicJiJo1MZSQkBFYKD1RqBeg7S2zJhhIIY8+HwSg4pnmO9ZXTPaPOrF2VTmuzLc9W51rbMZhlkKZ1zFWDoSLhXW4DDsPWPtrU+mqxXOXDCbF7l5VfIjCNITcPLnZQ4Dnqqb63IGhoAsIMcXw+Na7ApJi0BLXI3YNstgMo10HLtqgw/SCWbDYYxA3TEYKAl5GR5ZCgMu9GUskZzA9YXbjaxBJdmdIY88OHIX6TdjGMqqBJiMVCjkZM2YK2dSzAGxIF+Njbakjw2LUjCmWOPCrIwiVM0Yw0tkkOZgXyKWygXPG1ABF6RYibLFh4U8IG/aUPLaMDCztA4RzGxbOy6dUZQbkjS7U6Yu4EiQLuMuCZ2aUiQeGvuwFQKVbIdSc1iBpxoONxeBaWSLEQKIljmxMbFVOcEh8RIMjF8r71DlYDNY6GrTZ0kEzvE+EaBykL7uRUGeOFhumXIxUBGsMuhXS4oAHsPpFJicRJFulVI94GbOxkR45N2ElTIFRmsXAzHqkGouF2xNHPMroGhfGSwq5lOdCIBIoEZWwTqMPK+te1VGxMUuCllMk0jCPw3wiIBrkxusrYmdDIyB23iZd2q5t/qABYbF0axcWKDsYlWVJt4wFmG8dbJKrKzAtkOU66EEWoArcR0pl3CSxxqzS4fDYpFd7LH4RJHEYrql2ALFsx1JNW/SHaE+Hw6OscTTNLh4mRnbdgzyLEbOFuwu3HKOZseFUuy58FKgEODEfhDthEDqmU5UkmCyKrkxopjP0Zysp4AaVJg2tDPGuHXCSyp9aMbuyIkrRrMxaS4vJE7LYl+oTTTAHs/as6YnELIqtG2NWAnesWiZ8HDJljUrYxhgeYPXvas/O36KCVov42GjnVQ/B5Zo4EjuRYLmlF3PADhTtsSw4PEYZSqrEwnlKKt2kxEIw8WHyXNzJZsgHO4vULBbiPEYmN8IBG8sOGzBYykYxMcb7iUZrkGVj5IKjMOApgSYtuYiJ/B5Y1bGNLGiDe/Q2ljkkDbwRhlssEl1yZiSOTC03pDLIMKGP0cu8woYI5YKWxEQZVeylhYkcBcXqphxmCKOr4bJg5AZYpXQZJmgRnaQOHMhYIl0LBTZTarLYmPw+KjaJIiqxbpt0xRgBfeRMGRmFwyXsTmBXWmhDdj7YabEYiNlUBcrxsjl0y53iKZiiguGiJJUsAWtfSpW2nGWMHViWtfjkA19WYisR4GCGVjFh2M2XrbtDwYmTK0jEIoJYm2tsx0FDfZ0zsZJd2rEBQue4RBchLi9zqSTzNNMDdcP5C9w91YrMAsqj0D3UqxKNRdes34j7zRFSky9Zu8++iotdCMxyLXM/l02czwYeRRfK5BH4l4/tXUo1rSflfwEsmDTdmyq4MndYj30pbi4q7ORdHRJCuZerYgs9gQLi4t210bo70tkuPpklA8sFCjKO+g9BtmAxboojLoetob2tWzYzYihGjWNbsLXzXyg8xpeuZtHZGOyxfN0jjWMOCpuNOsLH4VFwu3pJjqiZTzR83r4UPC9D8PFGu7iUXjCPlABbnmPab3rGz+jixKNzHktoDYAa8SRfWl3Csjn+AwRbpFddVGZiR6V512YiqPo5sRIS5CDNmJEn1iG4juvWwZa3huOaorSBZaxaiEVgiqIGWpwNZtSAoAJHUhKjR1IjqWgDrVPtvYMWIZS7Oj5XQNG5Rikls8Z5MpsDYjjrpVwtOqCjV8RsjDYYNic0kSRojShZHCOIFCK0iDy2CoBp5VgDfSoG0o4sW8edMTDJIskQRyYhJCmWWRZAjG6lTpYg30Nta2fa+CjmjeKXVJFKMLlbgixsw4H01VHo2WWO+KxLPGzFJrw5wrqEaPSPKVIHEgtfW96Yiiw0eBlmhbJiAuLVzFnFoH8JgV3itxN441OmgKWBB0qfCYcHihFlxMjtAXbESvvFihjYDKWZgVUFrkgE8L3p+F6EQRSQukkwMIhEYJjP8CJoQCSmaxRmuoIFyWABN6stpbESaRZGZ1IR4nRcuWWKQgtFKGU9UlRqtjx1p2YGsz7Rwr+FyvC0bzwR2Mscn0+FVlQOF6pveWxAIYAxk1cwNHgQqTTSNvN6d7KxZQIFL5Lk9UiME+nIxvTB0QiKkSTTy9TdRmR1JiizI5RCFF7mNAWfMxCjWrLbmyIsXHu51zJnR7elGzW7jqp7QxFFmBquz8LA8yxlcWjy7vEwzyG0peOIgqGtbqxSBSSDmuwzErTscmEwkgUeGK0KR7ySEkjdzyuyCc6mQbzMNBmGc8iaux0bjGKOKEkocuXK3QrrGIityhfJYAhc1gb2tc0THbCjmMzOXBmWBGsRoMO7SJluDzY3407MRUbSxmFxBUywztMpnw4wwX6QFlikkJVWstlEThwwtmWxubVjZkeHneyPI4cQYpi9xJvcJIsS7xjaxDRBWQqNQdeNTtodHAzSSwySRYhpGmWUEdRnjihdLFSGjZYUOVgesAb6Cj7P2JFh2zRltEMZLNfNnkMrSMebs7Ek+nlRZjNeiiwSSmJlxBjV8Rh0WUlsNG+6Z5Y4lvcXiz2JuAAVBW9qkbA2nArLEhxZMjQxx+EG+jxySx5dbhSkbHMRc2AJqRjcApkZIQxmWWXGKzEbpJ2hMapJzKkSXsLkXFyL1XdHei0qx7tlaFY2jlhlQQb/fqHSRnMamN0KMFGcFrE+ijcInHpWjWyJM4UyFwsbMVjiZomlspNl3iMoB1bI9gbChHbTSNHuiCrT4dGGXURTwGa2bMQx4HMOF7a0deiSooEcuJjOVkeRGXPKjyPKUkJQjRpXsygMM3GpGH2OkRO6LoC0RyLbKVhi3KxWIvkygX53HEVW0Dc4uA7hSpR8B3ClWJRq7DrN3n30ZVph8pu8++jx10EIJGtPlhVxZgCOYIvSSjLSGcxSIptCWNeqCWyjgOAIFRJcQ+ImZUGIjxCELcLdSOI7xV58oOHWOaKdTZz5X921jVnsqDe5ZVPWPGueaszspy2E3C40pEvhMjLYWYlCq66cafg53GYBsyX6h9B5eqrVcISBvDcdh1HrFRlgzSdXRam22wtJbw7vu4y5BbKpYgWuba6XsKivt2EAm7GzZCApJDAMctuZ6p4VbZapNo7Ga7tGZGMhu4MuULYqwMemhuijXkPWN9xyt32h49tQMQqvdiSAMrakAkgG1uAJpg23AVLBicqhmGVrgEgAEW43YaVXSbLmKqjX4gknEXaM/SL1GsOKkHhrw5Xo/g02cvcdVlKKZyUKgEEsLX+qrW4XY9l6LiJqbVhLBQ+p0tY8b2sdNDR8NiFkW6nS5HrHEVRDByKgtnzcAizkkqoVQ1wOxT3hRz0FxE8pbrIqrrwNzw4e43/8A2mBMSjoajpR0oYEhTTxQ1olQUI1EkwUZ+oPVp69Kl0OThQDAZQosOAudST6SSTVHsfHSSYiZS108tUI1RWWIRi/ptKx9LeirTGda0Y+ve/oQWze24X+9VT0bXNNipTb6R1y+hFMip+wzf3qYiyXBtc3mlNySF+jGX+VbJcjvuaHIFvl3shb7KtdvYo0puEbwgMWbQEqYVJBXKSLTEdYtpe2g158amxQhRZVAXsAAHsFUhETdE+c72kI/Zb0w4WTlJl9bsf3YVYZf61qImNVjZA8liQSikqCDYjObKTcEWB5UwIowM1wfCmtcEjdRm/ou1yKDt2brRIBcX3zr9pYbFEH4pTGPUalYvH7sZpI8i9rSRA+wt/rVFHi/CWxEkFpGDQLGt8pyRBZWDEj6Ms72BI4gHUCkwLrZ2GKAljmc3zMPrG5LN63L29GUcqJjkJilW1+o9lte5A007b1VR4nMLSCW4/8AWwOGiWwsBoSzgdt2vU3AJHEpysoucxK9Vb2AGQX0At7yaN6ApRGFHVzKP5WdfcawXfzs36r/ABq9l3BJzCO+t+sRr3BgKjeE4UaA4e/CxYMb8h1mvVX5AbbhvIX8I91Yp8XAdwrFYFGtt5R7z76PEK1TbvTTDQNIobPKCwygXAa50Y8q0GXpnjme5lAXsQAAf6mvWodn1qqvay5nJUxMIO287e0iqLsQAOJOg9tUe2Om+CwyktOjNY5UU5mb0ACuO9Idt4nFoBJKxCm2UaBvSwHGtdnw5zEn4V20+xna830IWKUtxeN0nfFYiVpzrIbxjkoHBB2WrZuje1cRE4Ed2H2a5lNMY2tl1FiCRzr0B0U2MkuHhnTQsqtcajUa15vaOHVKWlHd7Hdhql42ZYYHEYycDMFjXnzahtt5cPixh2N1KgsexidL1scYWNCzHQDU8K4D0s6UDwueaMFwWyqfq2UW+NZdn0FVm9PckyMXUlGKUd9z0OjA8KyxtrXFugPTHEYjExxQXIYHeRvfKirxcMBccbek11rG4oxvCh1MhIuNAthcm3PgB66nEUlRaWkmmu4VJyqLdZmUgbM76dbJpzsqnS9tDc0zGShACQLE24FjexI5a8Dxo02IUTLCNWKlzw0W9h7Tf2VIxENhfiPdesFJM0cWil3xBJOa50ssbcF6oAPPgTp2ip0UuYXtYdh0Ps5UUmmk1ZJkVIjqOtHSkwDpRaGlEqChUCU6ns7eWnGj1WY54yjLKyZCCr3YAWbQg6g0IGDwJz5pdRvLZO0RjyD3m5f+8BypbO2esIIUmxyDXkI0VB/lv3k1gY4t/CjZuFmYbtPTqRm09C91YWCYm7y5f5IlUD1s+Yt+1NMQafCRubsik8L219o1ofgCX4H87/8AKnxArxYv+LLcfhIA/enb9eGYA9hIB9hqk0IZ4GnYfWzH3mqfFPhoZhFuwHdWlvmyrZRIzu2vAZBc2+uKv/d2/wDdU8+yRLiTK46u6EYF/KJYm5HILy7SxPIUMCCZgsCzRYeESSZChKtZVPGaTMiuEVTfle44Xo8+24hDM+9CmK5lbdkk7s5HeOO/0i3FgQW4WqTs3AKIclmCm6gFnDKgY5Vz3zg6E8Rq2mgFH8XxLGibuMRpbdqyrlW2oK5hxvrca86AKrxxdYWWYlJiQj7tBqHWPUE8MzcexTxqtPSfM0sUcqCUKDFvwiK4uRmjUEEliUAzN9bla1X02yY2yRrAmREKA5AVSNrAxRjgL5F9ACjialeDKFyZBlsVyldMp0K9xFAECCctKc6SRsIxaNipWxbrMCjFWYGwPMC3I0XFYmJLCSSNSRmAcgG17XA7x+1CECQHNJMbEBIxKR1VGuVNLvyuxueqBeoGPxqSsDHmOVSpaxCnrE9TNqeJ14cKpbdgG9Qm6gjXQa+qlSw/kL3D3VisCjzZ4ixM2KxBSElN9N1iQv8A7G4X40bH7IeAjeoy34EjQ+saVuuF2gFllBI0kkH+I1eTrHiImjkAKsLG/L0g8iK9qj27OMlGUVo+pzVuzYzV09pyzD4LeKETVmYBe8nSt86I7MwMZkw8kSyS2vI8qh72NrLmHVXsA76o+j2yGw80hdgWRgEtYjKBxNtDcHhVT0Q2kPG8jO1ohnABOgzMoUEnloaz7W7RdWWXSf2rvXeHZ+Cy4uVTa2dZxPQfZ7jI2Fj6wIBF8w/C17r6qm9FtjpgIEwyO0iqWIL2zAMb205CswYreSkoQUjAW4IILnVxcdgyjvvTcQBJikZWsI4yZdeFyCgb1Zj3WryJ16kk022d0acURPlFx8cODYEi8nUS5te/H2CuNxbP3m7hjW7SMco42Fjr6hr6q61002kkYwkhQMJHyrmQFSGXMLlgQpP73qBjdnBdo4SaKNVZo5cwFgt0KdYDh9Yj06V6WC7SjhqcoKP3fs5KuBlWmp6Wz9EH5MpMJhc4RcuY2Z7EschK9e+vlX05Gwqz2/tYja0SMPolgV0bkzO7BrH0ZVHromO2aVxEuJSBmltlWNSqiZ+U3WIAIBCk88vdWufKjiQmFw80qtHiI3yKtvLSQjeKGGmmVXBvxA7a8VTlNu/XmeloxVpI3DbKPHj4sQjApNGsR52aIs4A9BDn8tbBDi80jISCAF056i5v2Cue9FtqDHwpCrtnQpIjJYnq3uCSCFBBI17Kv8HC6Slsys/B83Vkv/NyOnZoeVWpE6F9j7i9nGViPWO41gGg7UnAEb886RnukOX9iQfUaejV1RldHLKNgy0dKjoakJTZJISn0xKfUDQqB4Ol75Vv25Rf20emmgYNqE1FahNQIC9BlAIsRcemjNQXqxEbchdV6pHNer+w0oZaTzr+sIfetHegmiwAHaUi2+f1CMH2hbiohwMdySuZuJZ+sSe25qaaE1UkgIhw68lAPaND+1NyEaB5B3SSD/dUhqC1OyERxAAS2pY8XYlm5fWYk0noj0NqtIDoOH8he4e6lSw/kL3D3Uq5Czz5jZys83/1l/ztUqDHsBqf6NVu05R4RN/9Zf8AO1AbEems9E6Lm57KW4Y8bjj6bVzHH7PbwuVFYqnGU8SATwHpJ4VdxbckiUhT3VB2bB9IztJ12N20vfmBY9lCKumdK2b0qw+HwkaYe2ZVCpFroeBd/wCUcSefDiafh+laYdEOYszN9IbDNJI3P+tAB2CufbGLwSSnIsiPqc5FxlDcCRYjU6VXxwu0hdjrru1Xgl+z1aVLiyrpHZOjOImmLl5oWhkJvhinVQfZRr3B5k246iqjE4nDYmSBY8cIo4J3SVJdJDc5ckM3BlLKBf03vpauZY3GZUIF8xNmYMeHYLWt6aq8PtMKuUqCoPs7uwivbodmVHSzJ7G9yOGeIjp2hu7ztWM+URI5JHZCYluIVUgEoul9eBbjrwtS2B8o0GPcpLGEiYWCuQ2YnttoK43jcTGcOVALMTcSEklQORvzqgw2LeM3Rip9Brz5wu2lFxa/Z0S+yyvc9U7I2vh0usYRTmYMVAGbKxAJtxNh7b1X9MtqR7veqQHQjX+U8VPaK894Pb2ITyX48yOPxPxq5wW0I5CGmeRmuP4rEgEcLBQBUSoy3MSqLet50XZG1pMViY1DHdRZWbQ2zBs19Rx6oAH8xNdCjNcu6IY8STJDANDdna1gANTa+pJ7fTXUlqow0VcylK7CpUqOoyVJjpskkJT6GlFqBoxTDT6Y1AxjUJqK1CagQFqC9GagvViAvQTRnoJpgCNCaimhNTQAWoTUVqE1USDehtRHobVYHQcP5C9w91Klh/IXuHupVxmhxTphsXDwQYiVEs6tI4OZtWdyTe/K54VyKbasrfWt3CuxfKQ//iYn8R/zVw+9elRhBx2ozuyZBj5QR1ye/X31fQYi4vzrWYeIqzge2l69fCYOjKL0o3Ma05r8WXhxTBdDUU41tADYG+YaC/8ArVc7MNQb2oJxBOtdscHh6e6CMdKrJbZEzGzaVTmwNHme9R7UsR9zNKUNGNhrVlEvUhIb1JwOH1rz5YS87lupaJ3yDozhZ8HDHJCpURrlIADKbDUEcDWtYj5NN2SYSHHY2je3ga3nYzfQRfgX3Cp4NeVGvKlN6PqVoKSNR+T/AKONhmmeRSpJCpf7I1v7fdW63odEArCpPSlc0SsrBY6lRio8YqTHWTKDJRaGootqkZg0xqfTWoAE1CaitQmoEBagvRmoL1aEBegmjvQDTAEaE1FNCamgAtQmorUJqokG9DaiNQ2qwOg4fyF7h7qVLD+QvcPdWK4zQ4h8pDXwuI/Gf8xrjNq9DYzy3/E3vNBtXkfUuh9uX6/Bp/X5nA4hrRo2sdb13a3d+1Zt3ftXdS/meWrZXr8EvC37ziazihMRe4ruNu72Urd1bfXN99H1+DNYNLvOES+ilEutd39n7Urd37VD/mybvk+vwX/V2WucVg41ZYKIX9YrrFqVqr63Xg+vwZywN+82XBiyIBwyr7qlqa0+lXjy/kSbvl+vwbrD27zd0o6LWg0gaj6g8nqPJ5nRY1qSi1zG9Klr/wAnqGTzOqCnFq5T/XGl6z7TS195PX4Hlczql6axrlv9cTS9f70a/wDJ6hlHTmoRFc2v6aV6ev8AyeoZPM6I4oLitBvSp/UHk9RZPM3hxQWFaaaVP6hXB6hk8zbGobVq/wDXGlR9Qrg9fgMjmbEwoTCqKlT+olwevwLIf7LhqG1Vd6Rp/Ua8P1+AyH+zquH8he4e6sUsJ5CfhX3ClXtp3VzMB4shPGGPXj1F+FLxXB5mL8i/ClSrPJp8K6Bdi8VweZi/IvwpeK4PMxfkX4UqVGTT4V0Hdi8VweZi/TX4UvFcHmYv01+FYpUZNPhXQLsz4rg8zF+mvwpeK4PMxfpr8KxSoyafCugXZnxXB5mL9NfhS8VweZi/TX4VilRk0+FdAuzPiuDzMX5F+FLxXB5mL8i/ClSp5NPhXQLsXiuDzMX6a/Cl4rg8zF+mvwrFKjJp8K6BdmfFcHmYvyL8KXiuDzMX6a/CsUqMmnwroF2Z8VweZi/IvwpeK4PMxfkX4UqVLJp8K6Bdi8VweZi/IvwpeK4PMxfpr8KxSp5NPhXQLsz4rg8zF+mvwpeK4PMxfkX4UqVGTT4V0C7F4rg8zF+RfhS8VweZi/TX4VilRk0+FdAuzPiuDzMX6a/Cl4rg8zF+RfhSpUZNPhXQLsXiuDzMX5F+FLxXB5mL8i/ClSpZNPhXQLsXiuDzMX5F+FLxXB5mL8i/CsUqeTT4V0C7M+K4PMxfpr8KXiuDzMX6a/CsUqMmnwroF2SwLaClSpUwP//Z"/>
          <p:cNvSpPr>
            <a:spLocks noChangeAspect="1" noChangeArrowheads="1"/>
          </p:cNvSpPr>
          <p:nvPr/>
        </p:nvSpPr>
        <p:spPr bwMode="auto">
          <a:xfrm>
            <a:off x="155575" y="-1728788"/>
            <a:ext cx="4762500" cy="3609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17414" name="AutoShape 6" descr="data:image/jpeg;base64,/9j/4AAQSkZJRgABAQAAAQABAAD/2wCEAAkGBxQSEhQUEhQWFhQXGBUWFBQXFxcYGRcYFBgXFhgVFRYZHyggGBolHBUXITEhJSkrLi4uFyAzODMsNyguLisBCgoKDg0OGhAQGy4kHCQsLCwsLCw3LiwsLC4sLCwsLCwsLCwsLCwsLCwsLCwsLCwsLCwsLCwsLDcsLCwtLCwsLP/AABEIAMMBAgMBIgACEQEDEQH/xAAcAAABBAMBAAAAAAAAAAAAAAADAAIEBQEGBwj/xABFEAACAQIDBAQJCgMIAwEAAAABAgMAEQQSIQUTMUEGIlFxFBUyU2GBkbHRBxYjQlJUcpKToTNi8GOCorLBwtLhJENz8f/EABoBAAMBAQEBAAAAAAAAAAAAAAABAgMEBQb/xAAxEQACAQICBwcEAgMAAAAAAAAAAQIDEQQTEhUhMVJhkQVBU2KhseEWIjJRBhRx0fD/2gAMAwEAAhEDEQA/ANsxO2sQHYCVrBmA4cifRQ/HmI8837fCs7KwL4uWVkCrEkssbl8wkLIW1RRoFuOfEG9QJEykg8QbH1V8bioYqhZzk0nu2s6VosnePMR51v2qZhNrzAAvI5vyuBYdvDjVVgcMZHCqCeJIHYKkniS2luI7LcvRWdKpX/Nydv8ALOmjShJty3IPjNrzKerM5Ui4va49HCgePMR51v2+FQZJMxJPP9vRTKxniqrk7SfVmLjG+xEvE9JpYxd52W/Dhr3C1R/no33lvYfhWs9Kf4ifg/3Gh7K2UsyqWfLeRktrchYt51LA3a/I2Fq9/B4J1qMZyqSu+ZjOVnZI2k9ND95b2H/jS+eh+8t7D8K1w7AYrBayvIhbKx+sqxsy2tpZZM/E6Kao5LAmxuATY9o4XHvrofZqSvmT6jp/fNR2bf8Akb/89D95b2H4Vn56N95b2H/jXPr/AL1gHh66j+gvEn1Or+rLfdd/s/8AR0H56n7y3sP/ABrPz0b7y3sPwrnoJvVng9ltJHmHMkButZcrxRlWsLXYzKRfkrVUez1LdUn1MK9N0Wk7bVc2/wCebfeW9h+FL56N95b2H4VrEfR8liBIpAtZgkmpvMLEWugBw8nWOnkjiai4TAh4HkzZXVmyggkMEhaVhcDqmynU6aWqtWrxJ9TDT5G4/PQ/eW9h+FL55n7y3sPwrVto7JEckKagOd2x63lq4R2XMo6uosQCp4g9pMTsO5+iEg1kXJICXOSWOLOuUAlCZb8NMp40atXiT6hp8jZfnofvLew/Cl89D95b2H4VqUWzlLTrnb6KwFkJzkSLE17E5RcnXkCCedTo+jZaWRY3DIBLkYhlsyySRKrX5gxnUCx7qNWrxJ9Q0+Rf/PQ/eW9h+FL55t95b2H4VpmP2c0USSEghwNLMLExrKACRaQZXALLcA3FTsT0efOwS5UMVXQk33scIW9rZiZAQKWrV4k+oafI2X56N95b2H4UvnmfvLew/CtZ2zshYhIwbQPGEUBnGWSPOCZDa3A8e69U1PVq8SfUNPkb/wDPM/eW9h+FL55n7y3sPwrQKVGrV4k+oafI3/56H7y3sPwpfPQ/eW9h+FaBStRq1eJPqGnyN/8AnofvLew/Cl89D95b2H4VoFKjVq8SfUNPkb/89D95b2H4Vg9NT95b2H/jWgik/A09WLxJ9Q0+R6QwpuinjdVN+8VmmYD+FH+BfcKzXpJWINY6M49d7NFdc+dmNhYtrYkm1mIuoOptpfjUfpVgFR94QbN2fa51WYOfJLLKbnK7AX5Am7EaDQ9TmfItyq0xnSDeRqpjQtmB6zEjQ6WCi+unHtrwarp1KLozlaS3XN7NO6LTo5s4QoXPlNwvxA5Cte6S47eSWHkrp3mrzaG2VaJClxvBoDoV43B7GBBFaRFGqmRVIvnJawYEMSwuxZjcnKezhWWPcIUMin3WuON76T7x9KlSr540Nc6UfxE/B/uNU4Y8iR6yPRfTnats2pswTZTmysNL2uLd1QD0b/tf8H/dfU4HtDD08PGEpWaMJwbd0UqTsLWZtAVGt8qsLELe+UW00tQ6vfm3/a/4P+6Xzc/tf8H/AHXXrTC8XuSoSKKrHY+AjkEjSybtUEfWuoA3j5bnNxtxyjU1M+bf9r/g/wC6yOjpsRvdDxGU2NuFxelrPC8XuPRmCi2ICynMDHkVpRZwyEwxSkDKhzfxVIyg6cdRelHsKbRBIuYuFaMM4GkrQ5yQMrdaM/zcNKkx7DcEETsCNQQGBGmXQhrjTTu0pJsJgQRMdCCLqSNDmFxm11176etMLxe4nCb3kHDQypLu4pReSINnyt/DaMymyspdDlJ0UAk6dtFi2GWEW7kBLEZlOdLBpHiDrddBZbWPW1Oh4VNxOyJJJN405z6dYLYjKABax0sAOFDbYLE3M7E3vchr3BzA3zcb69+tGtcLxe4ZcgGO2UWuyNZVRd0rFy7IsaSixKLkssi6NY3HroU+BkjniDTEtIxjMn0hK2kMLA7wAsASbEaEcKlybBY3JnYk3LEhjfMLEm7a3Fh3C1FxuypJipknuVGVepaw42Fj2mlrXC8XuGXIiw7AkKkxvcmXdBiXjupdo2YqRmYFxrfhl5moeEw4LyDfMqrFI+8G+XyQrdZCM9jfVbX99Wb7GkPHEOdcxvmPW0ObVuOg19FNbYLMSTOSW0YkEkg8QSW1FPWmF4vcMuQCPo7KQMzDKsrQ5bnSzumaO4IyF42GgHDhUHC4V5Iy+8KrmVQLynM5Ga5y3C2A8trcOPZceJntl37WzF+DeUeJ8rjz7yTzoa7AYBgs5AYWYBSAw7GAbUd9GtMLxe4ZcgfiaaV36xBylmzFgGaN5YyDoAMzQyMoINhUbY+zFmClnK3mWLKFJ0ZGkzZgCF8nnxtprVidkSXJ8Je5FibtcjsPW4eimR7CZQQs5ANrgAgG3C4Dcv2o1pheL3DLkVy7Hci6srDKWDAMARuUnB1AtdZBoba37Kl7Q2HluVOVUFnY7xyzh2jyqgjDKMyN1rFbG97UYbDYAqJ2CkAMtmAIAsARmsQBpY0/xNJfN4Q9yMpPWuV4Zb5vJ9HCjWmF4vcMuRX7H2Tv8h11kdX1sAiLE18wHVuZbZu6gwbOLb8E2aIgZQrNnZpN1lBA061rH08qs4tgstss7La9soItfQ2s2l7D2VhNgML2mIzAhiARcHiD1tQew0a0wvF7hlyIO0tkNBmzMptuiCL2tIZl1FtCGhYEX5U87JARXzEq65otBc5IXklvp9VkyadvrqdiNiO5u85Ym17qfqggfW9J9p7aYOj50G+Ol7DKdM3EDraA8+2jWmF4vcMuQPHbBEYOZwrJEHcAmS8gZFYdUDIPpFtxHpsL1Gw+yQ+HMgZswWdymnkxJcMp4+WVB7M6kVYtsaTq/wDkN1V3a6Non2fK4a8O7soPzea1hMeBHkng3EeVwPPto1rheL3DLkdxwS2jQHQhVBHcBWaxghaNPwr7hWa9BO5By7ETCKaRivUdnMr5ixuDZURTwGpY62ADHtNHGEuTkYMA1u2xH1T6RcU3FA7x9D5bcv5ifXrUQ4JfssNGA4ny1KnjxFrafyivj5aNT80013nUnYm4jEqmhszWyqgByqCL2Yjyb6nUjgeFiRDgQhQDmudSC2Yg2AtfuUdvfT4oSoUWJIVVzWsSFvbusSbdlz207dt9k+yorN6OhCL273+wQylT90fsn2GluW+y3sNcWVPhY7ozFFm521twJ19VPkwzKGJ+ra/Dnex/amCNuSt7DWd255P7DWiptLbFhcI+CYX9BI9Y4aem4rHgjXANhckcRyuTa3HhTd2/Y/sanFZLAWfTUaGnl+VivzM+BtzHd2Hspng5yluQNj7QP9aW5k+y/sasiCT7L9vBvbRleVjvzEuFJ4am5Fu48b1mPCMwBFteH+l++l4PJ9iTn9VufHlWRhpfsSflahU/3FhfmNGGNmOllza3HFaz4G2h487j2+4UjhJfNyflal4LL9iT8rUKn5WFzHgxzZeepHpANr0lw/boe6/1slj6+dZGFl+xJ+VuevZWfBpfsSflbv7KWW+FhcaMK17W1te1+Ivl499KXDFdT9kt7LX09dZGFl+xJ+VuVO8Gl+xJwt5LfCnl+VhfmJsE1yALgc9B2+n0UHcm1+Vr/wBf1yovg832JfTo9N8Ek+xJ+VqTp+ViuPfBlQb9qi4OlybEemmyYRlFyNLXvccO23GkcNL9iT8rfCkYJfsyexqeX5WO/Mw2FItewvaw48TbiKUeHJsBx5Cx4a8+3T96c0cpNyrk6cVPL1UzcyfZf2NRlu/4sL8zAga5FtRYH2cKycM1wNNSALm2p5VjdP8AZf2NS3b/AGX9hpZb4WFx0mGK8ewkHtAIH+7gay2FN7DXW1+HA24GmZX7G9YJ4m/vFYKt2N+9N0/KwuEbCMAbj9x6ePYdP3psmHZQSRa2X/FqKblb+b9/65mmsG/m/eh033RYX5nUsJ5CfhX3Cs1jCeQn4V9wrNfdR/FHIaDivLf8Te801RRJx12/E3vNZUV2ozGgUQU4JT8ttTyoAwooGNx0cCGSVwqjiSa0bpX8pccQKYazvqCeQNcs2pt2fEaTSMwuTY6C552FRKSQ9p2zZPyg4OY2LlDr5QIuL2BB9NbbBIGAKkEHgQb15YV63HoH0tbCTDOxMTWVgSTYdo7KSmmDR30CnrQsLMHUOhurAEEdho4FMEPU0ZG9NBAoq1IyRGakpUWOpMbVDQyQtEFAQ0UNUjH1mm7wVgyjtpWAcaG1IyjtppkHbTEYagsaMRQmQ9lMALGgu1SGiPd3kUNofSP3qroRFc0FjUt8O3IX9IofgjHj1e//AKp3AhMaE1T2wR5Mp/b30BsC/Z/iX41V0BBY0ImpsmCca5b/AISG9tqEmAduWUdrXX2X1Psp3QiIxoTVYy7Me2hVj9lTr6geNV8qkXBBB7CLGqTTA6Bh/IXuHupUsP5C9w91KuUs0ideu34m95pKtFmHXb8Te+sqtdSewzEq1T9Ndo+DYKaQWuFIW/adAKv0SuffLfNlwUa31eQaehQT8KlsaOK4bDPK1kBY8dK2HAdA8XKLhQO81M+TqIbwnmdK7XsjDkAaVySk7nVGnHRuzjUXyXY0gnKLdoNQNo9BMbACxiJUc11Psr09gl0sRQcZGNdNKd2totFPYcq+RfbpkhfDSHrRm8YPHIeXqNxXTlWuKbCw7x7ekSDKAWJIP2eJt6a7hkrpTukc7VnYbasinWrFABENFVqCtEWkBJRqMlRozR0NZsZqfS/ZamXDNvJ1MuIiicJiJo1MZSQkBFYKD1RqBeg7S2zJhhIIY8+HwSg4pnmO9ZXTPaPOrF2VTmuzLc9W51rbMZhlkKZ1zFWDoSLhXW4DDsPWPtrU+mqxXOXDCbF7l5VfIjCNITcPLnZQ4Dnqqb63IGhoAsIMcXw+Na7ApJi0BLXI3YNstgMo10HLtqgw/SCWbDYYxA3TEYKAl5GR5ZCgMu9GUskZzA9YXbjaxBJdmdIY88OHIX6TdjGMqqBJiMVCjkZM2YK2dSzAGxIF+Njbakjw2LUjCmWOPCrIwiVM0Yw0tkkOZgXyKWygXPG1ABF6RYibLFh4U8IG/aUPLaMDCztA4RzGxbOy6dUZQbkjS7U6Yu4EiQLuMuCZ2aUiQeGvuwFQKVbIdSc1iBpxoONxeBaWSLEQKIljmxMbFVOcEh8RIMjF8r71DlYDNY6GrTZ0kEzvE+EaBykL7uRUGeOFhumXIxUBGsMuhXS4oAHsPpFJicRJFulVI94GbOxkR45N2ElTIFRmsXAzHqkGouF2xNHPMroGhfGSwq5lOdCIBIoEZWwTqMPK+te1VGxMUuCllMk0jCPw3wiIBrkxusrYmdDIyB23iZd2q5t/qABYbF0axcWKDsYlWVJt4wFmG8dbJKrKzAtkOU66EEWoArcR0pl3CSxxqzS4fDYpFd7LH4RJHEYrql2ALFsx1JNW/SHaE+Hw6OscTTNLh4mRnbdgzyLEbOFuwu3HKOZseFUuy58FKgEODEfhDthEDqmU5UkmCyKrkxopjP0Zysp4AaVJg2tDPGuHXCSyp9aMbuyIkrRrMxaS4vJE7LYl+oTTTAHs/as6YnELIqtG2NWAnesWiZ8HDJljUrYxhgeYPXvas/O36KCVov42GjnVQ/B5Zo4EjuRYLmlF3PADhTtsSw4PEYZSqrEwnlKKt2kxEIw8WHyXNzJZsgHO4vULBbiPEYmN8IBG8sOGzBYykYxMcb7iUZrkGVj5IKjMOApgSYtuYiJ/B5Y1bGNLGiDe/Q2ljkkDbwRhlssEl1yZiSOTC03pDLIMKGP0cu8woYI5YKWxEQZVeylhYkcBcXqphxmCKOr4bJg5AZYpXQZJmgRnaQOHMhYIl0LBTZTarLYmPw+KjaJIiqxbpt0xRgBfeRMGRmFwyXsTmBXWmhDdj7YabEYiNlUBcrxsjl0y53iKZiiguGiJJUsAWtfSpW2nGWMHViWtfjkA19WYisR4GCGVjFh2M2XrbtDwYmTK0jEIoJYm2tsx0FDfZ0zsZJd2rEBQue4RBchLi9zqSTzNNMDdcP5C9w91YrMAsqj0D3UqxKNRdes34j7zRFSky9Zu8++iotdCMxyLXM/l02czwYeRRfK5BH4l4/tXUo1rSflfwEsmDTdmyq4MndYj30pbi4q7ORdHRJCuZerYgs9gQLi4t210bo70tkuPpklA8sFCjKO+g9BtmAxboojLoetob2tWzYzYihGjWNbsLXzXyg8xpeuZtHZGOyxfN0jjWMOCpuNOsLH4VFwu3pJjqiZTzR83r4UPC9D8PFGu7iUXjCPlABbnmPab3rGz+jixKNzHktoDYAa8SRfWl3Csjn+AwRbpFddVGZiR6V512YiqPo5sRIS5CDNmJEn1iG4juvWwZa3huOaorSBZaxaiEVgiqIGWpwNZtSAoAJHUhKjR1IjqWgDrVPtvYMWIZS7Oj5XQNG5Rikls8Z5MpsDYjjrpVwtOqCjV8RsjDYYNic0kSRojShZHCOIFCK0iDy2CoBp5VgDfSoG0o4sW8edMTDJIskQRyYhJCmWWRZAjG6lTpYg30Nta2fa+CjmjeKXVJFKMLlbgixsw4H01VHo2WWO+KxLPGzFJrw5wrqEaPSPKVIHEgtfW96Yiiw0eBlmhbJiAuLVzFnFoH8JgV3itxN441OmgKWBB0qfCYcHihFlxMjtAXbESvvFihjYDKWZgVUFrkgE8L3p+F6EQRSQukkwMIhEYJjP8CJoQCSmaxRmuoIFyWABN6stpbESaRZGZ1IR4nRcuWWKQgtFKGU9UlRqtjx1p2YGsz7Rwr+FyvC0bzwR2Mscn0+FVlQOF6pveWxAIYAxk1cwNHgQqTTSNvN6d7KxZQIFL5Lk9UiME+nIxvTB0QiKkSTTy9TdRmR1JiizI5RCFF7mNAWfMxCjWrLbmyIsXHu51zJnR7elGzW7jqp7QxFFmBquz8LA8yxlcWjy7vEwzyG0peOIgqGtbqxSBSSDmuwzErTscmEwkgUeGK0KR7ySEkjdzyuyCc6mQbzMNBmGc8iaux0bjGKOKEkocuXK3QrrGIityhfJYAhc1gb2tc0THbCjmMzOXBmWBGsRoMO7SJluDzY3407MRUbSxmFxBUywztMpnw4wwX6QFlikkJVWstlEThwwtmWxubVjZkeHneyPI4cQYpi9xJvcJIsS7xjaxDRBWQqNQdeNTtodHAzSSwySRYhpGmWUEdRnjihdLFSGjZYUOVgesAb6Cj7P2JFh2zRltEMZLNfNnkMrSMebs7Ek+nlRZjNeiiwSSmJlxBjV8Rh0WUlsNG+6Z5Y4lvcXiz2JuAAVBW9qkbA2nArLEhxZMjQxx+EG+jxySx5dbhSkbHMRc2AJqRjcApkZIQxmWWXGKzEbpJ2hMapJzKkSXsLkXFyL1XdHei0qx7tlaFY2jlhlQQb/fqHSRnMamN0KMFGcFrE+ijcInHpWjWyJM4UyFwsbMVjiZomlspNl3iMoB1bI9gbChHbTSNHuiCrT4dGGXURTwGa2bMQx4HMOF7a0deiSooEcuJjOVkeRGXPKjyPKUkJQjRpXsygMM3GpGH2OkRO6LoC0RyLbKVhi3KxWIvkygX53HEVW0Dc4uA7hSpR8B3ClWJRq7DrN3n30ZVph8pu8++jx10EIJGtPlhVxZgCOYIvSSjLSGcxSIptCWNeqCWyjgOAIFRJcQ+ImZUGIjxCELcLdSOI7xV58oOHWOaKdTZz5X921jVnsqDe5ZVPWPGueaszspy2E3C40pEvhMjLYWYlCq66cafg53GYBsyX6h9B5eqrVcISBvDcdh1HrFRlgzSdXRam22wtJbw7vu4y5BbKpYgWuba6XsKivt2EAm7GzZCApJDAMctuZ6p4VbZapNo7Ga7tGZGMhu4MuULYqwMemhuijXkPWN9xyt32h49tQMQqvdiSAMrakAkgG1uAJpg23AVLBicqhmGVrgEgAEW43YaVXSbLmKqjX4gknEXaM/SL1GsOKkHhrw5Xo/g02cvcdVlKKZyUKgEEsLX+qrW4XY9l6LiJqbVhLBQ+p0tY8b2sdNDR8NiFkW6nS5HrHEVRDByKgtnzcAizkkqoVQ1wOxT3hRz0FxE8pbrIqrrwNzw4e43/8A2mBMSjoajpR0oYEhTTxQ1olQUI1EkwUZ+oPVp69Kl0OThQDAZQosOAudST6SSTVHsfHSSYiZS108tUI1RWWIRi/ptKx9LeirTGda0Y+ve/oQWze24X+9VT0bXNNipTb6R1y+hFMip+wzf3qYiyXBtc3mlNySF+jGX+VbJcjvuaHIFvl3shb7KtdvYo0puEbwgMWbQEqYVJBXKSLTEdYtpe2g158amxQhRZVAXsAAHsFUhETdE+c72kI/Zb0w4WTlJl9bsf3YVYZf61qImNVjZA8liQSikqCDYjObKTcEWB5UwIowM1wfCmtcEjdRm/ou1yKDt2brRIBcX3zr9pYbFEH4pTGPUalYvH7sZpI8i9rSRA+wt/rVFHi/CWxEkFpGDQLGt8pyRBZWDEj6Ms72BI4gHUCkwLrZ2GKAljmc3zMPrG5LN63L29GUcqJjkJilW1+o9lte5A007b1VR4nMLSCW4/8AWwOGiWwsBoSzgdt2vU3AJHEpysoucxK9Vb2AGQX0At7yaN6ApRGFHVzKP5WdfcawXfzs36r/ABq9l3BJzCO+t+sRr3BgKjeE4UaA4e/CxYMb8h1mvVX5AbbhvIX8I91Yp8XAdwrFYFGtt5R7z76PEK1TbvTTDQNIobPKCwygXAa50Y8q0GXpnjme5lAXsQAAf6mvWodn1qqvay5nJUxMIO287e0iqLsQAOJOg9tUe2Om+CwyktOjNY5UU5mb0ACuO9Idt4nFoBJKxCm2UaBvSwHGtdnw5zEn4V20+xna830IWKUtxeN0nfFYiVpzrIbxjkoHBB2WrZuje1cRE4Ed2H2a5lNMY2tl1FiCRzr0B0U2MkuHhnTQsqtcajUa15vaOHVKWlHd7Hdhql42ZYYHEYycDMFjXnzahtt5cPixh2N1KgsexidL1scYWNCzHQDU8K4D0s6UDwueaMFwWyqfq2UW+NZdn0FVm9PckyMXUlGKUd9z0OjA8KyxtrXFugPTHEYjExxQXIYHeRvfKirxcMBccbek11rG4oxvCh1MhIuNAthcm3PgB66nEUlRaWkmmu4VJyqLdZmUgbM76dbJpzsqnS9tDc0zGShACQLE24FjexI5a8Dxo02IUTLCNWKlzw0W9h7Tf2VIxENhfiPdesFJM0cWil3xBJOa50ssbcF6oAPPgTp2ip0UuYXtYdh0Ps5UUmmk1ZJkVIjqOtHSkwDpRaGlEqChUCU6ns7eWnGj1WY54yjLKyZCCr3YAWbQg6g0IGDwJz5pdRvLZO0RjyD3m5f+8BypbO2esIIUmxyDXkI0VB/lv3k1gY4t/CjZuFmYbtPTqRm09C91YWCYm7y5f5IlUD1s+Yt+1NMQafCRubsik8L219o1ofgCX4H87/8AKnxArxYv+LLcfhIA/enb9eGYA9hIB9hqk0IZ4GnYfWzH3mqfFPhoZhFuwHdWlvmyrZRIzu2vAZBc2+uKv/d2/wDdU8+yRLiTK46u6EYF/KJYm5HILy7SxPIUMCCZgsCzRYeESSZChKtZVPGaTMiuEVTfle44Xo8+24hDM+9CmK5lbdkk7s5HeOO/0i3FgQW4WqTs3AKIclmCm6gFnDKgY5Vz3zg6E8Rq2mgFH8XxLGibuMRpbdqyrlW2oK5hxvrca86AKrxxdYWWYlJiQj7tBqHWPUE8MzcexTxqtPSfM0sUcqCUKDFvwiK4uRmjUEEliUAzN9bla1X02yY2yRrAmREKA5AVSNrAxRjgL5F9ACjialeDKFyZBlsVyldMp0K9xFAECCctKc6SRsIxaNipWxbrMCjFWYGwPMC3I0XFYmJLCSSNSRmAcgG17XA7x+1CECQHNJMbEBIxKR1VGuVNLvyuxueqBeoGPxqSsDHmOVSpaxCnrE9TNqeJ14cKpbdgG9Qm6gjXQa+qlSw/kL3D3VisCjzZ4ixM2KxBSElN9N1iQv8A7G4X40bH7IeAjeoy34EjQ+saVuuF2gFllBI0kkH+I1eTrHiImjkAKsLG/L0g8iK9qj27OMlGUVo+pzVuzYzV09pyzD4LeKETVmYBe8nSt86I7MwMZkw8kSyS2vI8qh72NrLmHVXsA76o+j2yGw80hdgWRgEtYjKBxNtDcHhVT0Q2kPG8jO1ohnABOgzMoUEnloaz7W7RdWWXSf2rvXeHZ+Cy4uVTa2dZxPQfZ7jI2Fj6wIBF8w/C17r6qm9FtjpgIEwyO0iqWIL2zAMb205CswYreSkoQUjAW4IILnVxcdgyjvvTcQBJikZWsI4yZdeFyCgb1Zj3WryJ16kk022d0acURPlFx8cODYEi8nUS5te/H2CuNxbP3m7hjW7SMco42Fjr6hr6q61002kkYwkhQMJHyrmQFSGXMLlgQpP73qBjdnBdo4SaKNVZo5cwFgt0KdYDh9Yj06V6WC7SjhqcoKP3fs5KuBlWmp6Wz9EH5MpMJhc4RcuY2Z7EschK9e+vlX05Gwqz2/tYja0SMPolgV0bkzO7BrH0ZVHromO2aVxEuJSBmltlWNSqiZ+U3WIAIBCk88vdWufKjiQmFw80qtHiI3yKtvLSQjeKGGmmVXBvxA7a8VTlNu/XmeloxVpI3DbKPHj4sQjApNGsR52aIs4A9BDn8tbBDi80jISCAF056i5v2Cue9FtqDHwpCrtnQpIjJYnq3uCSCFBBI17Kv8HC6Slsys/B83Vkv/NyOnZoeVWpE6F9j7i9nGViPWO41gGg7UnAEb886RnukOX9iQfUaejV1RldHLKNgy0dKjoakJTZJISn0xKfUDQqB4Ol75Vv25Rf20emmgYNqE1FahNQIC9BlAIsRcemjNQXqxEbchdV6pHNer+w0oZaTzr+sIfetHegmiwAHaUi2+f1CMH2hbiohwMdySuZuJZ+sSe25qaaE1UkgIhw68lAPaND+1NyEaB5B3SSD/dUhqC1OyERxAAS2pY8XYlm5fWYk0noj0NqtIDoOH8he4e6lSw/kL3D3Uq5Czz5jZys83/1l/ztUqDHsBqf6NVu05R4RN/9Zf8AO1AbEems9E6Lm57KW4Y8bjj6bVzHH7PbwuVFYqnGU8SATwHpJ4VdxbckiUhT3VB2bB9IztJ12N20vfmBY9lCKumdK2b0qw+HwkaYe2ZVCpFroeBd/wCUcSefDiafh+laYdEOYszN9IbDNJI3P+tAB2CufbGLwSSnIsiPqc5FxlDcCRYjU6VXxwu0hdjrru1Xgl+z1aVLiyrpHZOjOImmLl5oWhkJvhinVQfZRr3B5k246iqjE4nDYmSBY8cIo4J3SVJdJDc5ckM3BlLKBf03vpauZY3GZUIF8xNmYMeHYLWt6aq8PtMKuUqCoPs7uwivbodmVHSzJ7G9yOGeIjp2hu7ztWM+URI5JHZCYluIVUgEoul9eBbjrwtS2B8o0GPcpLGEiYWCuQ2YnttoK43jcTGcOVALMTcSEklQORvzqgw2LeM3Rip9Brz5wu2lFxa/Z0S+yyvc9U7I2vh0usYRTmYMVAGbKxAJtxNh7b1X9MtqR7veqQHQjX+U8VPaK894Pb2ITyX48yOPxPxq5wW0I5CGmeRmuP4rEgEcLBQBUSoy3MSqLet50XZG1pMViY1DHdRZWbQ2zBs19Rx6oAH8xNdCjNcu6IY8STJDANDdna1gANTa+pJ7fTXUlqow0VcylK7CpUqOoyVJjpskkJT6GlFqBoxTDT6Y1AxjUJqK1CagQFqC9GagvViAvQTRnoJpgCNCaimhNTQAWoTUVqE1USDehtRHobVYHQcP5C9w91Klh/IXuHupVxmhxTphsXDwQYiVEs6tI4OZtWdyTe/K54VyKbasrfWt3CuxfKQ//iYn8R/zVw+9elRhBx2ozuyZBj5QR1ye/X31fQYi4vzrWYeIqzge2l69fCYOjKL0o3Ma05r8WXhxTBdDUU41tADYG+YaC/8ArVc7MNQb2oJxBOtdscHh6e6CMdKrJbZEzGzaVTmwNHme9R7UsR9zNKUNGNhrVlEvUhIb1JwOH1rz5YS87lupaJ3yDozhZ8HDHJCpURrlIADKbDUEcDWtYj5NN2SYSHHY2je3ga3nYzfQRfgX3Cp4NeVGvKlN6PqVoKSNR+T/AKONhmmeRSpJCpf7I1v7fdW63odEArCpPSlc0SsrBY6lRio8YqTHWTKDJRaGootqkZg0xqfTWoAE1CaitQmoEBagvRmoL1aEBegmjvQDTAEaE1FNCamgAtQmorUJqokG9DaiNQ2qwOg4fyF7h7qVLD+QvcPdWK4zQ4h8pDXwuI/Gf8xrjNq9DYzy3/E3vNBtXkfUuh9uX6/Bp/X5nA4hrRo2sdb13a3d+1Zt3ftXdS/meWrZXr8EvC37ziazihMRe4ruNu72Urd1bfXN99H1+DNYNLvOES+ilEutd39n7Urd37VD/mybvk+vwX/V2WucVg41ZYKIX9YrrFqVqr63Xg+vwZywN+82XBiyIBwyr7qlqa0+lXjy/kSbvl+vwbrD27zd0o6LWg0gaj6g8nqPJ5nRY1qSi1zG9Klr/wAnqGTzOqCnFq5T/XGl6z7TS195PX4Hlczql6axrlv9cTS9f70a/wDJ6hlHTmoRFc2v6aV6ev8AyeoZPM6I4oLitBvSp/UHk9RZPM3hxQWFaaaVP6hXB6hk8zbGobVq/wDXGlR9Qrg9fgMjmbEwoTCqKlT+olwevwLIf7LhqG1Vd6Rp/Ua8P1+AyH+zquH8he4e6sUsJ5CfhX3ClXtp3VzMB4shPGGPXj1F+FLxXB5mL8i/ClSrPJp8K6Bdi8VweZi/IvwpeK4PMxfkX4UqVGTT4V0Hdi8VweZi/TX4UvFcHmYv01+FYpUZNPhXQLsz4rg8zF+mvwpeK4PMxfpr8KxSoyafCugXZnxXB5mL9NfhS8VweZi/TX4VilRk0+FdAuzPiuDzMX5F+FLxXB5mL8i/ClSp5NPhXQLsXiuDzMX6a/Cl4rg8zF+mvwrFKjJp8K6BdmfFcHmYvyL8KXiuDzMX6a/CsUqMmnwroF2Z8VweZi/IvwpeK4PMxfkX4UqVLJp8K6Bdi8VweZi/IvwpeK4PMxfpr8KxSp5NPhXQLsz4rg8zF+mvwpeK4PMxfkX4UqVGTT4V0C7F4rg8zF+RfhS8VweZi/TX4VilRk0+FdAuzPiuDzMX6a/Cl4rg8zF+RfhSpUZNPhXQLsXiuDzMX5F+FLxXB5mL8i/ClSpZNPhXQLsXiuDzMX5F+FLxXB5mL8i/CsUqeTT4V0C7M+K4PMxfpr8KXiuDzMX6a/CsUqMmnwroF2SwLaClSpUwP//Z"/>
          <p:cNvSpPr>
            <a:spLocks noChangeAspect="1" noChangeArrowheads="1"/>
          </p:cNvSpPr>
          <p:nvPr/>
        </p:nvSpPr>
        <p:spPr bwMode="auto">
          <a:xfrm>
            <a:off x="155575" y="-1728788"/>
            <a:ext cx="4762500" cy="3609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17416" name="Picture 8" descr="http://media.tinmoi.vn/2012/06/14/71_11_1339663918_85_canhbao11_7df3f.jpg"/>
          <p:cNvPicPr>
            <a:picLocks noChangeAspect="1" noChangeArrowheads="1"/>
          </p:cNvPicPr>
          <p:nvPr/>
        </p:nvPicPr>
        <p:blipFill>
          <a:blip r:embed="rId3" cstate="print"/>
          <a:srcRect/>
          <a:stretch>
            <a:fillRect/>
          </a:stretch>
        </p:blipFill>
        <p:spPr bwMode="auto">
          <a:xfrm>
            <a:off x="4648200" y="1371600"/>
            <a:ext cx="4267200" cy="2819400"/>
          </a:xfrm>
          <a:prstGeom prst="rect">
            <a:avLst/>
          </a:prstGeom>
          <a:noFill/>
        </p:spPr>
      </p:pic>
      <p:pic>
        <p:nvPicPr>
          <p:cNvPr id="17418" name="Picture 10" descr="https://encrypted-tbn3.gstatic.com/images?q=tbn:ANd9GcTWR-IVgxui9CLkF9FDaQPgbyVOz9svQqHAJRDDNXtJv9WNR_cSFg"/>
          <p:cNvPicPr>
            <a:picLocks noChangeAspect="1" noChangeArrowheads="1"/>
          </p:cNvPicPr>
          <p:nvPr/>
        </p:nvPicPr>
        <p:blipFill>
          <a:blip r:embed="rId4" cstate="print"/>
          <a:srcRect/>
          <a:stretch>
            <a:fillRect/>
          </a:stretch>
        </p:blipFill>
        <p:spPr bwMode="auto">
          <a:xfrm>
            <a:off x="228600" y="4191000"/>
            <a:ext cx="4114800" cy="2590800"/>
          </a:xfrm>
          <a:prstGeom prst="rect">
            <a:avLst/>
          </a:prstGeom>
          <a:noFill/>
        </p:spPr>
      </p:pic>
      <p:pic>
        <p:nvPicPr>
          <p:cNvPr id="17420" name="Picture 12" descr="http://cadn.com.vn/data_news/Image/2013/th10/ng26/h15c.jpg"/>
          <p:cNvPicPr>
            <a:picLocks noChangeAspect="1" noChangeArrowheads="1"/>
          </p:cNvPicPr>
          <p:nvPr/>
        </p:nvPicPr>
        <p:blipFill>
          <a:blip r:embed="rId5" cstate="print"/>
          <a:srcRect/>
          <a:stretch>
            <a:fillRect/>
          </a:stretch>
        </p:blipFill>
        <p:spPr bwMode="auto">
          <a:xfrm>
            <a:off x="4648200" y="4114800"/>
            <a:ext cx="4267200" cy="2667000"/>
          </a:xfrm>
          <a:prstGeom prst="rect">
            <a:avLst/>
          </a:prstGeom>
          <a:noFill/>
        </p:spPr>
      </p:pic>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a- Huong Bau\Anh du an\DUONG BICH NGOC -TTXVN\d4_4983.jpg"/>
          <p:cNvPicPr/>
          <p:nvPr/>
        </p:nvPicPr>
        <p:blipFill>
          <a:blip r:embed="rId2" cstate="print"/>
          <a:srcRect/>
          <a:stretch>
            <a:fillRect/>
          </a:stretch>
        </p:blipFill>
        <p:spPr bwMode="auto">
          <a:xfrm>
            <a:off x="152400" y="76200"/>
            <a:ext cx="4343400" cy="3124200"/>
          </a:xfrm>
          <a:prstGeom prst="rect">
            <a:avLst/>
          </a:prstGeom>
          <a:noFill/>
          <a:ln w="9525">
            <a:noFill/>
            <a:miter lim="800000"/>
            <a:headEnd/>
            <a:tailEnd/>
          </a:ln>
        </p:spPr>
      </p:pic>
      <p:sp>
        <p:nvSpPr>
          <p:cNvPr id="9" name="Rectangle 8"/>
          <p:cNvSpPr/>
          <p:nvPr/>
        </p:nvSpPr>
        <p:spPr>
          <a:xfrm>
            <a:off x="4419600" y="609600"/>
            <a:ext cx="4724400" cy="830997"/>
          </a:xfrm>
          <a:prstGeom prst="rect">
            <a:avLst/>
          </a:prstGeom>
        </p:spPr>
        <p:txBody>
          <a:bodyPr wrap="square">
            <a:spAutoFit/>
          </a:bodyPr>
          <a:lstStyle/>
          <a:p>
            <a:pPr algn="ctr"/>
            <a:r>
              <a:rPr lang="nl-NL" sz="2400" b="1" dirty="0" smtClean="0">
                <a:solidFill>
                  <a:srgbClr val="FF0000"/>
                </a:solidFill>
                <a:latin typeface="Times New Roman" pitchFamily="18" charset="0"/>
                <a:cs typeface="Times New Roman" pitchFamily="18" charset="0"/>
              </a:rPr>
              <a:t>Pa nô vận động thực thi Luật PCTH thuốc lá</a:t>
            </a:r>
            <a:endParaRPr lang="en-US" sz="2400" b="1" dirty="0">
              <a:solidFill>
                <a:srgbClr val="FF0000"/>
              </a:solidFill>
            </a:endParaRPr>
          </a:p>
        </p:txBody>
      </p:sp>
      <p:pic>
        <p:nvPicPr>
          <p:cNvPr id="8" name="Picture 2" descr="C:\Users\HUONGBAU\Desktop\4.jpg"/>
          <p:cNvPicPr>
            <a:picLocks noChangeAspect="1" noChangeArrowheads="1"/>
          </p:cNvPicPr>
          <p:nvPr/>
        </p:nvPicPr>
        <p:blipFill>
          <a:blip r:embed="rId3" cstate="print"/>
          <a:srcRect/>
          <a:stretch>
            <a:fillRect/>
          </a:stretch>
        </p:blipFill>
        <p:spPr>
          <a:xfrm>
            <a:off x="4626635" y="3352800"/>
            <a:ext cx="4288765" cy="3352800"/>
          </a:xfrm>
          <a:prstGeom prst="rect">
            <a:avLst/>
          </a:prstGeom>
          <a:noFill/>
        </p:spPr>
      </p:pic>
      <p:sp>
        <p:nvSpPr>
          <p:cNvPr id="10" name="Rectangle 9"/>
          <p:cNvSpPr/>
          <p:nvPr/>
        </p:nvSpPr>
        <p:spPr>
          <a:xfrm>
            <a:off x="4572000" y="2369403"/>
            <a:ext cx="4724400" cy="830997"/>
          </a:xfrm>
          <a:prstGeom prst="rect">
            <a:avLst/>
          </a:prstGeom>
        </p:spPr>
        <p:txBody>
          <a:bodyPr wrap="square">
            <a:spAutoFit/>
          </a:bodyPr>
          <a:lstStyle/>
          <a:p>
            <a:pPr algn="ctr"/>
            <a:r>
              <a:rPr lang="nl-NL" sz="2400" b="1" dirty="0" smtClean="0">
                <a:solidFill>
                  <a:srgbClr val="FF0000"/>
                </a:solidFill>
                <a:latin typeface="Times New Roman" pitchFamily="18" charset="0"/>
                <a:cs typeface="Times New Roman" pitchFamily="18" charset="0"/>
              </a:rPr>
              <a:t>Tổ chức cuộc thi clip </a:t>
            </a:r>
          </a:p>
          <a:p>
            <a:pPr algn="ctr"/>
            <a:r>
              <a:rPr lang="nl-NL" sz="2400" b="1" dirty="0" smtClean="0">
                <a:solidFill>
                  <a:srgbClr val="FF0000"/>
                </a:solidFill>
                <a:latin typeface="Times New Roman" pitchFamily="18" charset="0"/>
                <a:cs typeface="Times New Roman" pitchFamily="18" charset="0"/>
              </a:rPr>
              <a:t>cho thanh niên</a:t>
            </a:r>
            <a:endParaRPr lang="en-US" sz="2400" b="1" dirty="0">
              <a:solidFill>
                <a:srgbClr val="FF0000"/>
              </a:solidFill>
            </a:endParaRPr>
          </a:p>
        </p:txBody>
      </p:sp>
      <p:pic>
        <p:nvPicPr>
          <p:cNvPr id="47105" name="Picture 5"/>
          <p:cNvPicPr>
            <a:picLocks noChangeAspect="1" noChangeArrowheads="1"/>
          </p:cNvPicPr>
          <p:nvPr/>
        </p:nvPicPr>
        <p:blipFill>
          <a:blip r:embed="rId4" cstate="print"/>
          <a:srcRect/>
          <a:stretch>
            <a:fillRect/>
          </a:stretch>
        </p:blipFill>
        <p:spPr bwMode="auto">
          <a:xfrm>
            <a:off x="152400" y="3352800"/>
            <a:ext cx="4343400" cy="335280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9" descr="http://sphotos-g.ak.fbcdn.net/hphotos-ak-frc3/981410_498123710260173_1167124723_o.jpg"/>
          <p:cNvPicPr>
            <a:picLocks noChangeAspect="1" noChangeArrowheads="1"/>
          </p:cNvPicPr>
          <p:nvPr/>
        </p:nvPicPr>
        <p:blipFill>
          <a:blip r:embed="rId2" cstate="print"/>
          <a:srcRect/>
          <a:stretch>
            <a:fillRect/>
          </a:stretch>
        </p:blipFill>
        <p:spPr bwMode="auto">
          <a:xfrm>
            <a:off x="152400" y="3352800"/>
            <a:ext cx="4419600" cy="3048000"/>
          </a:xfrm>
          <a:prstGeom prst="rect">
            <a:avLst/>
          </a:prstGeom>
          <a:noFill/>
          <a:ln w="9525">
            <a:noFill/>
            <a:miter lim="800000"/>
            <a:headEnd/>
            <a:tailEnd/>
          </a:ln>
        </p:spPr>
      </p:pic>
      <p:pic>
        <p:nvPicPr>
          <p:cNvPr id="32774" name="Picture 11" descr="http://sphotos-f.ak.fbcdn.net/hphotos-ak-frc3/460907_472158419519337_1146166824_o.jpg"/>
          <p:cNvPicPr>
            <a:picLocks noChangeAspect="1" noChangeArrowheads="1"/>
          </p:cNvPicPr>
          <p:nvPr/>
        </p:nvPicPr>
        <p:blipFill>
          <a:blip r:embed="rId3" cstate="print"/>
          <a:srcRect/>
          <a:stretch>
            <a:fillRect/>
          </a:stretch>
        </p:blipFill>
        <p:spPr bwMode="auto">
          <a:xfrm>
            <a:off x="4724400" y="0"/>
            <a:ext cx="4343400" cy="3200400"/>
          </a:xfrm>
          <a:prstGeom prst="rect">
            <a:avLst/>
          </a:prstGeom>
          <a:noFill/>
          <a:ln w="9525">
            <a:noFill/>
            <a:miter lim="800000"/>
            <a:headEnd/>
            <a:tailEnd/>
          </a:ln>
        </p:spPr>
      </p:pic>
      <p:sp>
        <p:nvSpPr>
          <p:cNvPr id="7" name="Title 1"/>
          <p:cNvSpPr txBox="1">
            <a:spLocks/>
          </p:cNvSpPr>
          <p:nvPr/>
        </p:nvSpPr>
        <p:spPr>
          <a:xfrm>
            <a:off x="457200" y="6324600"/>
            <a:ext cx="8382000" cy="58543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dirty="0" err="1" smtClean="0">
                <a:solidFill>
                  <a:srgbClr val="FF0000"/>
                </a:solidFill>
                <a:latin typeface="Times New Roman" pitchFamily="18" charset="0"/>
                <a:ea typeface="+mj-ea"/>
                <a:cs typeface="Times New Roman" pitchFamily="18" charset="0"/>
              </a:rPr>
              <a:t>Tổ</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chức</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các</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sự</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kiện</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truyền</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thông</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Mit</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tinh</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diễu</a:t>
            </a:r>
            <a:r>
              <a:rPr lang="en-US" sz="2400" b="1" dirty="0" smtClean="0">
                <a:solidFill>
                  <a:srgbClr val="FF0000"/>
                </a:solidFill>
                <a:latin typeface="Times New Roman" pitchFamily="18" charset="0"/>
                <a:ea typeface="+mj-ea"/>
                <a:cs typeface="Times New Roman" pitchFamily="18" charset="0"/>
              </a:rPr>
              <a:t> </a:t>
            </a:r>
            <a:r>
              <a:rPr lang="en-US" sz="2400" b="1" dirty="0" err="1" smtClean="0">
                <a:solidFill>
                  <a:srgbClr val="FF0000"/>
                </a:solidFill>
                <a:latin typeface="Times New Roman" pitchFamily="18" charset="0"/>
                <a:ea typeface="+mj-ea"/>
                <a:cs typeface="Times New Roman" pitchFamily="18" charset="0"/>
              </a:rPr>
              <a:t>hành</a:t>
            </a:r>
            <a:endParaRPr lang="en-US" sz="2400" b="1" dirty="0">
              <a:solidFill>
                <a:srgbClr val="FF0000"/>
              </a:solidFill>
              <a:latin typeface="Times New Roman" pitchFamily="18" charset="0"/>
              <a:ea typeface="+mj-ea"/>
              <a:cs typeface="Times New Roman" pitchFamily="18" charset="0"/>
            </a:endParaRPr>
          </a:p>
        </p:txBody>
      </p:sp>
      <p:pic>
        <p:nvPicPr>
          <p:cNvPr id="8" name="Picture 2" descr="F:\DUONG BICH NGOC -TTXVN\a5_7303.jpg"/>
          <p:cNvPicPr>
            <a:picLocks noChangeAspect="1" noChangeArrowheads="1"/>
          </p:cNvPicPr>
          <p:nvPr/>
        </p:nvPicPr>
        <p:blipFill>
          <a:blip r:embed="rId4" cstate="print"/>
          <a:srcRect/>
          <a:stretch>
            <a:fillRect/>
          </a:stretch>
        </p:blipFill>
        <p:spPr bwMode="auto">
          <a:xfrm>
            <a:off x="4724400" y="3276600"/>
            <a:ext cx="4343400" cy="3200400"/>
          </a:xfrm>
          <a:prstGeom prst="rect">
            <a:avLst/>
          </a:prstGeom>
          <a:noFill/>
          <a:ln w="9525">
            <a:noFill/>
            <a:miter lim="800000"/>
            <a:headEnd/>
            <a:tailEnd/>
          </a:ln>
        </p:spPr>
      </p:pic>
      <p:pic>
        <p:nvPicPr>
          <p:cNvPr id="9" name="Picture 4" descr="http://skds2.vcmedia.vn/zoom/655_361/2015/a2-7026-1434651360237.jpg"/>
          <p:cNvPicPr>
            <a:picLocks noChangeAspect="1" noChangeArrowheads="1"/>
          </p:cNvPicPr>
          <p:nvPr/>
        </p:nvPicPr>
        <p:blipFill>
          <a:blip r:embed="rId5" cstate="print"/>
          <a:srcRect/>
          <a:stretch>
            <a:fillRect/>
          </a:stretch>
        </p:blipFill>
        <p:spPr bwMode="auto">
          <a:xfrm>
            <a:off x="0" y="0"/>
            <a:ext cx="4648200" cy="3200400"/>
          </a:xfrm>
          <a:prstGeom prst="rect">
            <a:avLst/>
          </a:prstGeom>
          <a:noFill/>
        </p:spPr>
      </p:pic>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vi-VN" dirty="0"/>
          </a:p>
        </p:txBody>
      </p:sp>
      <p:pic>
        <p:nvPicPr>
          <p:cNvPr id="1030" name="Picture 6" descr="https://fbcdn-sphotos-h-a.akamaihd.net/hphotos-ak-xat1/t31.0-8/11312597_985667684818750_4934491391813909283_o.jpg"/>
          <p:cNvPicPr>
            <a:picLocks noChangeAspect="1" noChangeArrowheads="1"/>
          </p:cNvPicPr>
          <p:nvPr/>
        </p:nvPicPr>
        <p:blipFill>
          <a:blip r:embed="rId2" cstate="print"/>
          <a:srcRect/>
          <a:stretch>
            <a:fillRect/>
          </a:stretch>
        </p:blipFill>
        <p:spPr bwMode="auto">
          <a:xfrm>
            <a:off x="0" y="3200400"/>
            <a:ext cx="4572000" cy="3657600"/>
          </a:xfrm>
          <a:prstGeom prst="rect">
            <a:avLst/>
          </a:prstGeom>
          <a:noFill/>
        </p:spPr>
      </p:pic>
      <p:pic>
        <p:nvPicPr>
          <p:cNvPr id="1032" name="Picture 8" descr="https://scontent-lax1-1.xx.fbcdn.net/hphotos-xat1/v/t1.0-9/p235x165/11329843_985667698152082_4845818392835777380_n.jpg?oh=1ee0d52306cf79f1fa119d26b5f0655f&amp;oe=56282B41"/>
          <p:cNvPicPr>
            <a:picLocks noChangeAspect="1" noChangeArrowheads="1"/>
          </p:cNvPicPr>
          <p:nvPr/>
        </p:nvPicPr>
        <p:blipFill>
          <a:blip r:embed="rId3" cstate="print"/>
          <a:srcRect/>
          <a:stretch>
            <a:fillRect/>
          </a:stretch>
        </p:blipFill>
        <p:spPr bwMode="auto">
          <a:xfrm>
            <a:off x="4572000" y="3124200"/>
            <a:ext cx="4572000" cy="3733800"/>
          </a:xfrm>
          <a:prstGeom prst="rect">
            <a:avLst/>
          </a:prstGeom>
          <a:noFill/>
        </p:spPr>
      </p:pic>
      <p:pic>
        <p:nvPicPr>
          <p:cNvPr id="8" name="Picture 2" descr="https://scontent-lax1-1.xx.fbcdn.net/hphotos-xta1/t31.0-8/11312727_985668244818694_7770982491631441786_o.jpg"/>
          <p:cNvPicPr>
            <a:picLocks noChangeAspect="1" noChangeArrowheads="1"/>
          </p:cNvPicPr>
          <p:nvPr/>
        </p:nvPicPr>
        <p:blipFill>
          <a:blip r:embed="rId4" cstate="print"/>
          <a:srcRect/>
          <a:stretch>
            <a:fillRect/>
          </a:stretch>
        </p:blipFill>
        <p:spPr bwMode="auto">
          <a:xfrm>
            <a:off x="0" y="0"/>
            <a:ext cx="4572000" cy="3276599"/>
          </a:xfrm>
          <a:prstGeom prst="rect">
            <a:avLst/>
          </a:prstGeom>
          <a:noFill/>
        </p:spPr>
      </p:pic>
      <p:pic>
        <p:nvPicPr>
          <p:cNvPr id="1034" name="Picture 10" descr="https://fbcdn-sphotos-e-a.akamaihd.net/hphotos-ak-xta1/t31.0-8/11289623_985667721485413_6497632382543451501_o.jpg"/>
          <p:cNvPicPr>
            <a:picLocks noChangeAspect="1" noChangeArrowheads="1"/>
          </p:cNvPicPr>
          <p:nvPr/>
        </p:nvPicPr>
        <p:blipFill>
          <a:blip r:embed="rId5" cstate="print"/>
          <a:srcRect/>
          <a:stretch>
            <a:fillRect/>
          </a:stretch>
        </p:blipFill>
        <p:spPr bwMode="auto">
          <a:xfrm>
            <a:off x="4572000" y="0"/>
            <a:ext cx="4572000" cy="3276600"/>
          </a:xfrm>
          <a:prstGeom prst="rect">
            <a:avLst/>
          </a:prstGeom>
          <a:noFill/>
        </p:spPr>
      </p:pic>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vi-VN"/>
          </a:p>
        </p:txBody>
      </p:sp>
      <p:pic>
        <p:nvPicPr>
          <p:cNvPr id="6" name="Picture 4" descr="https://fbcdn-sphotos-e-a.akamaihd.net/hphotos-ak-xaf1/v/t1.0-9/996140_985666061485579_7496275993785149982_n.jpg?oh=a623822a808c1407f52c6d2f87c327cc&amp;oe=55E6A11C&amp;__gda__=1445731899_3b46bd8fa22364cc57f03513fc281295"/>
          <p:cNvPicPr>
            <a:picLocks noChangeAspect="1" noChangeArrowheads="1"/>
          </p:cNvPicPr>
          <p:nvPr/>
        </p:nvPicPr>
        <p:blipFill>
          <a:blip r:embed="rId2" cstate="print"/>
          <a:srcRect/>
          <a:stretch>
            <a:fillRect/>
          </a:stretch>
        </p:blipFill>
        <p:spPr bwMode="auto">
          <a:xfrm>
            <a:off x="4572000" y="0"/>
            <a:ext cx="4572000" cy="3505200"/>
          </a:xfrm>
          <a:prstGeom prst="rect">
            <a:avLst/>
          </a:prstGeom>
          <a:noFill/>
        </p:spPr>
      </p:pic>
      <p:pic>
        <p:nvPicPr>
          <p:cNvPr id="53252" name="Picture 4" descr="http://static.laodong.com.vn/uploaded/cms/2015_05_31/ts250021-2.jpg"/>
          <p:cNvPicPr>
            <a:picLocks noChangeAspect="1" noChangeArrowheads="1"/>
          </p:cNvPicPr>
          <p:nvPr/>
        </p:nvPicPr>
        <p:blipFill>
          <a:blip r:embed="rId3" cstate="print"/>
          <a:srcRect/>
          <a:stretch>
            <a:fillRect/>
          </a:stretch>
        </p:blipFill>
        <p:spPr bwMode="auto">
          <a:xfrm>
            <a:off x="0" y="0"/>
            <a:ext cx="4571999" cy="3505200"/>
          </a:xfrm>
          <a:prstGeom prst="rect">
            <a:avLst/>
          </a:prstGeom>
          <a:noFill/>
        </p:spPr>
      </p:pic>
      <p:sp>
        <p:nvSpPr>
          <p:cNvPr id="53254" name="AutoShape 6" descr="Displaying a3_740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53256" name="AutoShape 8" descr="Displaying a3_740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53258" name="AutoShape 10" descr="Displaying a3_740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53259" name="Picture 11" descr="C:\Users\Huyen\AppData\Local\Temp\11108883_887320968006244_2100848445045603772_n.jpg"/>
          <p:cNvPicPr>
            <a:picLocks noChangeAspect="1" noChangeArrowheads="1"/>
          </p:cNvPicPr>
          <p:nvPr/>
        </p:nvPicPr>
        <p:blipFill>
          <a:blip r:embed="rId4" cstate="print"/>
          <a:srcRect/>
          <a:stretch>
            <a:fillRect/>
          </a:stretch>
        </p:blipFill>
        <p:spPr bwMode="auto">
          <a:xfrm>
            <a:off x="0" y="3429000"/>
            <a:ext cx="9144000" cy="3429000"/>
          </a:xfrm>
          <a:prstGeom prst="rect">
            <a:avLst/>
          </a:prstGeom>
          <a:noFill/>
        </p:spPr>
      </p:pic>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533400"/>
            <a:ext cx="8229600" cy="5410201"/>
          </a:xfrm>
        </p:spPr>
        <p:txBody>
          <a:bodyPr>
            <a:normAutofit/>
          </a:bodyPr>
          <a:lstStyle/>
          <a:p>
            <a:pPr algn="ctr">
              <a:buNone/>
            </a:pPr>
            <a:r>
              <a:rPr lang="en-US" sz="2000" b="1" i="1" dirty="0" err="1" smtClean="0">
                <a:latin typeface="Times New Roman" pitchFamily="18" charset="0"/>
                <a:cs typeface="Times New Roman" pitchFamily="18" charset="0"/>
              </a:rPr>
              <a:t>Các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hoạt</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động</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truyền</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thông</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về</a:t>
            </a:r>
            <a:r>
              <a:rPr lang="en-US" sz="2000" b="1" i="1" dirty="0" smtClean="0">
                <a:latin typeface="Times New Roman" pitchFamily="18" charset="0"/>
                <a:cs typeface="Times New Roman" pitchFamily="18" charset="0"/>
              </a:rPr>
              <a:t> PCTH </a:t>
            </a:r>
            <a:r>
              <a:rPr lang="en-US" sz="2000" b="1" i="1" dirty="0" err="1" smtClean="0">
                <a:latin typeface="Times New Roman" pitchFamily="18" charset="0"/>
                <a:cs typeface="Times New Roman" pitchFamily="18" charset="0"/>
              </a:rPr>
              <a:t>thuốc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lá</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tại</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các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tỉnh</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thành</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phố</a:t>
            </a:r>
            <a:r>
              <a:rPr lang="en-US" sz="2000" b="1" i="1" dirty="0" smtClean="0">
                <a:latin typeface="Times New Roman" pitchFamily="18" charset="0"/>
                <a:cs typeface="Times New Roman" pitchFamily="18" charset="0"/>
              </a:rPr>
              <a:t> </a:t>
            </a:r>
          </a:p>
          <a:p>
            <a:pPr>
              <a:buNone/>
            </a:pPr>
            <a:endParaRPr lang="vi-VN" sz="2800" dirty="0"/>
          </a:p>
        </p:txBody>
      </p:sp>
      <p:sp>
        <p:nvSpPr>
          <p:cNvPr id="17412" name="AutoShape 4" descr="data:image/jpeg;base64,/9j/4AAQSkZJRgABAQAAAQABAAD/2wCEAAkGBxQSEhQUEhQWFhQXGBUWFBQXFxcYGRcYFBgXFhgVFRYZHyggGBolHBUXITEhJSkrLi4uFyAzODMsNyguLisBCgoKDg0OGhAQGy4kHCQsLCwsLCw3LiwsLC4sLCwsLCwsLCwsLCwsLCwsLCwsLCwsLCwsLCwsLDcsLCwtLCwsLP/AABEIAMMBAgMBIgACEQEDEQH/xAAcAAABBAMBAAAAAAAAAAAAAAADAAIEBQEGBwj/xABFEAACAQIDBAQJCgMIAwEAAAABAgMAEQQSIQUTMUEGIlFxFBUyU2GBkbHRBxYjQlJUcpKToTNi8GOCorLBwtLhJENz8f/EABoBAAMBAQEBAAAAAAAAAAAAAAABAgMEBQb/xAAxEQACAQICBwcEAgMAAAAAAAAAAQIDEQQTEhUhMVJhkQVBU2KhseEWIjJRBhRx0fD/2gAMAwEAAhEDEQA/ANsxO2sQHYCVrBmA4cifRQ/HmI8837fCs7KwL4uWVkCrEkssbl8wkLIW1RRoFuOfEG9QJEykg8QbH1V8bioYqhZzk0nu2s6VosnePMR51v2qZhNrzAAvI5vyuBYdvDjVVgcMZHCqCeJIHYKkniS2luI7LcvRWdKpX/Nydv8ALOmjShJty3IPjNrzKerM5Ui4va49HCgePMR51v2+FQZJMxJPP9vRTKxniqrk7SfVmLjG+xEvE9JpYxd52W/Dhr3C1R/no33lvYfhWs9Kf4ifg/3Gh7K2UsyqWfLeRktrchYt51LA3a/I2Fq9/B4J1qMZyqSu+ZjOVnZI2k9ND95b2H/jS+eh+8t7D8K1w7AYrBayvIhbKx+sqxsy2tpZZM/E6Kao5LAmxuATY9o4XHvrofZqSvmT6jp/fNR2bf8Akb/89D95b2H4Vn56N95b2H/jXPr/AL1gHh66j+gvEn1Or+rLfdd/s/8AR0H56n7y3sP/ABrPz0b7y3sPwrnoJvVng9ltJHmHMkButZcrxRlWsLXYzKRfkrVUez1LdUn1MK9N0Wk7bVc2/wCebfeW9h+FL56N95b2H4VrEfR8liBIpAtZgkmpvMLEWugBw8nWOnkjiai4TAh4HkzZXVmyggkMEhaVhcDqmynU6aWqtWrxJ9TDT5G4/PQ/eW9h+FL55n7y3sPwrVto7JEckKagOd2x63lq4R2XMo6uosQCp4g9pMTsO5+iEg1kXJICXOSWOLOuUAlCZb8NMp40atXiT6hp8jZfnofvLew/Cl89D95b2H4VqUWzlLTrnb6KwFkJzkSLE17E5RcnXkCCedTo+jZaWRY3DIBLkYhlsyySRKrX5gxnUCx7qNWrxJ9Q0+Rf/PQ/eW9h+FL55t95b2H4VpmP2c0USSEghwNLMLExrKACRaQZXALLcA3FTsT0efOwS5UMVXQk33scIW9rZiZAQKWrV4k+oafI2X56N95b2H4UvnmfvLew/CtZ2zshYhIwbQPGEUBnGWSPOCZDa3A8e69U1PVq8SfUNPkb/wDPM/eW9h+FL55n7y3sPwrQKVGrV4k+oafI3/56H7y3sPwpfPQ/eW9h+FaBStRq1eJPqGnyN/8AnofvLew/Cl89D95b2H4VoFKjVq8SfUNPkb/89D95b2H4Vg9NT95b2H/jWgik/A09WLxJ9Q0+R6QwpuinjdVN+8VmmYD+FH+BfcKzXpJWINY6M49d7NFdc+dmNhYtrYkm1mIuoOptpfjUfpVgFR94QbN2fa51WYOfJLLKbnK7AX5Am7EaDQ9TmfItyq0xnSDeRqpjQtmB6zEjQ6WCi+unHtrwarp1KLozlaS3XN7NO6LTo5s4QoXPlNwvxA5Cte6S47eSWHkrp3mrzaG2VaJClxvBoDoV43B7GBBFaRFGqmRVIvnJawYEMSwuxZjcnKezhWWPcIUMin3WuON76T7x9KlSr540Nc6UfxE/B/uNU4Y8iR6yPRfTnats2pswTZTmysNL2uLd1QD0b/tf8H/dfU4HtDD08PGEpWaMJwbd0UqTsLWZtAVGt8qsLELe+UW00tQ6vfm3/a/4P+6Xzc/tf8H/AHXXrTC8XuSoSKKrHY+AjkEjSybtUEfWuoA3j5bnNxtxyjU1M+bf9r/g/wC6yOjpsRvdDxGU2NuFxelrPC8XuPRmCi2ICynMDHkVpRZwyEwxSkDKhzfxVIyg6cdRelHsKbRBIuYuFaMM4GkrQ5yQMrdaM/zcNKkx7DcEETsCNQQGBGmXQhrjTTu0pJsJgQRMdCCLqSNDmFxm11176etMLxe4nCb3kHDQypLu4pReSINnyt/DaMymyspdDlJ0UAk6dtFi2GWEW7kBLEZlOdLBpHiDrddBZbWPW1Oh4VNxOyJJJN405z6dYLYjKABax0sAOFDbYLE3M7E3vchr3BzA3zcb69+tGtcLxe4ZcgGO2UWuyNZVRd0rFy7IsaSixKLkssi6NY3HroU+BkjniDTEtIxjMn0hK2kMLA7wAsASbEaEcKlybBY3JnYk3LEhjfMLEm7a3Fh3C1FxuypJipknuVGVepaw42Fj2mlrXC8XuGXIiw7AkKkxvcmXdBiXjupdo2YqRmYFxrfhl5moeEw4LyDfMqrFI+8G+XyQrdZCM9jfVbX99Wb7GkPHEOdcxvmPW0ObVuOg19FNbYLMSTOSW0YkEkg8QSW1FPWmF4vcMuQCPo7KQMzDKsrQ5bnSzumaO4IyF42GgHDhUHC4V5Iy+8KrmVQLynM5Ga5y3C2A8trcOPZceJntl37WzF+DeUeJ8rjz7yTzoa7AYBgs5AYWYBSAw7GAbUd9GtMLxe4ZcgfiaaV36xBylmzFgGaN5YyDoAMzQyMoINhUbY+zFmClnK3mWLKFJ0ZGkzZgCF8nnxtprVidkSXJ8Je5FibtcjsPW4eimR7CZQQs5ANrgAgG3C4Dcv2o1pheL3DLkVy7Hci6srDKWDAMARuUnB1AtdZBoba37Kl7Q2HluVOVUFnY7xyzh2jyqgjDKMyN1rFbG97UYbDYAqJ2CkAMtmAIAsARmsQBpY0/xNJfN4Q9yMpPWuV4Zb5vJ9HCjWmF4vcMuRX7H2Tv8h11kdX1sAiLE18wHVuZbZu6gwbOLb8E2aIgZQrNnZpN1lBA061rH08qs4tgstss7La9soItfQ2s2l7D2VhNgML2mIzAhiARcHiD1tQew0a0wvF7hlyIO0tkNBmzMptuiCL2tIZl1FtCGhYEX5U87JARXzEq65otBc5IXklvp9VkyadvrqdiNiO5u85Ym17qfqggfW9J9p7aYOj50G+Ol7DKdM3EDraA8+2jWmF4vcMuQPHbBEYOZwrJEHcAmS8gZFYdUDIPpFtxHpsL1Gw+yQ+HMgZswWdymnkxJcMp4+WVB7M6kVYtsaTq/wDkN1V3a6Non2fK4a8O7soPzea1hMeBHkng3EeVwPPto1rheL3DLkdxwS2jQHQhVBHcBWaxghaNPwr7hWa9BO5By7ETCKaRivUdnMr5ixuDZURTwGpY62ADHtNHGEuTkYMA1u2xH1T6RcU3FA7x9D5bcv5ifXrUQ4JfssNGA4ny1KnjxFrafyivj5aNT80013nUnYm4jEqmhszWyqgByqCL2Yjyb6nUjgeFiRDgQhQDmudSC2Yg2AtfuUdvfT4oSoUWJIVVzWsSFvbusSbdlz207dt9k+yorN6OhCL273+wQylT90fsn2GluW+y3sNcWVPhY7ozFFm521twJ19VPkwzKGJ+ra/Dnex/amCNuSt7DWd255P7DWiptLbFhcI+CYX9BI9Y4aem4rHgjXANhckcRyuTa3HhTd2/Y/sanFZLAWfTUaGnl+VivzM+BtzHd2Hspng5yluQNj7QP9aW5k+y/sasiCT7L9vBvbRleVjvzEuFJ4am5Fu48b1mPCMwBFteH+l++l4PJ9iTn9VufHlWRhpfsSflahU/3FhfmNGGNmOllza3HFaz4G2h487j2+4UjhJfNyflal4LL9iT8rUKn5WFzHgxzZeepHpANr0lw/boe6/1slj6+dZGFl+xJ+VuevZWfBpfsSflbv7KWW+FhcaMK17W1te1+Ivl499KXDFdT9kt7LX09dZGFl+xJ+VuVO8Gl+xJwt5LfCnl+VhfmJsE1yALgc9B2+n0UHcm1+Vr/wBf1yovg832JfTo9N8Ek+xJ+VqTp+ViuPfBlQb9qi4OlybEemmyYRlFyNLXvccO23GkcNL9iT8rfCkYJfsyexqeX5WO/Mw2FItewvaw48TbiKUeHJsBx5Cx4a8+3T96c0cpNyrk6cVPL1UzcyfZf2NRlu/4sL8zAga5FtRYH2cKycM1wNNSALm2p5VjdP8AZf2NS3b/AGX9hpZb4WFx0mGK8ewkHtAIH+7gay2FN7DXW1+HA24GmZX7G9YJ4m/vFYKt2N+9N0/KwuEbCMAbj9x6ePYdP3psmHZQSRa2X/FqKblb+b9/65mmsG/m/eh033RYX5nUsJ5CfhX3Cs1jCeQn4V9wrNfdR/FHIaDivLf8Te801RRJx12/E3vNZUV2ozGgUQU4JT8ttTyoAwooGNx0cCGSVwqjiSa0bpX8pccQKYazvqCeQNcs2pt2fEaTSMwuTY6C552FRKSQ9p2zZPyg4OY2LlDr5QIuL2BB9NbbBIGAKkEHgQb15YV63HoH0tbCTDOxMTWVgSTYdo7KSmmDR30CnrQsLMHUOhurAEEdho4FMEPU0ZG9NBAoq1IyRGakpUWOpMbVDQyQtEFAQ0UNUjH1mm7wVgyjtpWAcaG1IyjtppkHbTEYagsaMRQmQ9lMALGgu1SGiPd3kUNofSP3qroRFc0FjUt8O3IX9IofgjHj1e//AKp3AhMaE1T2wR5Mp/b30BsC/Z/iX41V0BBY0ImpsmCca5b/AISG9tqEmAduWUdrXX2X1Psp3QiIxoTVYy7Me2hVj9lTr6geNV8qkXBBB7CLGqTTA6Bh/IXuHupUsP5C9w91KuUs0ideu34m95pKtFmHXb8Te+sqtdSewzEq1T9Ndo+DYKaQWuFIW/adAKv0SuffLfNlwUa31eQaehQT8KlsaOK4bDPK1kBY8dK2HAdA8XKLhQO81M+TqIbwnmdK7XsjDkAaVySk7nVGnHRuzjUXyXY0gnKLdoNQNo9BMbACxiJUc11Psr09gl0sRQcZGNdNKd2totFPYcq+RfbpkhfDSHrRm8YPHIeXqNxXTlWuKbCw7x7ekSDKAWJIP2eJt6a7hkrpTukc7VnYbasinWrFABENFVqCtEWkBJRqMlRozR0NZsZqfS/ZamXDNvJ1MuIiicJiJo1MZSQkBFYKD1RqBeg7S2zJhhIIY8+HwSg4pnmO9ZXTPaPOrF2VTmuzLc9W51rbMZhlkKZ1zFWDoSLhXW4DDsPWPtrU+mqxXOXDCbF7l5VfIjCNITcPLnZQ4Dnqqb63IGhoAsIMcXw+Na7ApJi0BLXI3YNstgMo10HLtqgw/SCWbDYYxA3TEYKAl5GR5ZCgMu9GUskZzA9YXbjaxBJdmdIY88OHIX6TdjGMqqBJiMVCjkZM2YK2dSzAGxIF+Njbakjw2LUjCmWOPCrIwiVM0Yw0tkkOZgXyKWygXPG1ABF6RYibLFh4U8IG/aUPLaMDCztA4RzGxbOy6dUZQbkjS7U6Yu4EiQLuMuCZ2aUiQeGvuwFQKVbIdSc1iBpxoONxeBaWSLEQKIljmxMbFVOcEh8RIMjF8r71DlYDNY6GrTZ0kEzvE+EaBykL7uRUGeOFhumXIxUBGsMuhXS4oAHsPpFJicRJFulVI94GbOxkR45N2ElTIFRmsXAzHqkGouF2xNHPMroGhfGSwq5lOdCIBIoEZWwTqMPK+te1VGxMUuCllMk0jCPw3wiIBrkxusrYmdDIyB23iZd2q5t/qABYbF0axcWKDsYlWVJt4wFmG8dbJKrKzAtkOU66EEWoArcR0pl3CSxxqzS4fDYpFd7LH4RJHEYrql2ALFsx1JNW/SHaE+Hw6OscTTNLh4mRnbdgzyLEbOFuwu3HKOZseFUuy58FKgEODEfhDthEDqmU5UkmCyKrkxopjP0Zysp4AaVJg2tDPGuHXCSyp9aMbuyIkrRrMxaS4vJE7LYl+oTTTAHs/as6YnELIqtG2NWAnesWiZ8HDJljUrYxhgeYPXvas/O36KCVov42GjnVQ/B5Zo4EjuRYLmlF3PADhTtsSw4PEYZSqrEwnlKKt2kxEIw8WHyXNzJZsgHO4vULBbiPEYmN8IBG8sOGzBYykYxMcb7iUZrkGVj5IKjMOApgSYtuYiJ/B5Y1bGNLGiDe/Q2ljkkDbwRhlssEl1yZiSOTC03pDLIMKGP0cu8woYI5YKWxEQZVeylhYkcBcXqphxmCKOr4bJg5AZYpXQZJmgRnaQOHMhYIl0LBTZTarLYmPw+KjaJIiqxbpt0xRgBfeRMGRmFwyXsTmBXWmhDdj7YabEYiNlUBcrxsjl0y53iKZiiguGiJJUsAWtfSpW2nGWMHViWtfjkA19WYisR4GCGVjFh2M2XrbtDwYmTK0jEIoJYm2tsx0FDfZ0zsZJd2rEBQue4RBchLi9zqSTzNNMDdcP5C9w91YrMAsqj0D3UqxKNRdes34j7zRFSky9Zu8++iotdCMxyLXM/l02czwYeRRfK5BH4l4/tXUo1rSflfwEsmDTdmyq4MndYj30pbi4q7ORdHRJCuZerYgs9gQLi4t210bo70tkuPpklA8sFCjKO+g9BtmAxboojLoetob2tWzYzYihGjWNbsLXzXyg8xpeuZtHZGOyxfN0jjWMOCpuNOsLH4VFwu3pJjqiZTzR83r4UPC9D8PFGu7iUXjCPlABbnmPab3rGz+jixKNzHktoDYAa8SRfWl3Csjn+AwRbpFddVGZiR6V512YiqPo5sRIS5CDNmJEn1iG4juvWwZa3huOaorSBZaxaiEVgiqIGWpwNZtSAoAJHUhKjR1IjqWgDrVPtvYMWIZS7Oj5XQNG5Rikls8Z5MpsDYjjrpVwtOqCjV8RsjDYYNic0kSRojShZHCOIFCK0iDy2CoBp5VgDfSoG0o4sW8edMTDJIskQRyYhJCmWWRZAjG6lTpYg30Nta2fa+CjmjeKXVJFKMLlbgixsw4H01VHo2WWO+KxLPGzFJrw5wrqEaPSPKVIHEgtfW96Yiiw0eBlmhbJiAuLVzFnFoH8JgV3itxN441OmgKWBB0qfCYcHihFlxMjtAXbESvvFihjYDKWZgVUFrkgE8L3p+F6EQRSQukkwMIhEYJjP8CJoQCSmaxRmuoIFyWABN6stpbESaRZGZ1IR4nRcuWWKQgtFKGU9UlRqtjx1p2YGsz7Rwr+FyvC0bzwR2Mscn0+FVlQOF6pveWxAIYAxk1cwNHgQqTTSNvN6d7KxZQIFL5Lk9UiME+nIxvTB0QiKkSTTy9TdRmR1JiizI5RCFF7mNAWfMxCjWrLbmyIsXHu51zJnR7elGzW7jqp7QxFFmBquz8LA8yxlcWjy7vEwzyG0peOIgqGtbqxSBSSDmuwzErTscmEwkgUeGK0KR7ySEkjdzyuyCc6mQbzMNBmGc8iaux0bjGKOKEkocuXK3QrrGIityhfJYAhc1gb2tc0THbCjmMzOXBmWBGsRoMO7SJluDzY3407MRUbSxmFxBUywztMpnw4wwX6QFlikkJVWstlEThwwtmWxubVjZkeHneyPI4cQYpi9xJvcJIsS7xjaxDRBWQqNQdeNTtodHAzSSwySRYhpGmWUEdRnjihdLFSGjZYUOVgesAb6Cj7P2JFh2zRltEMZLNfNnkMrSMebs7Ek+nlRZjNeiiwSSmJlxBjV8Rh0WUlsNG+6Z5Y4lvcXiz2JuAAVBW9qkbA2nArLEhxZMjQxx+EG+jxySx5dbhSkbHMRc2AJqRjcApkZIQxmWWXGKzEbpJ2hMapJzKkSXsLkXFyL1XdHei0qx7tlaFY2jlhlQQb/fqHSRnMamN0KMFGcFrE+ijcInHpWjWyJM4UyFwsbMVjiZomlspNl3iMoB1bI9gbChHbTSNHuiCrT4dGGXURTwGa2bMQx4HMOF7a0deiSooEcuJjOVkeRGXPKjyPKUkJQjRpXsygMM3GpGH2OkRO6LoC0RyLbKVhi3KxWIvkygX53HEVW0Dc4uA7hSpR8B3ClWJRq7DrN3n30ZVph8pu8++jx10EIJGtPlhVxZgCOYIvSSjLSGcxSIptCWNeqCWyjgOAIFRJcQ+ImZUGIjxCELcLdSOI7xV58oOHWOaKdTZz5X921jVnsqDe5ZVPWPGueaszspy2E3C40pEvhMjLYWYlCq66cafg53GYBsyX6h9B5eqrVcISBvDcdh1HrFRlgzSdXRam22wtJbw7vu4y5BbKpYgWuba6XsKivt2EAm7GzZCApJDAMctuZ6p4VbZapNo7Ga7tGZGMhu4MuULYqwMemhuijXkPWN9xyt32h49tQMQqvdiSAMrakAkgG1uAJpg23AVLBicqhmGVrgEgAEW43YaVXSbLmKqjX4gknEXaM/SL1GsOKkHhrw5Xo/g02cvcdVlKKZyUKgEEsLX+qrW4XY9l6LiJqbVhLBQ+p0tY8b2sdNDR8NiFkW6nS5HrHEVRDByKgtnzcAizkkqoVQ1wOxT3hRz0FxE8pbrIqrrwNzw4e43/8A2mBMSjoajpR0oYEhTTxQ1olQUI1EkwUZ+oPVp69Kl0OThQDAZQosOAudST6SSTVHsfHSSYiZS108tUI1RWWIRi/ptKx9LeirTGda0Y+ve/oQWze24X+9VT0bXNNipTb6R1y+hFMip+wzf3qYiyXBtc3mlNySF+jGX+VbJcjvuaHIFvl3shb7KtdvYo0puEbwgMWbQEqYVJBXKSLTEdYtpe2g158amxQhRZVAXsAAHsFUhETdE+c72kI/Zb0w4WTlJl9bsf3YVYZf61qImNVjZA8liQSikqCDYjObKTcEWB5UwIowM1wfCmtcEjdRm/ou1yKDt2brRIBcX3zr9pYbFEH4pTGPUalYvH7sZpI8i9rSRA+wt/rVFHi/CWxEkFpGDQLGt8pyRBZWDEj6Ms72BI4gHUCkwLrZ2GKAljmc3zMPrG5LN63L29GUcqJjkJilW1+o9lte5A007b1VR4nMLSCW4/8AWwOGiWwsBoSzgdt2vU3AJHEpysoucxK9Vb2AGQX0At7yaN6ApRGFHVzKP5WdfcawXfzs36r/ABq9l3BJzCO+t+sRr3BgKjeE4UaA4e/CxYMb8h1mvVX5AbbhvIX8I91Yp8XAdwrFYFGtt5R7z76PEK1TbvTTDQNIobPKCwygXAa50Y8q0GXpnjme5lAXsQAAf6mvWodn1qqvay5nJUxMIO287e0iqLsQAOJOg9tUe2Om+CwyktOjNY5UU5mb0ACuO9Idt4nFoBJKxCm2UaBvSwHGtdnw5zEn4V20+xna830IWKUtxeN0nfFYiVpzrIbxjkoHBB2WrZuje1cRE4Ed2H2a5lNMY2tl1FiCRzr0B0U2MkuHhnTQsqtcajUa15vaOHVKWlHd7Hdhql42ZYYHEYycDMFjXnzahtt5cPixh2N1KgsexidL1scYWNCzHQDU8K4D0s6UDwueaMFwWyqfq2UW+NZdn0FVm9PckyMXUlGKUd9z0OjA8KyxtrXFugPTHEYjExxQXIYHeRvfKirxcMBccbek11rG4oxvCh1MhIuNAthcm3PgB66nEUlRaWkmmu4VJyqLdZmUgbM76dbJpzsqnS9tDc0zGShACQLE24FjexI5a8Dxo02IUTLCNWKlzw0W9h7Tf2VIxENhfiPdesFJM0cWil3xBJOa50ssbcF6oAPPgTp2ip0UuYXtYdh0Ps5UUmmk1ZJkVIjqOtHSkwDpRaGlEqChUCU6ns7eWnGj1WY54yjLKyZCCr3YAWbQg6g0IGDwJz5pdRvLZO0RjyD3m5f+8BypbO2esIIUmxyDXkI0VB/lv3k1gY4t/CjZuFmYbtPTqRm09C91YWCYm7y5f5IlUD1s+Yt+1NMQafCRubsik8L219o1ofgCX4H87/8AKnxArxYv+LLcfhIA/enb9eGYA9hIB9hqk0IZ4GnYfWzH3mqfFPhoZhFuwHdWlvmyrZRIzu2vAZBc2+uKv/d2/wDdU8+yRLiTK46u6EYF/KJYm5HILy7SxPIUMCCZgsCzRYeESSZChKtZVPGaTMiuEVTfle44Xo8+24hDM+9CmK5lbdkk7s5HeOO/0i3FgQW4WqTs3AKIclmCm6gFnDKgY5Vz3zg6E8Rq2mgFH8XxLGibuMRpbdqyrlW2oK5hxvrca86AKrxxdYWWYlJiQj7tBqHWPUE8MzcexTxqtPSfM0sUcqCUKDFvwiK4uRmjUEEliUAzN9bla1X02yY2yRrAmREKA5AVSNrAxRjgL5F9ACjialeDKFyZBlsVyldMp0K9xFAECCctKc6SRsIxaNipWxbrMCjFWYGwPMC3I0XFYmJLCSSNSRmAcgG17XA7x+1CECQHNJMbEBIxKR1VGuVNLvyuxueqBeoGPxqSsDHmOVSpaxCnrE9TNqeJ14cKpbdgG9Qm6gjXQa+qlSw/kL3D3VisCjzZ4ixM2KxBSElN9N1iQv8A7G4X40bH7IeAjeoy34EjQ+saVuuF2gFllBI0kkH+I1eTrHiImjkAKsLG/L0g8iK9qj27OMlGUVo+pzVuzYzV09pyzD4LeKETVmYBe8nSt86I7MwMZkw8kSyS2vI8qh72NrLmHVXsA76o+j2yGw80hdgWRgEtYjKBxNtDcHhVT0Q2kPG8jO1ohnABOgzMoUEnloaz7W7RdWWXSf2rvXeHZ+Cy4uVTa2dZxPQfZ7jI2Fj6wIBF8w/C17r6qm9FtjpgIEwyO0iqWIL2zAMb205CswYreSkoQUjAW4IILnVxcdgyjvvTcQBJikZWsI4yZdeFyCgb1Zj3WryJ16kk022d0acURPlFx8cODYEi8nUS5te/H2CuNxbP3m7hjW7SMco42Fjr6hr6q61002kkYwkhQMJHyrmQFSGXMLlgQpP73qBjdnBdo4SaKNVZo5cwFgt0KdYDh9Yj06V6WC7SjhqcoKP3fs5KuBlWmp6Wz9EH5MpMJhc4RcuY2Z7EschK9e+vlX05Gwqz2/tYja0SMPolgV0bkzO7BrH0ZVHromO2aVxEuJSBmltlWNSqiZ+U3WIAIBCk88vdWufKjiQmFw80qtHiI3yKtvLSQjeKGGmmVXBvxA7a8VTlNu/XmeloxVpI3DbKPHj4sQjApNGsR52aIs4A9BDn8tbBDi80jISCAF056i5v2Cue9FtqDHwpCrtnQpIjJYnq3uCSCFBBI17Kv8HC6Slsys/B83Vkv/NyOnZoeVWpE6F9j7i9nGViPWO41gGg7UnAEb886RnukOX9iQfUaejV1RldHLKNgy0dKjoakJTZJISn0xKfUDQqB4Ol75Vv25Rf20emmgYNqE1FahNQIC9BlAIsRcemjNQXqxEbchdV6pHNer+w0oZaTzr+sIfetHegmiwAHaUi2+f1CMH2hbiohwMdySuZuJZ+sSe25qaaE1UkgIhw68lAPaND+1NyEaB5B3SSD/dUhqC1OyERxAAS2pY8XYlm5fWYk0noj0NqtIDoOH8he4e6lSw/kL3D3Uq5Czz5jZys83/1l/ztUqDHsBqf6NVu05R4RN/9Zf8AO1AbEems9E6Lm57KW4Y8bjj6bVzHH7PbwuVFYqnGU8SATwHpJ4VdxbckiUhT3VB2bB9IztJ12N20vfmBY9lCKumdK2b0qw+HwkaYe2ZVCpFroeBd/wCUcSefDiafh+laYdEOYszN9IbDNJI3P+tAB2CufbGLwSSnIsiPqc5FxlDcCRYjU6VXxwu0hdjrru1Xgl+z1aVLiyrpHZOjOImmLl5oWhkJvhinVQfZRr3B5k246iqjE4nDYmSBY8cIo4J3SVJdJDc5ckM3BlLKBf03vpauZY3GZUIF8xNmYMeHYLWt6aq8PtMKuUqCoPs7uwivbodmVHSzJ7G9yOGeIjp2hu7ztWM+URI5JHZCYluIVUgEoul9eBbjrwtS2B8o0GPcpLGEiYWCuQ2YnttoK43jcTGcOVALMTcSEklQORvzqgw2LeM3Rip9Brz5wu2lFxa/Z0S+yyvc9U7I2vh0usYRTmYMVAGbKxAJtxNh7b1X9MtqR7veqQHQjX+U8VPaK894Pb2ITyX48yOPxPxq5wW0I5CGmeRmuP4rEgEcLBQBUSoy3MSqLet50XZG1pMViY1DHdRZWbQ2zBs19Rx6oAH8xNdCjNcu6IY8STJDANDdna1gANTa+pJ7fTXUlqow0VcylK7CpUqOoyVJjpskkJT6GlFqBoxTDT6Y1AxjUJqK1CagQFqC9GagvViAvQTRnoJpgCNCaimhNTQAWoTUVqE1USDehtRHobVYHQcP5C9w91Klh/IXuHupVxmhxTphsXDwQYiVEs6tI4OZtWdyTe/K54VyKbasrfWt3CuxfKQ//iYn8R/zVw+9elRhBx2ozuyZBj5QR1ye/X31fQYi4vzrWYeIqzge2l69fCYOjKL0o3Ma05r8WXhxTBdDUU41tADYG+YaC/8ArVc7MNQb2oJxBOtdscHh6e6CMdKrJbZEzGzaVTmwNHme9R7UsR9zNKUNGNhrVlEvUhIb1JwOH1rz5YS87lupaJ3yDozhZ8HDHJCpURrlIADKbDUEcDWtYj5NN2SYSHHY2je3ga3nYzfQRfgX3Cp4NeVGvKlN6PqVoKSNR+T/AKONhmmeRSpJCpf7I1v7fdW63odEArCpPSlc0SsrBY6lRio8YqTHWTKDJRaGootqkZg0xqfTWoAE1CaitQmoEBagvRmoL1aEBegmjvQDTAEaE1FNCamgAtQmorUJqokG9DaiNQ2qwOg4fyF7h7qVLD+QvcPdWK4zQ4h8pDXwuI/Gf8xrjNq9DYzy3/E3vNBtXkfUuh9uX6/Bp/X5nA4hrRo2sdb13a3d+1Zt3ftXdS/meWrZXr8EvC37ziazihMRe4ruNu72Urd1bfXN99H1+DNYNLvOES+ilEutd39n7Urd37VD/mybvk+vwX/V2WucVg41ZYKIX9YrrFqVqr63Xg+vwZywN+82XBiyIBwyr7qlqa0+lXjy/kSbvl+vwbrD27zd0o6LWg0gaj6g8nqPJ5nRY1qSi1zG9Klr/wAnqGTzOqCnFq5T/XGl6z7TS195PX4Hlczql6axrlv9cTS9f70a/wDJ6hlHTmoRFc2v6aV6ev8AyeoZPM6I4oLitBvSp/UHk9RZPM3hxQWFaaaVP6hXB6hk8zbGobVq/wDXGlR9Qrg9fgMjmbEwoTCqKlT+olwevwLIf7LhqG1Vd6Rp/Ua8P1+AyH+zquH8he4e6sUsJ5CfhX3ClXtp3VzMB4shPGGPXj1F+FLxXB5mL8i/ClSrPJp8K6Bdi8VweZi/IvwpeK4PMxfkX4UqVGTT4V0Hdi8VweZi/TX4UvFcHmYv01+FYpUZNPhXQLsz4rg8zF+mvwpeK4PMxfpr8KxSoyafCugXZnxXB5mL9NfhS8VweZi/TX4VilRk0+FdAuzPiuDzMX5F+FLxXB5mL8i/ClSp5NPhXQLsXiuDzMX6a/Cl4rg8zF+mvwrFKjJp8K6BdmfFcHmYvyL8KXiuDzMX6a/CsUqMmnwroF2Z8VweZi/IvwpeK4PMxfkX4UqVLJp8K6Bdi8VweZi/IvwpeK4PMxfpr8KxSp5NPhXQLsz4rg8zF+mvwpeK4PMxfkX4UqVGTT4V0C7F4rg8zF+RfhS8VweZi/TX4VilRk0+FdAuzPiuDzMX6a/Cl4rg8zF+RfhSpUZNPhXQLsXiuDzMX5F+FLxXB5mL8i/ClSpZNPhXQLsXiuDzMX5F+FLxXB5mL8i/CsUqeTT4V0C7M+K4PMxfpr8KXiuDzMX6a/CsUqMmnwroF2SwLaClSpUwP//Z"/>
          <p:cNvSpPr>
            <a:spLocks noChangeAspect="1" noChangeArrowheads="1"/>
          </p:cNvSpPr>
          <p:nvPr/>
        </p:nvSpPr>
        <p:spPr bwMode="auto">
          <a:xfrm>
            <a:off x="155575" y="-1728788"/>
            <a:ext cx="4762500" cy="3609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17414" name="AutoShape 6" descr="data:image/jpeg;base64,/9j/4AAQSkZJRgABAQAAAQABAAD/2wCEAAkGBxQSEhQUEhQWFhQXGBUWFBQXFxcYGRcYFBgXFhgVFRYZHyggGBolHBUXITEhJSkrLi4uFyAzODMsNyguLisBCgoKDg0OGhAQGy4kHCQsLCwsLCw3LiwsLC4sLCwsLCwsLCwsLCwsLCwsLCwsLCwsLCwsLCwsLDcsLCwtLCwsLP/AABEIAMMBAgMBIgACEQEDEQH/xAAcAAABBAMBAAAAAAAAAAAAAAADAAIEBQEGBwj/xABFEAACAQIDBAQJCgMIAwEAAAABAgMAEQQSIQUTMUEGIlFxFBUyU2GBkbHRBxYjQlJUcpKToTNi8GOCorLBwtLhJENz8f/EABoBAAMBAQEBAAAAAAAAAAAAAAABAgMEBQb/xAAxEQACAQICBwcEAgMAAAAAAAAAAQIDEQQTEhUhMVJhkQVBU2KhseEWIjJRBhRx0fD/2gAMAwEAAhEDEQA/ANsxO2sQHYCVrBmA4cifRQ/HmI8837fCs7KwL4uWVkCrEkssbl8wkLIW1RRoFuOfEG9QJEykg8QbH1V8bioYqhZzk0nu2s6VosnePMR51v2qZhNrzAAvI5vyuBYdvDjVVgcMZHCqCeJIHYKkniS2luI7LcvRWdKpX/Nydv8ALOmjShJty3IPjNrzKerM5Ui4va49HCgePMR51v2+FQZJMxJPP9vRTKxniqrk7SfVmLjG+xEvE9JpYxd52W/Dhr3C1R/no33lvYfhWs9Kf4ifg/3Gh7K2UsyqWfLeRktrchYt51LA3a/I2Fq9/B4J1qMZyqSu+ZjOVnZI2k9ND95b2H/jS+eh+8t7D8K1w7AYrBayvIhbKx+sqxsy2tpZZM/E6Kao5LAmxuATY9o4XHvrofZqSvmT6jp/fNR2bf8Akb/89D95b2H4Vn56N95b2H/jXPr/AL1gHh66j+gvEn1Or+rLfdd/s/8AR0H56n7y3sP/ABrPz0b7y3sPwrnoJvVng9ltJHmHMkButZcrxRlWsLXYzKRfkrVUez1LdUn1MK9N0Wk7bVc2/wCebfeW9h+FL56N95b2H4VrEfR8liBIpAtZgkmpvMLEWugBw8nWOnkjiai4TAh4HkzZXVmyggkMEhaVhcDqmynU6aWqtWrxJ9TDT5G4/PQ/eW9h+FL55n7y3sPwrVto7JEckKagOd2x63lq4R2XMo6uosQCp4g9pMTsO5+iEg1kXJICXOSWOLOuUAlCZb8NMp40atXiT6hp8jZfnofvLew/Cl89D95b2H4VqUWzlLTrnb6KwFkJzkSLE17E5RcnXkCCedTo+jZaWRY3DIBLkYhlsyySRKrX5gxnUCx7qNWrxJ9Q0+Rf/PQ/eW9h+FL55t95b2H4VpmP2c0USSEghwNLMLExrKACRaQZXALLcA3FTsT0efOwS5UMVXQk33scIW9rZiZAQKWrV4k+oafI2X56N95b2H4UvnmfvLew/CtZ2zshYhIwbQPGEUBnGWSPOCZDa3A8e69U1PVq8SfUNPkb/wDPM/eW9h+FL55n7y3sPwrQKVGrV4k+oafI3/56H7y3sPwpfPQ/eW9h+FaBStRq1eJPqGnyN/8AnofvLew/Cl89D95b2H4VoFKjVq8SfUNPkb/89D95b2H4Vg9NT95b2H/jWgik/A09WLxJ9Q0+R6QwpuinjdVN+8VmmYD+FH+BfcKzXpJWINY6M49d7NFdc+dmNhYtrYkm1mIuoOptpfjUfpVgFR94QbN2fa51WYOfJLLKbnK7AX5Am7EaDQ9TmfItyq0xnSDeRqpjQtmB6zEjQ6WCi+unHtrwarp1KLozlaS3XN7NO6LTo5s4QoXPlNwvxA5Cte6S47eSWHkrp3mrzaG2VaJClxvBoDoV43B7GBBFaRFGqmRVIvnJawYEMSwuxZjcnKezhWWPcIUMin3WuON76T7x9KlSr540Nc6UfxE/B/uNU4Y8iR6yPRfTnats2pswTZTmysNL2uLd1QD0b/tf8H/dfU4HtDD08PGEpWaMJwbd0UqTsLWZtAVGt8qsLELe+UW00tQ6vfm3/a/4P+6Xzc/tf8H/AHXXrTC8XuSoSKKrHY+AjkEjSybtUEfWuoA3j5bnNxtxyjU1M+bf9r/g/wC6yOjpsRvdDxGU2NuFxelrPC8XuPRmCi2ICynMDHkVpRZwyEwxSkDKhzfxVIyg6cdRelHsKbRBIuYuFaMM4GkrQ5yQMrdaM/zcNKkx7DcEETsCNQQGBGmXQhrjTTu0pJsJgQRMdCCLqSNDmFxm11176etMLxe4nCb3kHDQypLu4pReSINnyt/DaMymyspdDlJ0UAk6dtFi2GWEW7kBLEZlOdLBpHiDrddBZbWPW1Oh4VNxOyJJJN405z6dYLYjKABax0sAOFDbYLE3M7E3vchr3BzA3zcb69+tGtcLxe4ZcgGO2UWuyNZVRd0rFy7IsaSixKLkssi6NY3HroU+BkjniDTEtIxjMn0hK2kMLA7wAsASbEaEcKlybBY3JnYk3LEhjfMLEm7a3Fh3C1FxuypJipknuVGVepaw42Fj2mlrXC8XuGXIiw7AkKkxvcmXdBiXjupdo2YqRmYFxrfhl5moeEw4LyDfMqrFI+8G+XyQrdZCM9jfVbX99Wb7GkPHEOdcxvmPW0ObVuOg19FNbYLMSTOSW0YkEkg8QSW1FPWmF4vcMuQCPo7KQMzDKsrQ5bnSzumaO4IyF42GgHDhUHC4V5Iy+8KrmVQLynM5Ga5y3C2A8trcOPZceJntl37WzF+DeUeJ8rjz7yTzoa7AYBgs5AYWYBSAw7GAbUd9GtMLxe4ZcgfiaaV36xBylmzFgGaN5YyDoAMzQyMoINhUbY+zFmClnK3mWLKFJ0ZGkzZgCF8nnxtprVidkSXJ8Je5FibtcjsPW4eimR7CZQQs5ANrgAgG3C4Dcv2o1pheL3DLkVy7Hci6srDKWDAMARuUnB1AtdZBoba37Kl7Q2HluVOVUFnY7xyzh2jyqgjDKMyN1rFbG97UYbDYAqJ2CkAMtmAIAsARmsQBpY0/xNJfN4Q9yMpPWuV4Zb5vJ9HCjWmF4vcMuRX7H2Tv8h11kdX1sAiLE18wHVuZbZu6gwbOLb8E2aIgZQrNnZpN1lBA061rH08qs4tgstss7La9soItfQ2s2l7D2VhNgML2mIzAhiARcHiD1tQew0a0wvF7hlyIO0tkNBmzMptuiCL2tIZl1FtCGhYEX5U87JARXzEq65otBc5IXklvp9VkyadvrqdiNiO5u85Ym17qfqggfW9J9p7aYOj50G+Ol7DKdM3EDraA8+2jWmF4vcMuQPHbBEYOZwrJEHcAmS8gZFYdUDIPpFtxHpsL1Gw+yQ+HMgZswWdymnkxJcMp4+WVB7M6kVYtsaTq/wDkN1V3a6Non2fK4a8O7soPzea1hMeBHkng3EeVwPPto1rheL3DLkdxwS2jQHQhVBHcBWaxghaNPwr7hWa9BO5By7ETCKaRivUdnMr5ixuDZURTwGpY62ADHtNHGEuTkYMA1u2xH1T6RcU3FA7x9D5bcv5ifXrUQ4JfssNGA4ny1KnjxFrafyivj5aNT80013nUnYm4jEqmhszWyqgByqCL2Yjyb6nUjgeFiRDgQhQDmudSC2Yg2AtfuUdvfT4oSoUWJIVVzWsSFvbusSbdlz207dt9k+yorN6OhCL273+wQylT90fsn2GluW+y3sNcWVPhY7ozFFm521twJ19VPkwzKGJ+ra/Dnex/amCNuSt7DWd255P7DWiptLbFhcI+CYX9BI9Y4aem4rHgjXANhckcRyuTa3HhTd2/Y/sanFZLAWfTUaGnl+VivzM+BtzHd2Hspng5yluQNj7QP9aW5k+y/sasiCT7L9vBvbRleVjvzEuFJ4am5Fu48b1mPCMwBFteH+l++l4PJ9iTn9VufHlWRhpfsSflahU/3FhfmNGGNmOllza3HFaz4G2h487j2+4UjhJfNyflal4LL9iT8rUKn5WFzHgxzZeepHpANr0lw/boe6/1slj6+dZGFl+xJ+VuevZWfBpfsSflbv7KWW+FhcaMK17W1te1+Ivl499KXDFdT9kt7LX09dZGFl+xJ+VuVO8Gl+xJwt5LfCnl+VhfmJsE1yALgc9B2+n0UHcm1+Vr/wBf1yovg832JfTo9N8Ek+xJ+VqTp+ViuPfBlQb9qi4OlybEemmyYRlFyNLXvccO23GkcNL9iT8rfCkYJfsyexqeX5WO/Mw2FItewvaw48TbiKUeHJsBx5Cx4a8+3T96c0cpNyrk6cVPL1UzcyfZf2NRlu/4sL8zAga5FtRYH2cKycM1wNNSALm2p5VjdP8AZf2NS3b/AGX9hpZb4WFx0mGK8ewkHtAIH+7gay2FN7DXW1+HA24GmZX7G9YJ4m/vFYKt2N+9N0/KwuEbCMAbj9x6ePYdP3psmHZQSRa2X/FqKblb+b9/65mmsG/m/eh033RYX5nUsJ5CfhX3Cs1jCeQn4V9wrNfdR/FHIaDivLf8Te801RRJx12/E3vNZUV2ozGgUQU4JT8ttTyoAwooGNx0cCGSVwqjiSa0bpX8pccQKYazvqCeQNcs2pt2fEaTSMwuTY6C552FRKSQ9p2zZPyg4OY2LlDr5QIuL2BB9NbbBIGAKkEHgQb15YV63HoH0tbCTDOxMTWVgSTYdo7KSmmDR30CnrQsLMHUOhurAEEdho4FMEPU0ZG9NBAoq1IyRGakpUWOpMbVDQyQtEFAQ0UNUjH1mm7wVgyjtpWAcaG1IyjtppkHbTEYagsaMRQmQ9lMALGgu1SGiPd3kUNofSP3qroRFc0FjUt8O3IX9IofgjHj1e//AKp3AhMaE1T2wR5Mp/b30BsC/Z/iX41V0BBY0ImpsmCca5b/AISG9tqEmAduWUdrXX2X1Psp3QiIxoTVYy7Me2hVj9lTr6geNV8qkXBBB7CLGqTTA6Bh/IXuHupUsP5C9w91KuUs0ideu34m95pKtFmHXb8Te+sqtdSewzEq1T9Ndo+DYKaQWuFIW/adAKv0SuffLfNlwUa31eQaehQT8KlsaOK4bDPK1kBY8dK2HAdA8XKLhQO81M+TqIbwnmdK7XsjDkAaVySk7nVGnHRuzjUXyXY0gnKLdoNQNo9BMbACxiJUc11Psr09gl0sRQcZGNdNKd2totFPYcq+RfbpkhfDSHrRm8YPHIeXqNxXTlWuKbCw7x7ekSDKAWJIP2eJt6a7hkrpTukc7VnYbasinWrFABENFVqCtEWkBJRqMlRozR0NZsZqfS/ZamXDNvJ1MuIiicJiJo1MZSQkBFYKD1RqBeg7S2zJhhIIY8+HwSg4pnmO9ZXTPaPOrF2VTmuzLc9W51rbMZhlkKZ1zFWDoSLhXW4DDsPWPtrU+mqxXOXDCbF7l5VfIjCNITcPLnZQ4Dnqqb63IGhoAsIMcXw+Na7ApJi0BLXI3YNstgMo10HLtqgw/SCWbDYYxA3TEYKAl5GR5ZCgMu9GUskZzA9YXbjaxBJdmdIY88OHIX6TdjGMqqBJiMVCjkZM2YK2dSzAGxIF+Njbakjw2LUjCmWOPCrIwiVM0Yw0tkkOZgXyKWygXPG1ABF6RYibLFh4U8IG/aUPLaMDCztA4RzGxbOy6dUZQbkjS7U6Yu4EiQLuMuCZ2aUiQeGvuwFQKVbIdSc1iBpxoONxeBaWSLEQKIljmxMbFVOcEh8RIMjF8r71DlYDNY6GrTZ0kEzvE+EaBykL7uRUGeOFhumXIxUBGsMuhXS4oAHsPpFJicRJFulVI94GbOxkR45N2ElTIFRmsXAzHqkGouF2xNHPMroGhfGSwq5lOdCIBIoEZWwTqMPK+te1VGxMUuCllMk0jCPw3wiIBrkxusrYmdDIyB23iZd2q5t/qABYbF0axcWKDsYlWVJt4wFmG8dbJKrKzAtkOU66EEWoArcR0pl3CSxxqzS4fDYpFd7LH4RJHEYrql2ALFsx1JNW/SHaE+Hw6OscTTNLh4mRnbdgzyLEbOFuwu3HKOZseFUuy58FKgEODEfhDthEDqmU5UkmCyKrkxopjP0Zysp4AaVJg2tDPGuHXCSyp9aMbuyIkrRrMxaS4vJE7LYl+oTTTAHs/as6YnELIqtG2NWAnesWiZ8HDJljUrYxhgeYPXvas/O36KCVov42GjnVQ/B5Zo4EjuRYLmlF3PADhTtsSw4PEYZSqrEwnlKKt2kxEIw8WHyXNzJZsgHO4vULBbiPEYmN8IBG8sOGzBYykYxMcb7iUZrkGVj5IKjMOApgSYtuYiJ/B5Y1bGNLGiDe/Q2ljkkDbwRhlssEl1yZiSOTC03pDLIMKGP0cu8woYI5YKWxEQZVeylhYkcBcXqphxmCKOr4bJg5AZYpXQZJmgRnaQOHMhYIl0LBTZTarLYmPw+KjaJIiqxbpt0xRgBfeRMGRmFwyXsTmBXWmhDdj7YabEYiNlUBcrxsjl0y53iKZiiguGiJJUsAWtfSpW2nGWMHViWtfjkA19WYisR4GCGVjFh2M2XrbtDwYmTK0jEIoJYm2tsx0FDfZ0zsZJd2rEBQue4RBchLi9zqSTzNNMDdcP5C9w91YrMAsqj0D3UqxKNRdes34j7zRFSky9Zu8++iotdCMxyLXM/l02czwYeRRfK5BH4l4/tXUo1rSflfwEsmDTdmyq4MndYj30pbi4q7ORdHRJCuZerYgs9gQLi4t210bo70tkuPpklA8sFCjKO+g9BtmAxboojLoetob2tWzYzYihGjWNbsLXzXyg8xpeuZtHZGOyxfN0jjWMOCpuNOsLH4VFwu3pJjqiZTzR83r4UPC9D8PFGu7iUXjCPlABbnmPab3rGz+jixKNzHktoDYAa8SRfWl3Csjn+AwRbpFddVGZiR6V512YiqPo5sRIS5CDNmJEn1iG4juvWwZa3huOaorSBZaxaiEVgiqIGWpwNZtSAoAJHUhKjR1IjqWgDrVPtvYMWIZS7Oj5XQNG5Rikls8Z5MpsDYjjrpVwtOqCjV8RsjDYYNic0kSRojShZHCOIFCK0iDy2CoBp5VgDfSoG0o4sW8edMTDJIskQRyYhJCmWWRZAjG6lTpYg30Nta2fa+CjmjeKXVJFKMLlbgixsw4H01VHo2WWO+KxLPGzFJrw5wrqEaPSPKVIHEgtfW96Yiiw0eBlmhbJiAuLVzFnFoH8JgV3itxN441OmgKWBB0qfCYcHihFlxMjtAXbESvvFihjYDKWZgVUFrkgE8L3p+F6EQRSQukkwMIhEYJjP8CJoQCSmaxRmuoIFyWABN6stpbESaRZGZ1IR4nRcuWWKQgtFKGU9UlRqtjx1p2YGsz7Rwr+FyvC0bzwR2Mscn0+FVlQOF6pveWxAIYAxk1cwNHgQqTTSNvN6d7KxZQIFL5Lk9UiME+nIxvTB0QiKkSTTy9TdRmR1JiizI5RCFF7mNAWfMxCjWrLbmyIsXHu51zJnR7elGzW7jqp7QxFFmBquz8LA8yxlcWjy7vEwzyG0peOIgqGtbqxSBSSDmuwzErTscmEwkgUeGK0KR7ySEkjdzyuyCc6mQbzMNBmGc8iaux0bjGKOKEkocuXK3QrrGIityhfJYAhc1gb2tc0THbCjmMzOXBmWBGsRoMO7SJluDzY3407MRUbSxmFxBUywztMpnw4wwX6QFlikkJVWstlEThwwtmWxubVjZkeHneyPI4cQYpi9xJvcJIsS7xjaxDRBWQqNQdeNTtodHAzSSwySRYhpGmWUEdRnjihdLFSGjZYUOVgesAb6Cj7P2JFh2zRltEMZLNfNnkMrSMebs7Ek+nlRZjNeiiwSSmJlxBjV8Rh0WUlsNG+6Z5Y4lvcXiz2JuAAVBW9qkbA2nArLEhxZMjQxx+EG+jxySx5dbhSkbHMRc2AJqRjcApkZIQxmWWXGKzEbpJ2hMapJzKkSXsLkXFyL1XdHei0qx7tlaFY2jlhlQQb/fqHSRnMamN0KMFGcFrE+ijcInHpWjWyJM4UyFwsbMVjiZomlspNl3iMoB1bI9gbChHbTSNHuiCrT4dGGXURTwGa2bMQx4HMOF7a0deiSooEcuJjOVkeRGXPKjyPKUkJQjRpXsygMM3GpGH2OkRO6LoC0RyLbKVhi3KxWIvkygX53HEVW0Dc4uA7hSpR8B3ClWJRq7DrN3n30ZVph8pu8++jx10EIJGtPlhVxZgCOYIvSSjLSGcxSIptCWNeqCWyjgOAIFRJcQ+ImZUGIjxCELcLdSOI7xV58oOHWOaKdTZz5X921jVnsqDe5ZVPWPGueaszspy2E3C40pEvhMjLYWYlCq66cafg53GYBsyX6h9B5eqrVcISBvDcdh1HrFRlgzSdXRam22wtJbw7vu4y5BbKpYgWuba6XsKivt2EAm7GzZCApJDAMctuZ6p4VbZapNo7Ga7tGZGMhu4MuULYqwMemhuijXkPWN9xyt32h49tQMQqvdiSAMrakAkgG1uAJpg23AVLBicqhmGVrgEgAEW43YaVXSbLmKqjX4gknEXaM/SL1GsOKkHhrw5Xo/g02cvcdVlKKZyUKgEEsLX+qrW4XY9l6LiJqbVhLBQ+p0tY8b2sdNDR8NiFkW6nS5HrHEVRDByKgtnzcAizkkqoVQ1wOxT3hRz0FxE8pbrIqrrwNzw4e43/8A2mBMSjoajpR0oYEhTTxQ1olQUI1EkwUZ+oPVp69Kl0OThQDAZQosOAudST6SSTVHsfHSSYiZS108tUI1RWWIRi/ptKx9LeirTGda0Y+ve/oQWze24X+9VT0bXNNipTb6R1y+hFMip+wzf3qYiyXBtc3mlNySF+jGX+VbJcjvuaHIFvl3shb7KtdvYo0puEbwgMWbQEqYVJBXKSLTEdYtpe2g158amxQhRZVAXsAAHsFUhETdE+c72kI/Zb0w4WTlJl9bsf3YVYZf61qImNVjZA8liQSikqCDYjObKTcEWB5UwIowM1wfCmtcEjdRm/ou1yKDt2brRIBcX3zr9pYbFEH4pTGPUalYvH7sZpI8i9rSRA+wt/rVFHi/CWxEkFpGDQLGt8pyRBZWDEj6Ms72BI4gHUCkwLrZ2GKAljmc3zMPrG5LN63L29GUcqJjkJilW1+o9lte5A007b1VR4nMLSCW4/8AWwOGiWwsBoSzgdt2vU3AJHEpysoucxK9Vb2AGQX0At7yaN6ApRGFHVzKP5WdfcawXfzs36r/ABq9l3BJzCO+t+sRr3BgKjeE4UaA4e/CxYMb8h1mvVX5AbbhvIX8I91Yp8XAdwrFYFGtt5R7z76PEK1TbvTTDQNIobPKCwygXAa50Y8q0GXpnjme5lAXsQAAf6mvWodn1qqvay5nJUxMIO287e0iqLsQAOJOg9tUe2Om+CwyktOjNY5UU5mb0ACuO9Idt4nFoBJKxCm2UaBvSwHGtdnw5zEn4V20+xna830IWKUtxeN0nfFYiVpzrIbxjkoHBB2WrZuje1cRE4Ed2H2a5lNMY2tl1FiCRzr0B0U2MkuHhnTQsqtcajUa15vaOHVKWlHd7Hdhql42ZYYHEYycDMFjXnzahtt5cPixh2N1KgsexidL1scYWNCzHQDU8K4D0s6UDwueaMFwWyqfq2UW+NZdn0FVm9PckyMXUlGKUd9z0OjA8KyxtrXFugPTHEYjExxQXIYHeRvfKirxcMBccbek11rG4oxvCh1MhIuNAthcm3PgB66nEUlRaWkmmu4VJyqLdZmUgbM76dbJpzsqnS9tDc0zGShACQLE24FjexI5a8Dxo02IUTLCNWKlzw0W9h7Tf2VIxENhfiPdesFJM0cWil3xBJOa50ssbcF6oAPPgTp2ip0UuYXtYdh0Ps5UUmmk1ZJkVIjqOtHSkwDpRaGlEqChUCU6ns7eWnGj1WY54yjLKyZCCr3YAWbQg6g0IGDwJz5pdRvLZO0RjyD3m5f+8BypbO2esIIUmxyDXkI0VB/lv3k1gY4t/CjZuFmYbtPTqRm09C91YWCYm7y5f5IlUD1s+Yt+1NMQafCRubsik8L219o1ofgCX4H87/8AKnxArxYv+LLcfhIA/enb9eGYA9hIB9hqk0IZ4GnYfWzH3mqfFPhoZhFuwHdWlvmyrZRIzu2vAZBc2+uKv/d2/wDdU8+yRLiTK46u6EYF/KJYm5HILy7SxPIUMCCZgsCzRYeESSZChKtZVPGaTMiuEVTfle44Xo8+24hDM+9CmK5lbdkk7s5HeOO/0i3FgQW4WqTs3AKIclmCm6gFnDKgY5Vz3zg6E8Rq2mgFH8XxLGibuMRpbdqyrlW2oK5hxvrca86AKrxxdYWWYlJiQj7tBqHWPUE8MzcexTxqtPSfM0sUcqCUKDFvwiK4uRmjUEEliUAzN9bla1X02yY2yRrAmREKA5AVSNrAxRjgL5F9ACjialeDKFyZBlsVyldMp0K9xFAECCctKc6SRsIxaNipWxbrMCjFWYGwPMC3I0XFYmJLCSSNSRmAcgG17XA7x+1CECQHNJMbEBIxKR1VGuVNLvyuxueqBeoGPxqSsDHmOVSpaxCnrE9TNqeJ14cKpbdgG9Qm6gjXQa+qlSw/kL3D3VisCjzZ4ixM2KxBSElN9N1iQv8A7G4X40bH7IeAjeoy34EjQ+saVuuF2gFllBI0kkH+I1eTrHiImjkAKsLG/L0g8iK9qj27OMlGUVo+pzVuzYzV09pyzD4LeKETVmYBe8nSt86I7MwMZkw8kSyS2vI8qh72NrLmHVXsA76o+j2yGw80hdgWRgEtYjKBxNtDcHhVT0Q2kPG8jO1ohnABOgzMoUEnloaz7W7RdWWXSf2rvXeHZ+Cy4uVTa2dZxPQfZ7jI2Fj6wIBF8w/C17r6qm9FtjpgIEwyO0iqWIL2zAMb205CswYreSkoQUjAW4IILnVxcdgyjvvTcQBJikZWsI4yZdeFyCgb1Zj3WryJ16kk022d0acURPlFx8cODYEi8nUS5te/H2CuNxbP3m7hjW7SMco42Fjr6hr6q61002kkYwkhQMJHyrmQFSGXMLlgQpP73qBjdnBdo4SaKNVZo5cwFgt0KdYDh9Yj06V6WC7SjhqcoKP3fs5KuBlWmp6Wz9EH5MpMJhc4RcuY2Z7EschK9e+vlX05Gwqz2/tYja0SMPolgV0bkzO7BrH0ZVHromO2aVxEuJSBmltlWNSqiZ+U3WIAIBCk88vdWufKjiQmFw80qtHiI3yKtvLSQjeKGGmmVXBvxA7a8VTlNu/XmeloxVpI3DbKPHj4sQjApNGsR52aIs4A9BDn8tbBDi80jISCAF056i5v2Cue9FtqDHwpCrtnQpIjJYnq3uCSCFBBI17Kv8HC6Slsys/B83Vkv/NyOnZoeVWpE6F9j7i9nGViPWO41gGg7UnAEb886RnukOX9iQfUaejV1RldHLKNgy0dKjoakJTZJISn0xKfUDQqB4Ol75Vv25Rf20emmgYNqE1FahNQIC9BlAIsRcemjNQXqxEbchdV6pHNer+w0oZaTzr+sIfetHegmiwAHaUi2+f1CMH2hbiohwMdySuZuJZ+sSe25qaaE1UkgIhw68lAPaND+1NyEaB5B3SSD/dUhqC1OyERxAAS2pY8XYlm5fWYk0noj0NqtIDoOH8he4e6lSw/kL3D3Uq5Czz5jZys83/1l/ztUqDHsBqf6NVu05R4RN/9Zf8AO1AbEems9E6Lm57KW4Y8bjj6bVzHH7PbwuVFYqnGU8SATwHpJ4VdxbckiUhT3VB2bB9IztJ12N20vfmBY9lCKumdK2b0qw+HwkaYe2ZVCpFroeBd/wCUcSefDiafh+laYdEOYszN9IbDNJI3P+tAB2CufbGLwSSnIsiPqc5FxlDcCRYjU6VXxwu0hdjrru1Xgl+z1aVLiyrpHZOjOImmLl5oWhkJvhinVQfZRr3B5k246iqjE4nDYmSBY8cIo4J3SVJdJDc5ckM3BlLKBf03vpauZY3GZUIF8xNmYMeHYLWt6aq8PtMKuUqCoPs7uwivbodmVHSzJ7G9yOGeIjp2hu7ztWM+URI5JHZCYluIVUgEoul9eBbjrwtS2B8o0GPcpLGEiYWCuQ2YnttoK43jcTGcOVALMTcSEklQORvzqgw2LeM3Rip9Brz5wu2lFxa/Z0S+yyvc9U7I2vh0usYRTmYMVAGbKxAJtxNh7b1X9MtqR7veqQHQjX+U8VPaK894Pb2ITyX48yOPxPxq5wW0I5CGmeRmuP4rEgEcLBQBUSoy3MSqLet50XZG1pMViY1DHdRZWbQ2zBs19Rx6oAH8xNdCjNcu6IY8STJDANDdna1gANTa+pJ7fTXUlqow0VcylK7CpUqOoyVJjpskkJT6GlFqBoxTDT6Y1AxjUJqK1CagQFqC9GagvViAvQTRnoJpgCNCaimhNTQAWoTUVqE1USDehtRHobVYHQcP5C9w91Klh/IXuHupVxmhxTphsXDwQYiVEs6tI4OZtWdyTe/K54VyKbasrfWt3CuxfKQ//iYn8R/zVw+9elRhBx2ozuyZBj5QR1ye/X31fQYi4vzrWYeIqzge2l69fCYOjKL0o3Ma05r8WXhxTBdDUU41tADYG+YaC/8ArVc7MNQb2oJxBOtdscHh6e6CMdKrJbZEzGzaVTmwNHme9R7UsR9zNKUNGNhrVlEvUhIb1JwOH1rz5YS87lupaJ3yDozhZ8HDHJCpURrlIADKbDUEcDWtYj5NN2SYSHHY2je3ga3nYzfQRfgX3Cp4NeVGvKlN6PqVoKSNR+T/AKONhmmeRSpJCpf7I1v7fdW63odEArCpPSlc0SsrBY6lRio8YqTHWTKDJRaGootqkZg0xqfTWoAE1CaitQmoEBagvRmoL1aEBegmjvQDTAEaE1FNCamgAtQmorUJqokG9DaiNQ2qwOg4fyF7h7qVLD+QvcPdWK4zQ4h8pDXwuI/Gf8xrjNq9DYzy3/E3vNBtXkfUuh9uX6/Bp/X5nA4hrRo2sdb13a3d+1Zt3ftXdS/meWrZXr8EvC37ziazihMRe4ruNu72Urd1bfXN99H1+DNYNLvOES+ilEutd39n7Urd37VD/mybvk+vwX/V2WucVg41ZYKIX9YrrFqVqr63Xg+vwZywN+82XBiyIBwyr7qlqa0+lXjy/kSbvl+vwbrD27zd0o6LWg0gaj6g8nqPJ5nRY1qSi1zG9Klr/wAnqGTzOqCnFq5T/XGl6z7TS195PX4Hlczql6axrlv9cTS9f70a/wDJ6hlHTmoRFc2v6aV6ev8AyeoZPM6I4oLitBvSp/UHk9RZPM3hxQWFaaaVP6hXB6hk8zbGobVq/wDXGlR9Qrg9fgMjmbEwoTCqKlT+olwevwLIf7LhqG1Vd6Rp/Ua8P1+AyH+zquH8he4e6sUsJ5CfhX3ClXtp3VzMB4shPGGPXj1F+FLxXB5mL8i/ClSrPJp8K6Bdi8VweZi/IvwpeK4PMxfkX4UqVGTT4V0Hdi8VweZi/TX4UvFcHmYv01+FYpUZNPhXQLsz4rg8zF+mvwpeK4PMxfpr8KxSoyafCugXZnxXB5mL9NfhS8VweZi/TX4VilRk0+FdAuzPiuDzMX5F+FLxXB5mL8i/ClSp5NPhXQLsXiuDzMX6a/Cl4rg8zF+mvwrFKjJp8K6BdmfFcHmYvyL8KXiuDzMX6a/CsUqMmnwroF2Z8VweZi/IvwpeK4PMxfkX4UqVLJp8K6Bdi8VweZi/IvwpeK4PMxfpr8KxSp5NPhXQLsz4rg8zF+mvwpeK4PMxfkX4UqVGTT4V0C7F4rg8zF+RfhS8VweZi/TX4VilRk0+FdAuzPiuDzMX6a/Cl4rg8zF+RfhSpUZNPhXQLsXiuDzMX5F+FLxXB5mL8i/ClSpZNPhXQLsXiuDzMX5F+FLxXB5mL8i/CsUqeTT4V0C7M+K4PMxfpr8KXiuDzMX6a/CsUqMmnwroF2SwLaClSpUwP//Z"/>
          <p:cNvSpPr>
            <a:spLocks noChangeAspect="1" noChangeArrowheads="1"/>
          </p:cNvSpPr>
          <p:nvPr/>
        </p:nvSpPr>
        <p:spPr bwMode="auto">
          <a:xfrm>
            <a:off x="155575" y="-1728788"/>
            <a:ext cx="4762500" cy="3609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10" name="Picture 9" descr="E:\a- Huong Bau\Anh tu lieu\Cac tinh thanh pho\Nha trang\Ông Nguyễn Anh Tuấn - Phó Chủ tịch UBND TP. Nha Trang phát động buổi lễ (2).jpg"/>
          <p:cNvPicPr/>
          <p:nvPr/>
        </p:nvPicPr>
        <p:blipFill>
          <a:blip r:embed="rId2" cstate="print"/>
          <a:srcRect/>
          <a:stretch>
            <a:fillRect/>
          </a:stretch>
        </p:blipFill>
        <p:spPr bwMode="auto">
          <a:xfrm>
            <a:off x="4572000" y="1295400"/>
            <a:ext cx="3942525" cy="2517569"/>
          </a:xfrm>
          <a:prstGeom prst="rect">
            <a:avLst/>
          </a:prstGeom>
          <a:noFill/>
          <a:ln w="9525">
            <a:noFill/>
            <a:miter lim="800000"/>
            <a:headEnd/>
            <a:tailEnd/>
          </a:ln>
        </p:spPr>
      </p:pic>
      <p:pic>
        <p:nvPicPr>
          <p:cNvPr id="11" name="Picture 10" descr="E:\a- Huong Bau\Anh tu lieu\Cac tinh thanh pho\Daklak\2 Le mititnh thuoc la tai Dak Lak\DSC_0033.JPG"/>
          <p:cNvPicPr/>
          <p:nvPr/>
        </p:nvPicPr>
        <p:blipFill>
          <a:blip r:embed="rId3" cstate="print"/>
          <a:srcRect/>
          <a:stretch>
            <a:fillRect/>
          </a:stretch>
        </p:blipFill>
        <p:spPr bwMode="auto">
          <a:xfrm>
            <a:off x="304800" y="3962400"/>
            <a:ext cx="3810000" cy="2354736"/>
          </a:xfrm>
          <a:prstGeom prst="rect">
            <a:avLst/>
          </a:prstGeom>
          <a:noFill/>
          <a:ln w="9525">
            <a:noFill/>
            <a:miter lim="800000"/>
            <a:headEnd/>
            <a:tailEnd/>
          </a:ln>
        </p:spPr>
      </p:pic>
      <p:pic>
        <p:nvPicPr>
          <p:cNvPr id="12" name="Picture 11" descr="E:\a- Huong Bau\Anh tu lieu\Cong dong\Ca Mau.jpg"/>
          <p:cNvPicPr/>
          <p:nvPr/>
        </p:nvPicPr>
        <p:blipFill>
          <a:blip r:embed="rId4" cstate="print"/>
          <a:srcRect/>
          <a:stretch>
            <a:fillRect/>
          </a:stretch>
        </p:blipFill>
        <p:spPr bwMode="auto">
          <a:xfrm>
            <a:off x="4343400" y="3962400"/>
            <a:ext cx="4218622" cy="2365057"/>
          </a:xfrm>
          <a:prstGeom prst="rect">
            <a:avLst/>
          </a:prstGeom>
          <a:noFill/>
          <a:ln w="9525">
            <a:noFill/>
            <a:miter lim="800000"/>
            <a:headEnd/>
            <a:tailEnd/>
          </a:ln>
        </p:spPr>
      </p:pic>
      <p:pic>
        <p:nvPicPr>
          <p:cNvPr id="13" name="Picture 12" descr="E:\a- Huong Bau\Anh tu lieu\Cong dong\the-ha(12).jpg"/>
          <p:cNvPicPr/>
          <p:nvPr/>
        </p:nvPicPr>
        <p:blipFill>
          <a:blip r:embed="rId5" cstate="print"/>
          <a:srcRect/>
          <a:stretch>
            <a:fillRect/>
          </a:stretch>
        </p:blipFill>
        <p:spPr bwMode="auto">
          <a:xfrm>
            <a:off x="381000" y="1295400"/>
            <a:ext cx="4097020" cy="2374900"/>
          </a:xfrm>
          <a:prstGeom prst="rect">
            <a:avLst/>
          </a:prstGeom>
          <a:noFill/>
          <a:ln w="9525">
            <a:noFill/>
            <a:miter lim="800000"/>
            <a:headEnd/>
            <a:tailEnd/>
          </a:ln>
        </p:spPr>
      </p:pic>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533400"/>
            <a:ext cx="8229600" cy="5410201"/>
          </a:xfrm>
        </p:spPr>
        <p:txBody>
          <a:bodyPr>
            <a:normAutofit/>
          </a:bodyPr>
          <a:lstStyle/>
          <a:p>
            <a:pPr algn="ctr">
              <a:buNone/>
            </a:pPr>
            <a:r>
              <a:rPr lang="en-US" sz="2000" b="1" i="1" dirty="0" err="1" smtClean="0">
                <a:latin typeface="Times New Roman" pitchFamily="18" charset="0"/>
                <a:cs typeface="Times New Roman" pitchFamily="18" charset="0"/>
              </a:rPr>
              <a:t>Các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hoạt</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động</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truyền</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thông</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về</a:t>
            </a:r>
            <a:r>
              <a:rPr lang="en-US" sz="2000" b="1" i="1" dirty="0" smtClean="0">
                <a:latin typeface="Times New Roman" pitchFamily="18" charset="0"/>
                <a:cs typeface="Times New Roman" pitchFamily="18" charset="0"/>
              </a:rPr>
              <a:t> PCTH </a:t>
            </a:r>
            <a:r>
              <a:rPr lang="en-US" sz="2000" b="1" i="1" dirty="0" err="1" smtClean="0">
                <a:latin typeface="Times New Roman" pitchFamily="18" charset="0"/>
                <a:cs typeface="Times New Roman" pitchFamily="18" charset="0"/>
              </a:rPr>
              <a:t>thuốc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lá</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tại</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các</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tỉnh</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thành</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phố</a:t>
            </a:r>
            <a:r>
              <a:rPr lang="en-US" sz="2000" b="1" i="1" dirty="0" smtClean="0">
                <a:latin typeface="Times New Roman" pitchFamily="18" charset="0"/>
                <a:cs typeface="Times New Roman" pitchFamily="18" charset="0"/>
              </a:rPr>
              <a:t> </a:t>
            </a:r>
          </a:p>
          <a:p>
            <a:pPr>
              <a:buNone/>
            </a:pPr>
            <a:endParaRPr lang="vi-VN" sz="2800" dirty="0"/>
          </a:p>
        </p:txBody>
      </p:sp>
      <p:sp>
        <p:nvSpPr>
          <p:cNvPr id="17412" name="AutoShape 4" descr="data:image/jpeg;base64,/9j/4AAQSkZJRgABAQAAAQABAAD/2wCEAAkGBxQSEhQUEhQWFhQXGBUWFBQXFxcYGRcYFBgXFhgVFRYZHyggGBolHBUXITEhJSkrLi4uFyAzODMsNyguLisBCgoKDg0OGhAQGy4kHCQsLCwsLCw3LiwsLC4sLCwsLCwsLCwsLCwsLCwsLCwsLCwsLCwsLCwsLDcsLCwtLCwsLP/AABEIAMMBAgMBIgACEQEDEQH/xAAcAAABBAMBAAAAAAAAAAAAAAADAAIEBQEGBwj/xABFEAACAQIDBAQJCgMIAwEAAAABAgMAEQQSIQUTMUEGIlFxFBUyU2GBkbHRBxYjQlJUcpKToTNi8GOCorLBwtLhJENz8f/EABoBAAMBAQEBAAAAAAAAAAAAAAABAgMEBQb/xAAxEQACAQICBwcEAgMAAAAAAAAAAQIDEQQTEhUhMVJhkQVBU2KhseEWIjJRBhRx0fD/2gAMAwEAAhEDEQA/ANsxO2sQHYCVrBmA4cifRQ/HmI8837fCs7KwL4uWVkCrEkssbl8wkLIW1RRoFuOfEG9QJEykg8QbH1V8bioYqhZzk0nu2s6VosnePMR51v2qZhNrzAAvI5vyuBYdvDjVVgcMZHCqCeJIHYKkniS2luI7LcvRWdKpX/Nydv8ALOmjShJty3IPjNrzKerM5Ui4va49HCgePMR51v2+FQZJMxJPP9vRTKxniqrk7SfVmLjG+xEvE9JpYxd52W/Dhr3C1R/no33lvYfhWs9Kf4ifg/3Gh7K2UsyqWfLeRktrchYt51LA3a/I2Fq9/B4J1qMZyqSu+ZjOVnZI2k9ND95b2H/jS+eh+8t7D8K1w7AYrBayvIhbKx+sqxsy2tpZZM/E6Kao5LAmxuATY9o4XHvrofZqSvmT6jp/fNR2bf8Akb/89D95b2H4Vn56N95b2H/jXPr/AL1gHh66j+gvEn1Or+rLfdd/s/8AR0H56n7y3sP/ABrPz0b7y3sPwrnoJvVng9ltJHmHMkButZcrxRlWsLXYzKRfkrVUez1LdUn1MK9N0Wk7bVc2/wCebfeW9h+FL56N95b2H4VrEfR8liBIpAtZgkmpvMLEWugBw8nWOnkjiai4TAh4HkzZXVmyggkMEhaVhcDqmynU6aWqtWrxJ9TDT5G4/PQ/eW9h+FL55n7y3sPwrVto7JEckKagOd2x63lq4R2XMo6uosQCp4g9pMTsO5+iEg1kXJICXOSWOLOuUAlCZb8NMp40atXiT6hp8jZfnofvLew/Cl89D95b2H4VqUWzlLTrnb6KwFkJzkSLE17E5RcnXkCCedTo+jZaWRY3DIBLkYhlsyySRKrX5gxnUCx7qNWrxJ9Q0+Rf/PQ/eW9h+FL55t95b2H4VpmP2c0USSEghwNLMLExrKACRaQZXALLcA3FTsT0efOwS5UMVXQk33scIW9rZiZAQKWrV4k+oafI2X56N95b2H4UvnmfvLew/CtZ2zshYhIwbQPGEUBnGWSPOCZDa3A8e69U1PVq8SfUNPkb/wDPM/eW9h+FL55n7y3sPwrQKVGrV4k+oafI3/56H7y3sPwpfPQ/eW9h+FaBStRq1eJPqGnyN/8AnofvLew/Cl89D95b2H4VoFKjVq8SfUNPkb/89D95b2H4Vg9NT95b2H/jWgik/A09WLxJ9Q0+R6QwpuinjdVN+8VmmYD+FH+BfcKzXpJWINY6M49d7NFdc+dmNhYtrYkm1mIuoOptpfjUfpVgFR94QbN2fa51WYOfJLLKbnK7AX5Am7EaDQ9TmfItyq0xnSDeRqpjQtmB6zEjQ6WCi+unHtrwarp1KLozlaS3XN7NO6LTo5s4QoXPlNwvxA5Cte6S47eSWHkrp3mrzaG2VaJClxvBoDoV43B7GBBFaRFGqmRVIvnJawYEMSwuxZjcnKezhWWPcIUMin3WuON76T7x9KlSr540Nc6UfxE/B/uNU4Y8iR6yPRfTnats2pswTZTmysNL2uLd1QD0b/tf8H/dfU4HtDD08PGEpWaMJwbd0UqTsLWZtAVGt8qsLELe+UW00tQ6vfm3/a/4P+6Xzc/tf8H/AHXXrTC8XuSoSKKrHY+AjkEjSybtUEfWuoA3j5bnNxtxyjU1M+bf9r/g/wC6yOjpsRvdDxGU2NuFxelrPC8XuPRmCi2ICynMDHkVpRZwyEwxSkDKhzfxVIyg6cdRelHsKbRBIuYuFaMM4GkrQ5yQMrdaM/zcNKkx7DcEETsCNQQGBGmXQhrjTTu0pJsJgQRMdCCLqSNDmFxm11176etMLxe4nCb3kHDQypLu4pReSINnyt/DaMymyspdDlJ0UAk6dtFi2GWEW7kBLEZlOdLBpHiDrddBZbWPW1Oh4VNxOyJJJN405z6dYLYjKABax0sAOFDbYLE3M7E3vchr3BzA3zcb69+tGtcLxe4ZcgGO2UWuyNZVRd0rFy7IsaSixKLkssi6NY3HroU+BkjniDTEtIxjMn0hK2kMLA7wAsASbEaEcKlybBY3JnYk3LEhjfMLEm7a3Fh3C1FxuypJipknuVGVepaw42Fj2mlrXC8XuGXIiw7AkKkxvcmXdBiXjupdo2YqRmYFxrfhl5moeEw4LyDfMqrFI+8G+XyQrdZCM9jfVbX99Wb7GkPHEOdcxvmPW0ObVuOg19FNbYLMSTOSW0YkEkg8QSW1FPWmF4vcMuQCPo7KQMzDKsrQ5bnSzumaO4IyF42GgHDhUHC4V5Iy+8KrmVQLynM5Ga5y3C2A8trcOPZceJntl37WzF+DeUeJ8rjz7yTzoa7AYBgs5AYWYBSAw7GAbUd9GtMLxe4ZcgfiaaV36xBylmzFgGaN5YyDoAMzQyMoINhUbY+zFmClnK3mWLKFJ0ZGkzZgCF8nnxtprVidkSXJ8Je5FibtcjsPW4eimR7CZQQs5ANrgAgG3C4Dcv2o1pheL3DLkVy7Hci6srDKWDAMARuUnB1AtdZBoba37Kl7Q2HluVOVUFnY7xyzh2jyqgjDKMyN1rFbG97UYbDYAqJ2CkAMtmAIAsARmsQBpY0/xNJfN4Q9yMpPWuV4Zb5vJ9HCjWmF4vcMuRX7H2Tv8h11kdX1sAiLE18wHVuZbZu6gwbOLb8E2aIgZQrNnZpN1lBA061rH08qs4tgstss7La9soItfQ2s2l7D2VhNgML2mIzAhiARcHiD1tQew0a0wvF7hlyIO0tkNBmzMptuiCL2tIZl1FtCGhYEX5U87JARXzEq65otBc5IXklvp9VkyadvrqdiNiO5u85Ym17qfqggfW9J9p7aYOj50G+Ol7DKdM3EDraA8+2jWmF4vcMuQPHbBEYOZwrJEHcAmS8gZFYdUDIPpFtxHpsL1Gw+yQ+HMgZswWdymnkxJcMp4+WVB7M6kVYtsaTq/wDkN1V3a6Non2fK4a8O7soPzea1hMeBHkng3EeVwPPto1rheL3DLkdxwS2jQHQhVBHcBWaxghaNPwr7hWa9BO5By7ETCKaRivUdnMr5ixuDZURTwGpY62ADHtNHGEuTkYMA1u2xH1T6RcU3FA7x9D5bcv5ifXrUQ4JfssNGA4ny1KnjxFrafyivj5aNT80013nUnYm4jEqmhszWyqgByqCL2Yjyb6nUjgeFiRDgQhQDmudSC2Yg2AtfuUdvfT4oSoUWJIVVzWsSFvbusSbdlz207dt9k+yorN6OhCL273+wQylT90fsn2GluW+y3sNcWVPhY7ozFFm521twJ19VPkwzKGJ+ra/Dnex/amCNuSt7DWd255P7DWiptLbFhcI+CYX9BI9Y4aem4rHgjXANhckcRyuTa3HhTd2/Y/sanFZLAWfTUaGnl+VivzM+BtzHd2Hspng5yluQNj7QP9aW5k+y/sasiCT7L9vBvbRleVjvzEuFJ4am5Fu48b1mPCMwBFteH+l++l4PJ9iTn9VufHlWRhpfsSflahU/3FhfmNGGNmOllza3HFaz4G2h487j2+4UjhJfNyflal4LL9iT8rUKn5WFzHgxzZeepHpANr0lw/boe6/1slj6+dZGFl+xJ+VuevZWfBpfsSflbv7KWW+FhcaMK17W1te1+Ivl499KXDFdT9kt7LX09dZGFl+xJ+VuVO8Gl+xJwt5LfCnl+VhfmJsE1yALgc9B2+n0UHcm1+Vr/wBf1yovg832JfTo9N8Ek+xJ+VqTp+ViuPfBlQb9qi4OlybEemmyYRlFyNLXvccO23GkcNL9iT8rfCkYJfsyexqeX5WO/Mw2FItewvaw48TbiKUeHJsBx5Cx4a8+3T96c0cpNyrk6cVPL1UzcyfZf2NRlu/4sL8zAga5FtRYH2cKycM1wNNSALm2p5VjdP8AZf2NS3b/AGX9hpZb4WFx0mGK8ewkHtAIH+7gay2FN7DXW1+HA24GmZX7G9YJ4m/vFYKt2N+9N0/KwuEbCMAbj9x6ePYdP3psmHZQSRa2X/FqKblb+b9/65mmsG/m/eh033RYX5nUsJ5CfhX3Cs1jCeQn4V9wrNfdR/FHIaDivLf8Te801RRJx12/E3vNZUV2ozGgUQU4JT8ttTyoAwooGNx0cCGSVwqjiSa0bpX8pccQKYazvqCeQNcs2pt2fEaTSMwuTY6C552FRKSQ9p2zZPyg4OY2LlDr5QIuL2BB9NbbBIGAKkEHgQb15YV63HoH0tbCTDOxMTWVgSTYdo7KSmmDR30CnrQsLMHUOhurAEEdho4FMEPU0ZG9NBAoq1IyRGakpUWOpMbVDQyQtEFAQ0UNUjH1mm7wVgyjtpWAcaG1IyjtppkHbTEYagsaMRQmQ9lMALGgu1SGiPd3kUNofSP3qroRFc0FjUt8O3IX9IofgjHj1e//AKp3AhMaE1T2wR5Mp/b30BsC/Z/iX41V0BBY0ImpsmCca5b/AISG9tqEmAduWUdrXX2X1Psp3QiIxoTVYy7Me2hVj9lTr6geNV8qkXBBB7CLGqTTA6Bh/IXuHupUsP5C9w91KuUs0ideu34m95pKtFmHXb8Te+sqtdSewzEq1T9Ndo+DYKaQWuFIW/adAKv0SuffLfNlwUa31eQaehQT8KlsaOK4bDPK1kBY8dK2HAdA8XKLhQO81M+TqIbwnmdK7XsjDkAaVySk7nVGnHRuzjUXyXY0gnKLdoNQNo9BMbACxiJUc11Psr09gl0sRQcZGNdNKd2totFPYcq+RfbpkhfDSHrRm8YPHIeXqNxXTlWuKbCw7x7ekSDKAWJIP2eJt6a7hkrpTukc7VnYbasinWrFABENFVqCtEWkBJRqMlRozR0NZsZqfS/ZamXDNvJ1MuIiicJiJo1MZSQkBFYKD1RqBeg7S2zJhhIIY8+HwSg4pnmO9ZXTPaPOrF2VTmuzLc9W51rbMZhlkKZ1zFWDoSLhXW4DDsPWPtrU+mqxXOXDCbF7l5VfIjCNITcPLnZQ4Dnqqb63IGhoAsIMcXw+Na7ApJi0BLXI3YNstgMo10HLtqgw/SCWbDYYxA3TEYKAl5GR5ZCgMu9GUskZzA9YXbjaxBJdmdIY88OHIX6TdjGMqqBJiMVCjkZM2YK2dSzAGxIF+Njbakjw2LUjCmWOPCrIwiVM0Yw0tkkOZgXyKWygXPG1ABF6RYibLFh4U8IG/aUPLaMDCztA4RzGxbOy6dUZQbkjS7U6Yu4EiQLuMuCZ2aUiQeGvuwFQKVbIdSc1iBpxoONxeBaWSLEQKIljmxMbFVOcEh8RIMjF8r71DlYDNY6GrTZ0kEzvE+EaBykL7uRUGeOFhumXIxUBGsMuhXS4oAHsPpFJicRJFulVI94GbOxkR45N2ElTIFRmsXAzHqkGouF2xNHPMroGhfGSwq5lOdCIBIoEZWwTqMPK+te1VGxMUuCllMk0jCPw3wiIBrkxusrYmdDIyB23iZd2q5t/qABYbF0axcWKDsYlWVJt4wFmG8dbJKrKzAtkOU66EEWoArcR0pl3CSxxqzS4fDYpFd7LH4RJHEYrql2ALFsx1JNW/SHaE+Hw6OscTTNLh4mRnbdgzyLEbOFuwu3HKOZseFUuy58FKgEODEfhDthEDqmU5UkmCyKrkxopjP0Zysp4AaVJg2tDPGuHXCSyp9aMbuyIkrRrMxaS4vJE7LYl+oTTTAHs/as6YnELIqtG2NWAnesWiZ8HDJljUrYxhgeYPXvas/O36KCVov42GjnVQ/B5Zo4EjuRYLmlF3PADhTtsSw4PEYZSqrEwnlKKt2kxEIw8WHyXNzJZsgHO4vULBbiPEYmN8IBG8sOGzBYykYxMcb7iUZrkGVj5IKjMOApgSYtuYiJ/B5Y1bGNLGiDe/Q2ljkkDbwRhlssEl1yZiSOTC03pDLIMKGP0cu8woYI5YKWxEQZVeylhYkcBcXqphxmCKOr4bJg5AZYpXQZJmgRnaQOHMhYIl0LBTZTarLYmPw+KjaJIiqxbpt0xRgBfeRMGRmFwyXsTmBXWmhDdj7YabEYiNlUBcrxsjl0y53iKZiiguGiJJUsAWtfSpW2nGWMHViWtfjkA19WYisR4GCGVjFh2M2XrbtDwYmTK0jEIoJYm2tsx0FDfZ0zsZJd2rEBQue4RBchLi9zqSTzNNMDdcP5C9w91YrMAsqj0D3UqxKNRdes34j7zRFSky9Zu8++iotdCMxyLXM/l02czwYeRRfK5BH4l4/tXUo1rSflfwEsmDTdmyq4MndYj30pbi4q7ORdHRJCuZerYgs9gQLi4t210bo70tkuPpklA8sFCjKO+g9BtmAxboojLoetob2tWzYzYihGjWNbsLXzXyg8xpeuZtHZGOyxfN0jjWMOCpuNOsLH4VFwu3pJjqiZTzR83r4UPC9D8PFGu7iUXjCPlABbnmPab3rGz+jixKNzHktoDYAa8SRfWl3Csjn+AwRbpFddVGZiR6V512YiqPo5sRIS5CDNmJEn1iG4juvWwZa3huOaorSBZaxaiEVgiqIGWpwNZtSAoAJHUhKjR1IjqWgDrVPtvYMWIZS7Oj5XQNG5Rikls8Z5MpsDYjjrpVwtOqCjV8RsjDYYNic0kSRojShZHCOIFCK0iDy2CoBp5VgDfSoG0o4sW8edMTDJIskQRyYhJCmWWRZAjG6lTpYg30Nta2fa+CjmjeKXVJFKMLlbgixsw4H01VHo2WWO+KxLPGzFJrw5wrqEaPSPKVIHEgtfW96Yiiw0eBlmhbJiAuLVzFnFoH8JgV3itxN441OmgKWBB0qfCYcHihFlxMjtAXbESvvFihjYDKWZgVUFrkgE8L3p+F6EQRSQukkwMIhEYJjP8CJoQCSmaxRmuoIFyWABN6stpbESaRZGZ1IR4nRcuWWKQgtFKGU9UlRqtjx1p2YGsz7Rwr+FyvC0bzwR2Mscn0+FVlQOF6pveWxAIYAxk1cwNHgQqTTSNvN6d7KxZQIFL5Lk9UiME+nIxvTB0QiKkSTTy9TdRmR1JiizI5RCFF7mNAWfMxCjWrLbmyIsXHu51zJnR7elGzW7jqp7QxFFmBquz8LA8yxlcWjy7vEwzyG0peOIgqGtbqxSBSSDmuwzErTscmEwkgUeGK0KR7ySEkjdzyuyCc6mQbzMNBmGc8iaux0bjGKOKEkocuXK3QrrGIityhfJYAhc1gb2tc0THbCjmMzOXBmWBGsRoMO7SJluDzY3407MRUbSxmFxBUywztMpnw4wwX6QFlikkJVWstlEThwwtmWxubVjZkeHneyPI4cQYpi9xJvcJIsS7xjaxDRBWQqNQdeNTtodHAzSSwySRYhpGmWUEdRnjihdLFSGjZYUOVgesAb6Cj7P2JFh2zRltEMZLNfNnkMrSMebs7Ek+nlRZjNeiiwSSmJlxBjV8Rh0WUlsNG+6Z5Y4lvcXiz2JuAAVBW9qkbA2nArLEhxZMjQxx+EG+jxySx5dbhSkbHMRc2AJqRjcApkZIQxmWWXGKzEbpJ2hMapJzKkSXsLkXFyL1XdHei0qx7tlaFY2jlhlQQb/fqHSRnMamN0KMFGcFrE+ijcInHpWjWyJM4UyFwsbMVjiZomlspNl3iMoB1bI9gbChHbTSNHuiCrT4dGGXURTwGa2bMQx4HMOF7a0deiSooEcuJjOVkeRGXPKjyPKUkJQjRpXsygMM3GpGH2OkRO6LoC0RyLbKVhi3KxWIvkygX53HEVW0Dc4uA7hSpR8B3ClWJRq7DrN3n30ZVph8pu8++jx10EIJGtPlhVxZgCOYIvSSjLSGcxSIptCWNeqCWyjgOAIFRJcQ+ImZUGIjxCELcLdSOI7xV58oOHWOaKdTZz5X921jVnsqDe5ZVPWPGueaszspy2E3C40pEvhMjLYWYlCq66cafg53GYBsyX6h9B5eqrVcISBvDcdh1HrFRlgzSdXRam22wtJbw7vu4y5BbKpYgWuba6XsKivt2EAm7GzZCApJDAMctuZ6p4VbZapNo7Ga7tGZGMhu4MuULYqwMemhuijXkPWN9xyt32h49tQMQqvdiSAMrakAkgG1uAJpg23AVLBicqhmGVrgEgAEW43YaVXSbLmKqjX4gknEXaM/SL1GsOKkHhrw5Xo/g02cvcdVlKKZyUKgEEsLX+qrW4XY9l6LiJqbVhLBQ+p0tY8b2sdNDR8NiFkW6nS5HrHEVRDByKgtnzcAizkkqoVQ1wOxT3hRz0FxE8pbrIqrrwNzw4e43/8A2mBMSjoajpR0oYEhTTxQ1olQUI1EkwUZ+oPVp69Kl0OThQDAZQosOAudST6SSTVHsfHSSYiZS108tUI1RWWIRi/ptKx9LeirTGda0Y+ve/oQWze24X+9VT0bXNNipTb6R1y+hFMip+wzf3qYiyXBtc3mlNySF+jGX+VbJcjvuaHIFvl3shb7KtdvYo0puEbwgMWbQEqYVJBXKSLTEdYtpe2g158amxQhRZVAXsAAHsFUhETdE+c72kI/Zb0w4WTlJl9bsf3YVYZf61qImNVjZA8liQSikqCDYjObKTcEWB5UwIowM1wfCmtcEjdRm/ou1yKDt2brRIBcX3zr9pYbFEH4pTGPUalYvH7sZpI8i9rSRA+wt/rVFHi/CWxEkFpGDQLGt8pyRBZWDEj6Ms72BI4gHUCkwLrZ2GKAljmc3zMPrG5LN63L29GUcqJjkJilW1+o9lte5A007b1VR4nMLSCW4/8AWwOGiWwsBoSzgdt2vU3AJHEpysoucxK9Vb2AGQX0At7yaN6ApRGFHVzKP5WdfcawXfzs36r/ABq9l3BJzCO+t+sRr3BgKjeE4UaA4e/CxYMb8h1mvVX5AbbhvIX8I91Yp8XAdwrFYFGtt5R7z76PEK1TbvTTDQNIobPKCwygXAa50Y8q0GXpnjme5lAXsQAAf6mvWodn1qqvay5nJUxMIO287e0iqLsQAOJOg9tUe2Om+CwyktOjNY5UU5mb0ACuO9Idt4nFoBJKxCm2UaBvSwHGtdnw5zEn4V20+xna830IWKUtxeN0nfFYiVpzrIbxjkoHBB2WrZuje1cRE4Ed2H2a5lNMY2tl1FiCRzr0B0U2MkuHhnTQsqtcajUa15vaOHVKWlHd7Hdhql42ZYYHEYycDMFjXnzahtt5cPixh2N1KgsexidL1scYWNCzHQDU8K4D0s6UDwueaMFwWyqfq2UW+NZdn0FVm9PckyMXUlGKUd9z0OjA8KyxtrXFugPTHEYjExxQXIYHeRvfKirxcMBccbek11rG4oxvCh1MhIuNAthcm3PgB66nEUlRaWkmmu4VJyqLdZmUgbM76dbJpzsqnS9tDc0zGShACQLE24FjexI5a8Dxo02IUTLCNWKlzw0W9h7Tf2VIxENhfiPdesFJM0cWil3xBJOa50ssbcF6oAPPgTp2ip0UuYXtYdh0Ps5UUmmk1ZJkVIjqOtHSkwDpRaGlEqChUCU6ns7eWnGj1WY54yjLKyZCCr3YAWbQg6g0IGDwJz5pdRvLZO0RjyD3m5f+8BypbO2esIIUmxyDXkI0VB/lv3k1gY4t/CjZuFmYbtPTqRm09C91YWCYm7y5f5IlUD1s+Yt+1NMQafCRubsik8L219o1ofgCX4H87/8AKnxArxYv+LLcfhIA/enb9eGYA9hIB9hqk0IZ4GnYfWzH3mqfFPhoZhFuwHdWlvmyrZRIzu2vAZBc2+uKv/d2/wDdU8+yRLiTK46u6EYF/KJYm5HILy7SxPIUMCCZgsCzRYeESSZChKtZVPGaTMiuEVTfle44Xo8+24hDM+9CmK5lbdkk7s5HeOO/0i3FgQW4WqTs3AKIclmCm6gFnDKgY5Vz3zg6E8Rq2mgFH8XxLGibuMRpbdqyrlW2oK5hxvrca86AKrxxdYWWYlJiQj7tBqHWPUE8MzcexTxqtPSfM0sUcqCUKDFvwiK4uRmjUEEliUAzN9bla1X02yY2yRrAmREKA5AVSNrAxRjgL5F9ACjialeDKFyZBlsVyldMp0K9xFAECCctKc6SRsIxaNipWxbrMCjFWYGwPMC3I0XFYmJLCSSNSRmAcgG17XA7x+1CECQHNJMbEBIxKR1VGuVNLvyuxueqBeoGPxqSsDHmOVSpaxCnrE9TNqeJ14cKpbdgG9Qm6gjXQa+qlSw/kL3D3VisCjzZ4ixM2KxBSElN9N1iQv8A7G4X40bH7IeAjeoy34EjQ+saVuuF2gFllBI0kkH+I1eTrHiImjkAKsLG/L0g8iK9qj27OMlGUVo+pzVuzYzV09pyzD4LeKETVmYBe8nSt86I7MwMZkw8kSyS2vI8qh72NrLmHVXsA76o+j2yGw80hdgWRgEtYjKBxNtDcHhVT0Q2kPG8jO1ohnABOgzMoUEnloaz7W7RdWWXSf2rvXeHZ+Cy4uVTa2dZxPQfZ7jI2Fj6wIBF8w/C17r6qm9FtjpgIEwyO0iqWIL2zAMb205CswYreSkoQUjAW4IILnVxcdgyjvvTcQBJikZWsI4yZdeFyCgb1Zj3WryJ16kk022d0acURPlFx8cODYEi8nUS5te/H2CuNxbP3m7hjW7SMco42Fjr6hr6q61002kkYwkhQMJHyrmQFSGXMLlgQpP73qBjdnBdo4SaKNVZo5cwFgt0KdYDh9Yj06V6WC7SjhqcoKP3fs5KuBlWmp6Wz9EH5MpMJhc4RcuY2Z7EschK9e+vlX05Gwqz2/tYja0SMPolgV0bkzO7BrH0ZVHromO2aVxEuJSBmltlWNSqiZ+U3WIAIBCk88vdWufKjiQmFw80qtHiI3yKtvLSQjeKGGmmVXBvxA7a8VTlNu/XmeloxVpI3DbKPHj4sQjApNGsR52aIs4A9BDn8tbBDi80jISCAF056i5v2Cue9FtqDHwpCrtnQpIjJYnq3uCSCFBBI17Kv8HC6Slsys/B83Vkv/NyOnZoeVWpE6F9j7i9nGViPWO41gGg7UnAEb886RnukOX9iQfUaejV1RldHLKNgy0dKjoakJTZJISn0xKfUDQqB4Ol75Vv25Rf20emmgYNqE1FahNQIC9BlAIsRcemjNQXqxEbchdV6pHNer+w0oZaTzr+sIfetHegmiwAHaUi2+f1CMH2hbiohwMdySuZuJZ+sSe25qaaE1UkgIhw68lAPaND+1NyEaB5B3SSD/dUhqC1OyERxAAS2pY8XYlm5fWYk0noj0NqtIDoOH8he4e6lSw/kL3D3Uq5Czz5jZys83/1l/ztUqDHsBqf6NVu05R4RN/9Zf8AO1AbEems9E6Lm57KW4Y8bjj6bVzHH7PbwuVFYqnGU8SATwHpJ4VdxbckiUhT3VB2bB9IztJ12N20vfmBY9lCKumdK2b0qw+HwkaYe2ZVCpFroeBd/wCUcSefDiafh+laYdEOYszN9IbDNJI3P+tAB2CufbGLwSSnIsiPqc5FxlDcCRYjU6VXxwu0hdjrru1Xgl+z1aVLiyrpHZOjOImmLl5oWhkJvhinVQfZRr3B5k246iqjE4nDYmSBY8cIo4J3SVJdJDc5ckM3BlLKBf03vpauZY3GZUIF8xNmYMeHYLWt6aq8PtMKuUqCoPs7uwivbodmVHSzJ7G9yOGeIjp2hu7ztWM+URI5JHZCYluIVUgEoul9eBbjrwtS2B8o0GPcpLGEiYWCuQ2YnttoK43jcTGcOVALMTcSEklQORvzqgw2LeM3Rip9Brz5wu2lFxa/Z0S+yyvc9U7I2vh0usYRTmYMVAGbKxAJtxNh7b1X9MtqR7veqQHQjX+U8VPaK894Pb2ITyX48yOPxPxq5wW0I5CGmeRmuP4rEgEcLBQBUSoy3MSqLet50XZG1pMViY1DHdRZWbQ2zBs19Rx6oAH8xNdCjNcu6IY8STJDANDdna1gANTa+pJ7fTXUlqow0VcylK7CpUqOoyVJjpskkJT6GlFqBoxTDT6Y1AxjUJqK1CagQFqC9GagvViAvQTRnoJpgCNCaimhNTQAWoTUVqE1USDehtRHobVYHQcP5C9w91Klh/IXuHupVxmhxTphsXDwQYiVEs6tI4OZtWdyTe/K54VyKbasrfWt3CuxfKQ//iYn8R/zVw+9elRhBx2ozuyZBj5QR1ye/X31fQYi4vzrWYeIqzge2l69fCYOjKL0o3Ma05r8WXhxTBdDUU41tADYG+YaC/8ArVc7MNQb2oJxBOtdscHh6e6CMdKrJbZEzGzaVTmwNHme9R7UsR9zNKUNGNhrVlEvUhIb1JwOH1rz5YS87lupaJ3yDozhZ8HDHJCpURrlIADKbDUEcDWtYj5NN2SYSHHY2je3ga3nYzfQRfgX3Cp4NeVGvKlN6PqVoKSNR+T/AKONhmmeRSpJCpf7I1v7fdW63odEArCpPSlc0SsrBY6lRio8YqTHWTKDJRaGootqkZg0xqfTWoAE1CaitQmoEBagvRmoL1aEBegmjvQDTAEaE1FNCamgAtQmorUJqokG9DaiNQ2qwOg4fyF7h7qVLD+QvcPdWK4zQ4h8pDXwuI/Gf8xrjNq9DYzy3/E3vNBtXkfUuh9uX6/Bp/X5nA4hrRo2sdb13a3d+1Zt3ftXdS/meWrZXr8EvC37ziazihMRe4ruNu72Urd1bfXN99H1+DNYNLvOES+ilEutd39n7Urd37VD/mybvk+vwX/V2WucVg41ZYKIX9YrrFqVqr63Xg+vwZywN+82XBiyIBwyr7qlqa0+lXjy/kSbvl+vwbrD27zd0o6LWg0gaj6g8nqPJ5nRY1qSi1zG9Klr/wAnqGTzOqCnFq5T/XGl6z7TS195PX4Hlczql6axrlv9cTS9f70a/wDJ6hlHTmoRFc2v6aV6ev8AyeoZPM6I4oLitBvSp/UHk9RZPM3hxQWFaaaVP6hXB6hk8zbGobVq/wDXGlR9Qrg9fgMjmbEwoTCqKlT+olwevwLIf7LhqG1Vd6Rp/Ua8P1+AyH+zquH8he4e6sUsJ5CfhX3ClXtp3VzMB4shPGGPXj1F+FLxXB5mL8i/ClSrPJp8K6Bdi8VweZi/IvwpeK4PMxfkX4UqVGTT4V0Hdi8VweZi/TX4UvFcHmYv01+FYpUZNPhXQLsz4rg8zF+mvwpeK4PMxfpr8KxSoyafCugXZnxXB5mL9NfhS8VweZi/TX4VilRk0+FdAuzPiuDzMX5F+FLxXB5mL8i/ClSp5NPhXQLsXiuDzMX6a/Cl4rg8zF+mvwrFKjJp8K6BdmfFcHmYvyL8KXiuDzMX6a/CsUqMmnwroF2Z8VweZi/IvwpeK4PMxfkX4UqVLJp8K6Bdi8VweZi/IvwpeK4PMxfpr8KxSp5NPhXQLsz4rg8zF+mvwpeK4PMxfkX4UqVGTT4V0C7F4rg8zF+RfhS8VweZi/TX4VilRk0+FdAuzPiuDzMX6a/Cl4rg8zF+RfhSpUZNPhXQLsXiuDzMX5F+FLxXB5mL8i/ClSpZNPhXQLsXiuDzMX5F+FLxXB5mL8i/CsUqeTT4V0C7M+K4PMxfpr8KXiuDzMX6a/CsUqMmnwroF2SwLaClSpUwP//Z"/>
          <p:cNvSpPr>
            <a:spLocks noChangeAspect="1" noChangeArrowheads="1"/>
          </p:cNvSpPr>
          <p:nvPr/>
        </p:nvSpPr>
        <p:spPr bwMode="auto">
          <a:xfrm>
            <a:off x="155575" y="-1728788"/>
            <a:ext cx="4762500" cy="3609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17414" name="AutoShape 6" descr="data:image/jpeg;base64,/9j/4AAQSkZJRgABAQAAAQABAAD/2wCEAAkGBxQSEhQUEhQWFhQXGBUWFBQXFxcYGRcYFBgXFhgVFRYZHyggGBolHBUXITEhJSkrLi4uFyAzODMsNyguLisBCgoKDg0OGhAQGy4kHCQsLCwsLCw3LiwsLC4sLCwsLCwsLCwsLCwsLCwsLCwsLCwsLCwsLCwsLDcsLCwtLCwsLP/AABEIAMMBAgMBIgACEQEDEQH/xAAcAAABBAMBAAAAAAAAAAAAAAADAAIEBQEGBwj/xABFEAACAQIDBAQJCgMIAwEAAAABAgMAEQQSIQUTMUEGIlFxFBUyU2GBkbHRBxYjQlJUcpKToTNi8GOCorLBwtLhJENz8f/EABoBAAMBAQEBAAAAAAAAAAAAAAABAgMEBQb/xAAxEQACAQICBwcEAgMAAAAAAAAAAQIDEQQTEhUhMVJhkQVBU2KhseEWIjJRBhRx0fD/2gAMAwEAAhEDEQA/ANsxO2sQHYCVrBmA4cifRQ/HmI8837fCs7KwL4uWVkCrEkssbl8wkLIW1RRoFuOfEG9QJEykg8QbH1V8bioYqhZzk0nu2s6VosnePMR51v2qZhNrzAAvI5vyuBYdvDjVVgcMZHCqCeJIHYKkniS2luI7LcvRWdKpX/Nydv8ALOmjShJty3IPjNrzKerM5Ui4va49HCgePMR51v2+FQZJMxJPP9vRTKxniqrk7SfVmLjG+xEvE9JpYxd52W/Dhr3C1R/no33lvYfhWs9Kf4ifg/3Gh7K2UsyqWfLeRktrchYt51LA3a/I2Fq9/B4J1qMZyqSu+ZjOVnZI2k9ND95b2H/jS+eh+8t7D8K1w7AYrBayvIhbKx+sqxsy2tpZZM/E6Kao5LAmxuATY9o4XHvrofZqSvmT6jp/fNR2bf8Akb/89D95b2H4Vn56N95b2H/jXPr/AL1gHh66j+gvEn1Or+rLfdd/s/8AR0H56n7y3sP/ABrPz0b7y3sPwrnoJvVng9ltJHmHMkButZcrxRlWsLXYzKRfkrVUez1LdUn1MK9N0Wk7bVc2/wCebfeW9h+FL56N95b2H4VrEfR8liBIpAtZgkmpvMLEWugBw8nWOnkjiai4TAh4HkzZXVmyggkMEhaVhcDqmynU6aWqtWrxJ9TDT5G4/PQ/eW9h+FL55n7y3sPwrVto7JEckKagOd2x63lq4R2XMo6uosQCp4g9pMTsO5+iEg1kXJICXOSWOLOuUAlCZb8NMp40atXiT6hp8jZfnofvLew/Cl89D95b2H4VqUWzlLTrnb6KwFkJzkSLE17E5RcnXkCCedTo+jZaWRY3DIBLkYhlsyySRKrX5gxnUCx7qNWrxJ9Q0+Rf/PQ/eW9h+FL55t95b2H4VpmP2c0USSEghwNLMLExrKACRaQZXALLcA3FTsT0efOwS5UMVXQk33scIW9rZiZAQKWrV4k+oafI2X56N95b2H4UvnmfvLew/CtZ2zshYhIwbQPGEUBnGWSPOCZDa3A8e69U1PVq8SfUNPkb/wDPM/eW9h+FL55n7y3sPwrQKVGrV4k+oafI3/56H7y3sPwpfPQ/eW9h+FaBStRq1eJPqGnyN/8AnofvLew/Cl89D95b2H4VoFKjVq8SfUNPkb/89D95b2H4Vg9NT95b2H/jWgik/A09WLxJ9Q0+R6QwpuinjdVN+8VmmYD+FH+BfcKzXpJWINY6M49d7NFdc+dmNhYtrYkm1mIuoOptpfjUfpVgFR94QbN2fa51WYOfJLLKbnK7AX5Am7EaDQ9TmfItyq0xnSDeRqpjQtmB6zEjQ6WCi+unHtrwarp1KLozlaS3XN7NO6LTo5s4QoXPlNwvxA5Cte6S47eSWHkrp3mrzaG2VaJClxvBoDoV43B7GBBFaRFGqmRVIvnJawYEMSwuxZjcnKezhWWPcIUMin3WuON76T7x9KlSr540Nc6UfxE/B/uNU4Y8iR6yPRfTnats2pswTZTmysNL2uLd1QD0b/tf8H/dfU4HtDD08PGEpWaMJwbd0UqTsLWZtAVGt8qsLELe+UW00tQ6vfm3/a/4P+6Xzc/tf8H/AHXXrTC8XuSoSKKrHY+AjkEjSybtUEfWuoA3j5bnNxtxyjU1M+bf9r/g/wC6yOjpsRvdDxGU2NuFxelrPC8XuPRmCi2ICynMDHkVpRZwyEwxSkDKhzfxVIyg6cdRelHsKbRBIuYuFaMM4GkrQ5yQMrdaM/zcNKkx7DcEETsCNQQGBGmXQhrjTTu0pJsJgQRMdCCLqSNDmFxm11176etMLxe4nCb3kHDQypLu4pReSINnyt/DaMymyspdDlJ0UAk6dtFi2GWEW7kBLEZlOdLBpHiDrddBZbWPW1Oh4VNxOyJJJN405z6dYLYjKABax0sAOFDbYLE3M7E3vchr3BzA3zcb69+tGtcLxe4ZcgGO2UWuyNZVRd0rFy7IsaSixKLkssi6NY3HroU+BkjniDTEtIxjMn0hK2kMLA7wAsASbEaEcKlybBY3JnYk3LEhjfMLEm7a3Fh3C1FxuypJipknuVGVepaw42Fj2mlrXC8XuGXIiw7AkKkxvcmXdBiXjupdo2YqRmYFxrfhl5moeEw4LyDfMqrFI+8G+XyQrdZCM9jfVbX99Wb7GkPHEOdcxvmPW0ObVuOg19FNbYLMSTOSW0YkEkg8QSW1FPWmF4vcMuQCPo7KQMzDKsrQ5bnSzumaO4IyF42GgHDhUHC4V5Iy+8KrmVQLynM5Ga5y3C2A8trcOPZceJntl37WzF+DeUeJ8rjz7yTzoa7AYBgs5AYWYBSAw7GAbUd9GtMLxe4ZcgfiaaV36xBylmzFgGaN5YyDoAMzQyMoINhUbY+zFmClnK3mWLKFJ0ZGkzZgCF8nnxtprVidkSXJ8Je5FibtcjsPW4eimR7CZQQs5ANrgAgG3C4Dcv2o1pheL3DLkVy7Hci6srDKWDAMARuUnB1AtdZBoba37Kl7Q2HluVOVUFnY7xyzh2jyqgjDKMyN1rFbG97UYbDYAqJ2CkAMtmAIAsARmsQBpY0/xNJfN4Q9yMpPWuV4Zb5vJ9HCjWmF4vcMuRX7H2Tv8h11kdX1sAiLE18wHVuZbZu6gwbOLb8E2aIgZQrNnZpN1lBA061rH08qs4tgstss7La9soItfQ2s2l7D2VhNgML2mIzAhiARcHiD1tQew0a0wvF7hlyIO0tkNBmzMptuiCL2tIZl1FtCGhYEX5U87JARXzEq65otBc5IXklvp9VkyadvrqdiNiO5u85Ym17qfqggfW9J9p7aYOj50G+Ol7DKdM3EDraA8+2jWmF4vcMuQPHbBEYOZwrJEHcAmS8gZFYdUDIPpFtxHpsL1Gw+yQ+HMgZswWdymnkxJcMp4+WVB7M6kVYtsaTq/wDkN1V3a6Non2fK4a8O7soPzea1hMeBHkng3EeVwPPto1rheL3DLkdxwS2jQHQhVBHcBWaxghaNPwr7hWa9BO5By7ETCKaRivUdnMr5ixuDZURTwGpY62ADHtNHGEuTkYMA1u2xH1T6RcU3FA7x9D5bcv5ifXrUQ4JfssNGA4ny1KnjxFrafyivj5aNT80013nUnYm4jEqmhszWyqgByqCL2Yjyb6nUjgeFiRDgQhQDmudSC2Yg2AtfuUdvfT4oSoUWJIVVzWsSFvbusSbdlz207dt9k+yorN6OhCL273+wQylT90fsn2GluW+y3sNcWVPhY7ozFFm521twJ19VPkwzKGJ+ra/Dnex/amCNuSt7DWd255P7DWiptLbFhcI+CYX9BI9Y4aem4rHgjXANhckcRyuTa3HhTd2/Y/sanFZLAWfTUaGnl+VivzM+BtzHd2Hspng5yluQNj7QP9aW5k+y/sasiCT7L9vBvbRleVjvzEuFJ4am5Fu48b1mPCMwBFteH+l++l4PJ9iTn9VufHlWRhpfsSflahU/3FhfmNGGNmOllza3HFaz4G2h487j2+4UjhJfNyflal4LL9iT8rUKn5WFzHgxzZeepHpANr0lw/boe6/1slj6+dZGFl+xJ+VuevZWfBpfsSflbv7KWW+FhcaMK17W1te1+Ivl499KXDFdT9kt7LX09dZGFl+xJ+VuVO8Gl+xJwt5LfCnl+VhfmJsE1yALgc9B2+n0UHcm1+Vr/wBf1yovg832JfTo9N8Ek+xJ+VqTp+ViuPfBlQb9qi4OlybEemmyYRlFyNLXvccO23GkcNL9iT8rfCkYJfsyexqeX5WO/Mw2FItewvaw48TbiKUeHJsBx5Cx4a8+3T96c0cpNyrk6cVPL1UzcyfZf2NRlu/4sL8zAga5FtRYH2cKycM1wNNSALm2p5VjdP8AZf2NS3b/AGX9hpZb4WFx0mGK8ewkHtAIH+7gay2FN7DXW1+HA24GmZX7G9YJ4m/vFYKt2N+9N0/KwuEbCMAbj9x6ePYdP3psmHZQSRa2X/FqKblb+b9/65mmsG/m/eh033RYX5nUsJ5CfhX3Cs1jCeQn4V9wrNfdR/FHIaDivLf8Te801RRJx12/E3vNZUV2ozGgUQU4JT8ttTyoAwooGNx0cCGSVwqjiSa0bpX8pccQKYazvqCeQNcs2pt2fEaTSMwuTY6C552FRKSQ9p2zZPyg4OY2LlDr5QIuL2BB9NbbBIGAKkEHgQb15YV63HoH0tbCTDOxMTWVgSTYdo7KSmmDR30CnrQsLMHUOhurAEEdho4FMEPU0ZG9NBAoq1IyRGakpUWOpMbVDQyQtEFAQ0UNUjH1mm7wVgyjtpWAcaG1IyjtppkHbTEYagsaMRQmQ9lMALGgu1SGiPd3kUNofSP3qroRFc0FjUt8O3IX9IofgjHj1e//AKp3AhMaE1T2wR5Mp/b30BsC/Z/iX41V0BBY0ImpsmCca5b/AISG9tqEmAduWUdrXX2X1Psp3QiIxoTVYy7Me2hVj9lTr6geNV8qkXBBB7CLGqTTA6Bh/IXuHupUsP5C9w91KuUs0ideu34m95pKtFmHXb8Te+sqtdSewzEq1T9Ndo+DYKaQWuFIW/adAKv0SuffLfNlwUa31eQaehQT8KlsaOK4bDPK1kBY8dK2HAdA8XKLhQO81M+TqIbwnmdK7XsjDkAaVySk7nVGnHRuzjUXyXY0gnKLdoNQNo9BMbACxiJUc11Psr09gl0sRQcZGNdNKd2totFPYcq+RfbpkhfDSHrRm8YPHIeXqNxXTlWuKbCw7x7ekSDKAWJIP2eJt6a7hkrpTukc7VnYbasinWrFABENFVqCtEWkBJRqMlRozR0NZsZqfS/ZamXDNvJ1MuIiicJiJo1MZSQkBFYKD1RqBeg7S2zJhhIIY8+HwSg4pnmO9ZXTPaPOrF2VTmuzLc9W51rbMZhlkKZ1zFWDoSLhXW4DDsPWPtrU+mqxXOXDCbF7l5VfIjCNITcPLnZQ4Dnqqb63IGhoAsIMcXw+Na7ApJi0BLXI3YNstgMo10HLtqgw/SCWbDYYxA3TEYKAl5GR5ZCgMu9GUskZzA9YXbjaxBJdmdIY88OHIX6TdjGMqqBJiMVCjkZM2YK2dSzAGxIF+Njbakjw2LUjCmWOPCrIwiVM0Yw0tkkOZgXyKWygXPG1ABF6RYibLFh4U8IG/aUPLaMDCztA4RzGxbOy6dUZQbkjS7U6Yu4EiQLuMuCZ2aUiQeGvuwFQKVbIdSc1iBpxoONxeBaWSLEQKIljmxMbFVOcEh8RIMjF8r71DlYDNY6GrTZ0kEzvE+EaBykL7uRUGeOFhumXIxUBGsMuhXS4oAHsPpFJicRJFulVI94GbOxkR45N2ElTIFRmsXAzHqkGouF2xNHPMroGhfGSwq5lOdCIBIoEZWwTqMPK+te1VGxMUuCllMk0jCPw3wiIBrkxusrYmdDIyB23iZd2q5t/qABYbF0axcWKDsYlWVJt4wFmG8dbJKrKzAtkOU66EEWoArcR0pl3CSxxqzS4fDYpFd7LH4RJHEYrql2ALFsx1JNW/SHaE+Hw6OscTTNLh4mRnbdgzyLEbOFuwu3HKOZseFUuy58FKgEODEfhDthEDqmU5UkmCyKrkxopjP0Zysp4AaVJg2tDPGuHXCSyp9aMbuyIkrRrMxaS4vJE7LYl+oTTTAHs/as6YnELIqtG2NWAnesWiZ8HDJljUrYxhgeYPXvas/O36KCVov42GjnVQ/B5Zo4EjuRYLmlF3PADhTtsSw4PEYZSqrEwnlKKt2kxEIw8WHyXNzJZsgHO4vULBbiPEYmN8IBG8sOGzBYykYxMcb7iUZrkGVj5IKjMOApgSYtuYiJ/B5Y1bGNLGiDe/Q2ljkkDbwRhlssEl1yZiSOTC03pDLIMKGP0cu8woYI5YKWxEQZVeylhYkcBcXqphxmCKOr4bJg5AZYpXQZJmgRnaQOHMhYIl0LBTZTarLYmPw+KjaJIiqxbpt0xRgBfeRMGRmFwyXsTmBXWmhDdj7YabEYiNlUBcrxsjl0y53iKZiiguGiJJUsAWtfSpW2nGWMHViWtfjkA19WYisR4GCGVjFh2M2XrbtDwYmTK0jEIoJYm2tsx0FDfZ0zsZJd2rEBQue4RBchLi9zqSTzNNMDdcP5C9w91YrMAsqj0D3UqxKNRdes34j7zRFSky9Zu8++iotdCMxyLXM/l02czwYeRRfK5BH4l4/tXUo1rSflfwEsmDTdmyq4MndYj30pbi4q7ORdHRJCuZerYgs9gQLi4t210bo70tkuPpklA8sFCjKO+g9BtmAxboojLoetob2tWzYzYihGjWNbsLXzXyg8xpeuZtHZGOyxfN0jjWMOCpuNOsLH4VFwu3pJjqiZTzR83r4UPC9D8PFGu7iUXjCPlABbnmPab3rGz+jixKNzHktoDYAa8SRfWl3Csjn+AwRbpFddVGZiR6V512YiqPo5sRIS5CDNmJEn1iG4juvWwZa3huOaorSBZaxaiEVgiqIGWpwNZtSAoAJHUhKjR1IjqWgDrVPtvYMWIZS7Oj5XQNG5Rikls8Z5MpsDYjjrpVwtOqCjV8RsjDYYNic0kSRojShZHCOIFCK0iDy2CoBp5VgDfSoG0o4sW8edMTDJIskQRyYhJCmWWRZAjG6lTpYg30Nta2fa+CjmjeKXVJFKMLlbgixsw4H01VHo2WWO+KxLPGzFJrw5wrqEaPSPKVIHEgtfW96Yiiw0eBlmhbJiAuLVzFnFoH8JgV3itxN441OmgKWBB0qfCYcHihFlxMjtAXbESvvFihjYDKWZgVUFrkgE8L3p+F6EQRSQukkwMIhEYJjP8CJoQCSmaxRmuoIFyWABN6stpbESaRZGZ1IR4nRcuWWKQgtFKGU9UlRqtjx1p2YGsz7Rwr+FyvC0bzwR2Mscn0+FVlQOF6pveWxAIYAxk1cwNHgQqTTSNvN6d7KxZQIFL5Lk9UiME+nIxvTB0QiKkSTTy9TdRmR1JiizI5RCFF7mNAWfMxCjWrLbmyIsXHu51zJnR7elGzW7jqp7QxFFmBquz8LA8yxlcWjy7vEwzyG0peOIgqGtbqxSBSSDmuwzErTscmEwkgUeGK0KR7ySEkjdzyuyCc6mQbzMNBmGc8iaux0bjGKOKEkocuXK3QrrGIityhfJYAhc1gb2tc0THbCjmMzOXBmWBGsRoMO7SJluDzY3407MRUbSxmFxBUywztMpnw4wwX6QFlikkJVWstlEThwwtmWxubVjZkeHneyPI4cQYpi9xJvcJIsS7xjaxDRBWQqNQdeNTtodHAzSSwySRYhpGmWUEdRnjihdLFSGjZYUOVgesAb6Cj7P2JFh2zRltEMZLNfNnkMrSMebs7Ek+nlRZjNeiiwSSmJlxBjV8Rh0WUlsNG+6Z5Y4lvcXiz2JuAAVBW9qkbA2nArLEhxZMjQxx+EG+jxySx5dbhSkbHMRc2AJqRjcApkZIQxmWWXGKzEbpJ2hMapJzKkSXsLkXFyL1XdHei0qx7tlaFY2jlhlQQb/fqHSRnMamN0KMFGcFrE+ijcInHpWjWyJM4UyFwsbMVjiZomlspNl3iMoB1bI9gbChHbTSNHuiCrT4dGGXURTwGa2bMQx4HMOF7a0deiSooEcuJjOVkeRGXPKjyPKUkJQjRpXsygMM3GpGH2OkRO6LoC0RyLbKVhi3KxWIvkygX53HEVW0Dc4uA7hSpR8B3ClWJRq7DrN3n30ZVph8pu8++jx10EIJGtPlhVxZgCOYIvSSjLSGcxSIptCWNeqCWyjgOAIFRJcQ+ImZUGIjxCELcLdSOI7xV58oOHWOaKdTZz5X921jVnsqDe5ZVPWPGueaszspy2E3C40pEvhMjLYWYlCq66cafg53GYBsyX6h9B5eqrVcISBvDcdh1HrFRlgzSdXRam22wtJbw7vu4y5BbKpYgWuba6XsKivt2EAm7GzZCApJDAMctuZ6p4VbZapNo7Ga7tGZGMhu4MuULYqwMemhuijXkPWN9xyt32h49tQMQqvdiSAMrakAkgG1uAJpg23AVLBicqhmGVrgEgAEW43YaVXSbLmKqjX4gknEXaM/SL1GsOKkHhrw5Xo/g02cvcdVlKKZyUKgEEsLX+qrW4XY9l6LiJqbVhLBQ+p0tY8b2sdNDR8NiFkW6nS5HrHEVRDByKgtnzcAizkkqoVQ1wOxT3hRz0FxE8pbrIqrrwNzw4e43/8A2mBMSjoajpR0oYEhTTxQ1olQUI1EkwUZ+oPVp69Kl0OThQDAZQosOAudST6SSTVHsfHSSYiZS108tUI1RWWIRi/ptKx9LeirTGda0Y+ve/oQWze24X+9VT0bXNNipTb6R1y+hFMip+wzf3qYiyXBtc3mlNySF+jGX+VbJcjvuaHIFvl3shb7KtdvYo0puEbwgMWbQEqYVJBXKSLTEdYtpe2g158amxQhRZVAXsAAHsFUhETdE+c72kI/Zb0w4WTlJl9bsf3YVYZf61qImNVjZA8liQSikqCDYjObKTcEWB5UwIowM1wfCmtcEjdRm/ou1yKDt2brRIBcX3zr9pYbFEH4pTGPUalYvH7sZpI8i9rSRA+wt/rVFHi/CWxEkFpGDQLGt8pyRBZWDEj6Ms72BI4gHUCkwLrZ2GKAljmc3zMPrG5LN63L29GUcqJjkJilW1+o9lte5A007b1VR4nMLSCW4/8AWwOGiWwsBoSzgdt2vU3AJHEpysoucxK9Vb2AGQX0At7yaN6ApRGFHVzKP5WdfcawXfzs36r/ABq9l3BJzCO+t+sRr3BgKjeE4UaA4e/CxYMb8h1mvVX5AbbhvIX8I91Yp8XAdwrFYFGtt5R7z76PEK1TbvTTDQNIobPKCwygXAa50Y8q0GXpnjme5lAXsQAAf6mvWodn1qqvay5nJUxMIO287e0iqLsQAOJOg9tUe2Om+CwyktOjNY5UU5mb0ACuO9Idt4nFoBJKxCm2UaBvSwHGtdnw5zEn4V20+xna830IWKUtxeN0nfFYiVpzrIbxjkoHBB2WrZuje1cRE4Ed2H2a5lNMY2tl1FiCRzr0B0U2MkuHhnTQsqtcajUa15vaOHVKWlHd7Hdhql42ZYYHEYycDMFjXnzahtt5cPixh2N1KgsexidL1scYWNCzHQDU8K4D0s6UDwueaMFwWyqfq2UW+NZdn0FVm9PckyMXUlGKUd9z0OjA8KyxtrXFugPTHEYjExxQXIYHeRvfKirxcMBccbek11rG4oxvCh1MhIuNAthcm3PgB66nEUlRaWkmmu4VJyqLdZmUgbM76dbJpzsqnS9tDc0zGShACQLE24FjexI5a8Dxo02IUTLCNWKlzw0W9h7Tf2VIxENhfiPdesFJM0cWil3xBJOa50ssbcF6oAPPgTp2ip0UuYXtYdh0Ps5UUmmk1ZJkVIjqOtHSkwDpRaGlEqChUCU6ns7eWnGj1WY54yjLKyZCCr3YAWbQg6g0IGDwJz5pdRvLZO0RjyD3m5f+8BypbO2esIIUmxyDXkI0VB/lv3k1gY4t/CjZuFmYbtPTqRm09C91YWCYm7y5f5IlUD1s+Yt+1NMQafCRubsik8L219o1ofgCX4H87/8AKnxArxYv+LLcfhIA/enb9eGYA9hIB9hqk0IZ4GnYfWzH3mqfFPhoZhFuwHdWlvmyrZRIzu2vAZBc2+uKv/d2/wDdU8+yRLiTK46u6EYF/KJYm5HILy7SxPIUMCCZgsCzRYeESSZChKtZVPGaTMiuEVTfle44Xo8+24hDM+9CmK5lbdkk7s5HeOO/0i3FgQW4WqTs3AKIclmCm6gFnDKgY5Vz3zg6E8Rq2mgFH8XxLGibuMRpbdqyrlW2oK5hxvrca86AKrxxdYWWYlJiQj7tBqHWPUE8MzcexTxqtPSfM0sUcqCUKDFvwiK4uRmjUEEliUAzN9bla1X02yY2yRrAmREKA5AVSNrAxRjgL5F9ACjialeDKFyZBlsVyldMp0K9xFAECCctKc6SRsIxaNipWxbrMCjFWYGwPMC3I0XFYmJLCSSNSRmAcgG17XA7x+1CECQHNJMbEBIxKR1VGuVNLvyuxueqBeoGPxqSsDHmOVSpaxCnrE9TNqeJ14cKpbdgG9Qm6gjXQa+qlSw/kL3D3VisCjzZ4ixM2KxBSElN9N1iQv8A7G4X40bH7IeAjeoy34EjQ+saVuuF2gFllBI0kkH+I1eTrHiImjkAKsLG/L0g8iK9qj27OMlGUVo+pzVuzYzV09pyzD4LeKETVmYBe8nSt86I7MwMZkw8kSyS2vI8qh72NrLmHVXsA76o+j2yGw80hdgWRgEtYjKBxNtDcHhVT0Q2kPG8jO1ohnABOgzMoUEnloaz7W7RdWWXSf2rvXeHZ+Cy4uVTa2dZxPQfZ7jI2Fj6wIBF8w/C17r6qm9FtjpgIEwyO0iqWIL2zAMb205CswYreSkoQUjAW4IILnVxcdgyjvvTcQBJikZWsI4yZdeFyCgb1Zj3WryJ16kk022d0acURPlFx8cODYEi8nUS5te/H2CuNxbP3m7hjW7SMco42Fjr6hr6q61002kkYwkhQMJHyrmQFSGXMLlgQpP73qBjdnBdo4SaKNVZo5cwFgt0KdYDh9Yj06V6WC7SjhqcoKP3fs5KuBlWmp6Wz9EH5MpMJhc4RcuY2Z7EschK9e+vlX05Gwqz2/tYja0SMPolgV0bkzO7BrH0ZVHromO2aVxEuJSBmltlWNSqiZ+U3WIAIBCk88vdWufKjiQmFw80qtHiI3yKtvLSQjeKGGmmVXBvxA7a8VTlNu/XmeloxVpI3DbKPHj4sQjApNGsR52aIs4A9BDn8tbBDi80jISCAF056i5v2Cue9FtqDHwpCrtnQpIjJYnq3uCSCFBBI17Kv8HC6Slsys/B83Vkv/NyOnZoeVWpE6F9j7i9nGViPWO41gGg7UnAEb886RnukOX9iQfUaejV1RldHLKNgy0dKjoakJTZJISn0xKfUDQqB4Ol75Vv25Rf20emmgYNqE1FahNQIC9BlAIsRcemjNQXqxEbchdV6pHNer+w0oZaTzr+sIfetHegmiwAHaUi2+f1CMH2hbiohwMdySuZuJZ+sSe25qaaE1UkgIhw68lAPaND+1NyEaB5B3SSD/dUhqC1OyERxAAS2pY8XYlm5fWYk0noj0NqtIDoOH8he4e6lSw/kL3D3Uq5Czz5jZys83/1l/ztUqDHsBqf6NVu05R4RN/9Zf8AO1AbEems9E6Lm57KW4Y8bjj6bVzHH7PbwuVFYqnGU8SATwHpJ4VdxbckiUhT3VB2bB9IztJ12N20vfmBY9lCKumdK2b0qw+HwkaYe2ZVCpFroeBd/wCUcSefDiafh+laYdEOYszN9IbDNJI3P+tAB2CufbGLwSSnIsiPqc5FxlDcCRYjU6VXxwu0hdjrru1Xgl+z1aVLiyrpHZOjOImmLl5oWhkJvhinVQfZRr3B5k246iqjE4nDYmSBY8cIo4J3SVJdJDc5ckM3BlLKBf03vpauZY3GZUIF8xNmYMeHYLWt6aq8PtMKuUqCoPs7uwivbodmVHSzJ7G9yOGeIjp2hu7ztWM+URI5JHZCYluIVUgEoul9eBbjrwtS2B8o0GPcpLGEiYWCuQ2YnttoK43jcTGcOVALMTcSEklQORvzqgw2LeM3Rip9Brz5wu2lFxa/Z0S+yyvc9U7I2vh0usYRTmYMVAGbKxAJtxNh7b1X9MtqR7veqQHQjX+U8VPaK894Pb2ITyX48yOPxPxq5wW0I5CGmeRmuP4rEgEcLBQBUSoy3MSqLet50XZG1pMViY1DHdRZWbQ2zBs19Rx6oAH8xNdCjNcu6IY8STJDANDdna1gANTa+pJ7fTXUlqow0VcylK7CpUqOoyVJjpskkJT6GlFqBoxTDT6Y1AxjUJqK1CagQFqC9GagvViAvQTRnoJpgCNCaimhNTQAWoTUVqE1USDehtRHobVYHQcP5C9w91Klh/IXuHupVxmhxTphsXDwQYiVEs6tI4OZtWdyTe/K54VyKbasrfWt3CuxfKQ//iYn8R/zVw+9elRhBx2ozuyZBj5QR1ye/X31fQYi4vzrWYeIqzge2l69fCYOjKL0o3Ma05r8WXhxTBdDUU41tADYG+YaC/8ArVc7MNQb2oJxBOtdscHh6e6CMdKrJbZEzGzaVTmwNHme9R7UsR9zNKUNGNhrVlEvUhIb1JwOH1rz5YS87lupaJ3yDozhZ8HDHJCpURrlIADKbDUEcDWtYj5NN2SYSHHY2je3ga3nYzfQRfgX3Cp4NeVGvKlN6PqVoKSNR+T/AKONhmmeRSpJCpf7I1v7fdW63odEArCpPSlc0SsrBY6lRio8YqTHWTKDJRaGootqkZg0xqfTWoAE1CaitQmoEBagvRmoL1aEBegmjvQDTAEaE1FNCamgAtQmorUJqokG9DaiNQ2qwOg4fyF7h7qVLD+QvcPdWK4zQ4h8pDXwuI/Gf8xrjNq9DYzy3/E3vNBtXkfUuh9uX6/Bp/X5nA4hrRo2sdb13a3d+1Zt3ftXdS/meWrZXr8EvC37ziazihMRe4ruNu72Urd1bfXN99H1+DNYNLvOES+ilEutd39n7Urd37VD/mybvk+vwX/V2WucVg41ZYKIX9YrrFqVqr63Xg+vwZywN+82XBiyIBwyr7qlqa0+lXjy/kSbvl+vwbrD27zd0o6LWg0gaj6g8nqPJ5nRY1qSi1zG9Klr/wAnqGTzOqCnFq5T/XGl6z7TS195PX4Hlczql6axrlv9cTS9f70a/wDJ6hlHTmoRFc2v6aV6ev8AyeoZPM6I4oLitBvSp/UHk9RZPM3hxQWFaaaVP6hXB6hk8zbGobVq/wDXGlR9Qrg9fgMjmbEwoTCqKlT+olwevwLIf7LhqG1Vd6Rp/Ua8P1+AyH+zquH8he4e6sUsJ5CfhX3ClXtp3VzMB4shPGGPXj1F+FLxXB5mL8i/ClSrPJp8K6Bdi8VweZi/IvwpeK4PMxfkX4UqVGTT4V0Hdi8VweZi/TX4UvFcHmYv01+FYpUZNPhXQLsz4rg8zF+mvwpeK4PMxfpr8KxSoyafCugXZnxXB5mL9NfhS8VweZi/TX4VilRk0+FdAuzPiuDzMX5F+FLxXB5mL8i/ClSp5NPhXQLsXiuDzMX6a/Cl4rg8zF+mvwrFKjJp8K6BdmfFcHmYvyL8KXiuDzMX6a/CsUqMmnwroF2Z8VweZi/IvwpeK4PMxfkX4UqVLJp8K6Bdi8VweZi/IvwpeK4PMxfpr8KxSp5NPhXQLsz4rg8zF+mvwpeK4PMxfkX4UqVGTT4V0C7F4rg8zF+RfhS8VweZi/TX4VilRk0+FdAuzPiuDzMX6a/Cl4rg8zF+RfhSpUZNPhXQLsXiuDzMX5F+FLxXB5mL8i/ClSpZNPhXQLsXiuDzMX5F+FLxXB5mL8i/CsUqeTT4V0C7M+K4PMxfpr8KXiuDzMX6a/CsUqMmnwroF2SwLaClSpUwP//Z"/>
          <p:cNvSpPr>
            <a:spLocks noChangeAspect="1" noChangeArrowheads="1"/>
          </p:cNvSpPr>
          <p:nvPr/>
        </p:nvSpPr>
        <p:spPr bwMode="auto">
          <a:xfrm>
            <a:off x="155575" y="-1728788"/>
            <a:ext cx="4762500" cy="3609976"/>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9" name="Picture 8" descr="E:\a- Huong Bau\Anh tu lieu\Cac tinh thanh pho\Quang Ninh\images1147994_IMG_8228.jpg"/>
          <p:cNvPicPr/>
          <p:nvPr/>
        </p:nvPicPr>
        <p:blipFill>
          <a:blip r:embed="rId2" cstate="print"/>
          <a:srcRect/>
          <a:stretch>
            <a:fillRect/>
          </a:stretch>
        </p:blipFill>
        <p:spPr bwMode="auto">
          <a:xfrm>
            <a:off x="304800" y="1143000"/>
            <a:ext cx="4114800" cy="2438400"/>
          </a:xfrm>
          <a:prstGeom prst="rect">
            <a:avLst/>
          </a:prstGeom>
          <a:noFill/>
          <a:ln w="9525">
            <a:noFill/>
            <a:miter lim="800000"/>
            <a:headEnd/>
            <a:tailEnd/>
          </a:ln>
        </p:spPr>
      </p:pic>
      <p:pic>
        <p:nvPicPr>
          <p:cNvPr id="14" name="Picture 13" descr="E:\a- Huong Bau\Anh tu lieu\Cac tinh thanh pho\Bac Ninh\vwwkanh_3_thuoc_la_venh.jpg"/>
          <p:cNvPicPr/>
          <p:nvPr/>
        </p:nvPicPr>
        <p:blipFill>
          <a:blip r:embed="rId3" cstate="print"/>
          <a:srcRect/>
          <a:stretch>
            <a:fillRect/>
          </a:stretch>
        </p:blipFill>
        <p:spPr bwMode="auto">
          <a:xfrm>
            <a:off x="304801" y="3657600"/>
            <a:ext cx="4114800" cy="2895600"/>
          </a:xfrm>
          <a:prstGeom prst="rect">
            <a:avLst/>
          </a:prstGeom>
          <a:noFill/>
          <a:ln w="9525">
            <a:noFill/>
            <a:miter lim="800000"/>
            <a:headEnd/>
            <a:tailEnd/>
          </a:ln>
        </p:spPr>
      </p:pic>
      <p:pic>
        <p:nvPicPr>
          <p:cNvPr id="15" name="Picture 14" descr="C:\Users\Admin\Desktop\11.jpg"/>
          <p:cNvPicPr/>
          <p:nvPr/>
        </p:nvPicPr>
        <p:blipFill>
          <a:blip r:embed="rId4" cstate="print"/>
          <a:srcRect/>
          <a:stretch>
            <a:fillRect/>
          </a:stretch>
        </p:blipFill>
        <p:spPr bwMode="auto">
          <a:xfrm>
            <a:off x="4419600" y="1143000"/>
            <a:ext cx="4419600" cy="2315845"/>
          </a:xfrm>
          <a:prstGeom prst="rect">
            <a:avLst/>
          </a:prstGeom>
          <a:noFill/>
          <a:ln w="9525">
            <a:noFill/>
            <a:miter lim="800000"/>
            <a:headEnd/>
            <a:tailEnd/>
          </a:ln>
        </p:spPr>
      </p:pic>
      <p:pic>
        <p:nvPicPr>
          <p:cNvPr id="17" name="Picture 16" descr="C:\Users\Admin\Desktop\7141_1433153141_1.6.15.jpg"/>
          <p:cNvPicPr/>
          <p:nvPr/>
        </p:nvPicPr>
        <p:blipFill>
          <a:blip r:embed="rId5" cstate="print"/>
          <a:srcRect/>
          <a:stretch>
            <a:fillRect/>
          </a:stretch>
        </p:blipFill>
        <p:spPr bwMode="auto">
          <a:xfrm>
            <a:off x="4419600" y="3505200"/>
            <a:ext cx="4469130" cy="3114040"/>
          </a:xfrm>
          <a:prstGeom prst="rect">
            <a:avLst/>
          </a:prstGeom>
          <a:noFill/>
          <a:ln w="9525">
            <a:noFill/>
            <a:miter lim="800000"/>
            <a:headEnd/>
            <a:tailEnd/>
          </a:ln>
        </p:spPr>
      </p:pic>
      <p:sp>
        <p:nvSpPr>
          <p:cNvPr id="4098" name="Text Box 2"/>
          <p:cNvSpPr txBox="1">
            <a:spLocks noChangeArrowheads="1"/>
          </p:cNvSpPr>
          <p:nvPr/>
        </p:nvSpPr>
        <p:spPr bwMode="auto">
          <a:xfrm>
            <a:off x="6553200" y="6019800"/>
            <a:ext cx="2366962" cy="62071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err="1" smtClean="0">
                <a:ln>
                  <a:noFill/>
                </a:ln>
                <a:solidFill>
                  <a:schemeClr val="tx1"/>
                </a:solidFill>
                <a:effectLst/>
                <a:latin typeface="Calibri" pitchFamily="34" charset="0"/>
                <a:cs typeface="Arial" pitchFamily="34" charset="0"/>
              </a:rPr>
              <a:t>Thanh</a:t>
            </a:r>
            <a:r>
              <a:rPr kumimoji="0" lang="en-US" sz="1100" b="0" i="0" u="none" strike="noStrike" cap="none" normalizeH="0" baseline="0" dirty="0" smtClean="0">
                <a:ln>
                  <a:noFill/>
                </a:ln>
                <a:solidFill>
                  <a:schemeClr val="tx1"/>
                </a:solidFill>
                <a:effectLst/>
                <a:latin typeface="Calibri" pitchFamily="34" charset="0"/>
                <a:cs typeface="Arial" pitchFamily="34" charset="0"/>
              </a:rPr>
              <a:t>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niên</a:t>
            </a:r>
            <a:r>
              <a:rPr kumimoji="0" lang="en-US" sz="1100" b="0" i="0" u="none" strike="noStrike" cap="none" normalizeH="0" baseline="0" dirty="0" smtClean="0">
                <a:ln>
                  <a:noFill/>
                </a:ln>
                <a:solidFill>
                  <a:schemeClr val="tx1"/>
                </a:solidFill>
                <a:effectLst/>
                <a:latin typeface="Calibri" pitchFamily="34" charset="0"/>
                <a:cs typeface="Arial" pitchFamily="34" charset="0"/>
              </a:rPr>
              <a:t>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tỉnh</a:t>
            </a:r>
            <a:r>
              <a:rPr kumimoji="0" lang="en-US" sz="1100" b="0" i="0" u="none" strike="noStrike" cap="none" normalizeH="0" baseline="0" dirty="0" smtClean="0">
                <a:ln>
                  <a:noFill/>
                </a:ln>
                <a:solidFill>
                  <a:schemeClr val="tx1"/>
                </a:solidFill>
                <a:effectLst/>
                <a:latin typeface="Calibri" pitchFamily="34" charset="0"/>
                <a:cs typeface="Arial" pitchFamily="34" charset="0"/>
              </a:rPr>
              <a:t> Lao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cai</a:t>
            </a:r>
            <a:r>
              <a:rPr kumimoji="0" lang="en-US" sz="1100" b="0" i="0" u="none" strike="noStrike" cap="none" normalizeH="0" baseline="0" dirty="0" smtClean="0">
                <a:ln>
                  <a:noFill/>
                </a:ln>
                <a:solidFill>
                  <a:schemeClr val="tx1"/>
                </a:solidFill>
                <a:effectLst/>
                <a:latin typeface="Calibri" pitchFamily="34" charset="0"/>
                <a:cs typeface="Arial" pitchFamily="34" charset="0"/>
              </a:rPr>
              <a:t>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tìm</a:t>
            </a:r>
            <a:r>
              <a:rPr kumimoji="0" lang="en-US" sz="1100" b="0" i="0" u="none" strike="noStrike" cap="none" normalizeH="0" baseline="0" dirty="0" smtClean="0">
                <a:ln>
                  <a:noFill/>
                </a:ln>
                <a:solidFill>
                  <a:schemeClr val="tx1"/>
                </a:solidFill>
                <a:effectLst/>
                <a:latin typeface="Calibri" pitchFamily="34" charset="0"/>
                <a:cs typeface="Arial" pitchFamily="34" charset="0"/>
              </a:rPr>
              <a:t>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hiểu</a:t>
            </a:r>
            <a:r>
              <a:rPr kumimoji="0" lang="en-US" sz="1100" b="0" i="0" u="none" strike="noStrike" cap="none" normalizeH="0" baseline="0" dirty="0" smtClean="0">
                <a:ln>
                  <a:noFill/>
                </a:ln>
                <a:solidFill>
                  <a:schemeClr val="tx1"/>
                </a:solidFill>
                <a:effectLst/>
                <a:latin typeface="Calibri" pitchFamily="34" charset="0"/>
                <a:cs typeface="Arial" pitchFamily="34" charset="0"/>
              </a:rPr>
              <a:t>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về</a:t>
            </a:r>
            <a:r>
              <a:rPr kumimoji="0" lang="en-US" sz="1100" b="0" i="0" u="none" strike="noStrike" cap="none" normalizeH="0" baseline="0" dirty="0" smtClean="0">
                <a:ln>
                  <a:noFill/>
                </a:ln>
                <a:solidFill>
                  <a:schemeClr val="tx1"/>
                </a:solidFill>
                <a:effectLst/>
                <a:latin typeface="Calibri" pitchFamily="34" charset="0"/>
                <a:cs typeface="Arial" pitchFamily="34" charset="0"/>
              </a:rPr>
              <a:t>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Luật</a:t>
            </a:r>
            <a:r>
              <a:rPr kumimoji="0" lang="en-US" sz="1100" b="0" i="0" u="none" strike="noStrike" cap="none" normalizeH="0" baseline="0" dirty="0" smtClean="0">
                <a:ln>
                  <a:noFill/>
                </a:ln>
                <a:solidFill>
                  <a:schemeClr val="tx1"/>
                </a:solidFill>
                <a:effectLst/>
                <a:latin typeface="Calibri" pitchFamily="34" charset="0"/>
                <a:cs typeface="Arial" pitchFamily="34" charset="0"/>
              </a:rPr>
              <a:t> PCTH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thuốc</a:t>
            </a:r>
            <a:r>
              <a:rPr kumimoji="0" lang="en-US" sz="1100" b="0" i="0" u="none" strike="noStrike" cap="none" normalizeH="0" baseline="0" dirty="0" smtClean="0">
                <a:ln>
                  <a:noFill/>
                </a:ln>
                <a:solidFill>
                  <a:schemeClr val="tx1"/>
                </a:solidFill>
                <a:effectLst/>
                <a:latin typeface="Calibri" pitchFamily="34" charset="0"/>
                <a:cs typeface="Arial" pitchFamily="34" charset="0"/>
              </a:rPr>
              <a:t> </a:t>
            </a:r>
            <a:r>
              <a:rPr kumimoji="0" lang="en-US" sz="1100" b="0" i="0" u="none" strike="noStrike" cap="none" normalizeH="0" baseline="0" dirty="0" err="1" smtClean="0">
                <a:ln>
                  <a:noFill/>
                </a:ln>
                <a:solidFill>
                  <a:schemeClr val="tx1"/>
                </a:solidFill>
                <a:effectLst/>
                <a:latin typeface="Calibri" pitchFamily="34" charset="0"/>
                <a:cs typeface="Arial" pitchFamily="34" charset="0"/>
              </a:rPr>
              <a:t>lá</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 Box 2"/>
          <p:cNvSpPr txBox="1">
            <a:spLocks noChangeArrowheads="1"/>
          </p:cNvSpPr>
          <p:nvPr/>
        </p:nvSpPr>
        <p:spPr bwMode="auto">
          <a:xfrm>
            <a:off x="1905000" y="3124200"/>
            <a:ext cx="2366962" cy="43088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US" sz="1100" dirty="0" err="1" smtClean="0">
                <a:latin typeface="Calibri" pitchFamily="34" charset="0"/>
                <a:cs typeface="Arial" pitchFamily="34" charset="0"/>
              </a:rPr>
              <a:t>Băng</a:t>
            </a:r>
            <a:r>
              <a:rPr lang="en-US" sz="1100" dirty="0" smtClean="0">
                <a:latin typeface="Calibri" pitchFamily="34" charset="0"/>
                <a:cs typeface="Arial" pitchFamily="34" charset="0"/>
              </a:rPr>
              <a:t> </a:t>
            </a:r>
            <a:r>
              <a:rPr lang="en-US" sz="1100" dirty="0" err="1" smtClean="0">
                <a:latin typeface="Calibri" pitchFamily="34" charset="0"/>
                <a:cs typeface="Arial" pitchFamily="34" charset="0"/>
              </a:rPr>
              <a:t>zôn</a:t>
            </a:r>
            <a:r>
              <a:rPr lang="en-US" sz="1100" dirty="0" smtClean="0">
                <a:latin typeface="Calibri" pitchFamily="34" charset="0"/>
                <a:cs typeface="Arial" pitchFamily="34" charset="0"/>
              </a:rPr>
              <a:t>  PCTH </a:t>
            </a:r>
            <a:r>
              <a:rPr lang="en-US" sz="1100" dirty="0" err="1" smtClean="0">
                <a:latin typeface="Calibri" pitchFamily="34" charset="0"/>
                <a:cs typeface="Arial" pitchFamily="34" charset="0"/>
              </a:rPr>
              <a:t>thuốc</a:t>
            </a:r>
            <a:r>
              <a:rPr lang="en-US" sz="1100" dirty="0" smtClean="0">
                <a:latin typeface="Calibri" pitchFamily="34" charset="0"/>
                <a:cs typeface="Arial" pitchFamily="34" charset="0"/>
              </a:rPr>
              <a:t> </a:t>
            </a:r>
            <a:r>
              <a:rPr lang="en-US" sz="1100" dirty="0" err="1" smtClean="0">
                <a:latin typeface="Calibri" pitchFamily="34" charset="0"/>
                <a:cs typeface="Arial" pitchFamily="34" charset="0"/>
              </a:rPr>
              <a:t>lá</a:t>
            </a:r>
            <a:r>
              <a:rPr lang="en-US" sz="1100" dirty="0" smtClean="0">
                <a:latin typeface="Calibri" pitchFamily="34" charset="0"/>
                <a:cs typeface="Arial" pitchFamily="34" charset="0"/>
              </a:rPr>
              <a:t> </a:t>
            </a:r>
            <a:r>
              <a:rPr lang="en-US" sz="1100" dirty="0" err="1" smtClean="0">
                <a:latin typeface="Calibri" pitchFamily="34" charset="0"/>
                <a:cs typeface="Arial" pitchFamily="34" charset="0"/>
              </a:rPr>
              <a:t>tại</a:t>
            </a:r>
            <a:r>
              <a:rPr lang="en-US" sz="1100" dirty="0" smtClean="0">
                <a:latin typeface="Calibri" pitchFamily="34" charset="0"/>
                <a:cs typeface="Arial" pitchFamily="34" charset="0"/>
              </a:rPr>
              <a:t> </a:t>
            </a:r>
            <a:r>
              <a:rPr lang="en-US" sz="1100" dirty="0" err="1" smtClean="0">
                <a:latin typeface="Calibri" pitchFamily="34" charset="0"/>
                <a:cs typeface="Arial" pitchFamily="34" charset="0"/>
              </a:rPr>
              <a:t>Quảng</a:t>
            </a:r>
            <a:r>
              <a:rPr lang="en-US" sz="1100" dirty="0" smtClean="0">
                <a:latin typeface="Calibri" pitchFamily="34" charset="0"/>
                <a:cs typeface="Arial" pitchFamily="34" charset="0"/>
              </a:rPr>
              <a:t> </a:t>
            </a:r>
            <a:r>
              <a:rPr lang="en-US" sz="1100" dirty="0" err="1" smtClean="0">
                <a:latin typeface="Calibri" pitchFamily="34" charset="0"/>
                <a:cs typeface="Arial" pitchFamily="34" charset="0"/>
              </a:rPr>
              <a:t>Ninh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1600" cy="9445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76200" y="990600"/>
            <a:ext cx="8915400" cy="5257800"/>
          </a:xfrm>
        </p:spPr>
        <p:txBody>
          <a:bodyPr>
            <a:noAutofit/>
          </a:bodyPr>
          <a:lstStyle/>
          <a:p>
            <a:pPr algn="ctr">
              <a:buNone/>
            </a:pPr>
            <a:r>
              <a:rPr lang="en-US" sz="2400" b="1" i="1" dirty="0" smtClean="0">
                <a:latin typeface="Times New Roman" pitchFamily="18" charset="0"/>
                <a:cs typeface="Times New Roman" pitchFamily="18" charset="0"/>
              </a:rPr>
              <a:t>5. </a:t>
            </a:r>
            <a:r>
              <a:rPr lang="en-US" sz="2400" b="1" i="1" dirty="0" err="1" smtClean="0">
                <a:latin typeface="Times New Roman" pitchFamily="18" charset="0"/>
                <a:cs typeface="Times New Roman" pitchFamily="18" charset="0"/>
              </a:rPr>
              <a:t>Cấm</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quảng</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cáo</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khuyến</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mại</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và</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tài</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trợ</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thuốc</a:t>
            </a:r>
            <a:r>
              <a:rPr lang="en-US" sz="2400" b="1" i="1" dirty="0" smtClean="0">
                <a:latin typeface="Times New Roman" pitchFamily="18" charset="0"/>
                <a:cs typeface="Times New Roman" pitchFamily="18" charset="0"/>
              </a:rPr>
              <a:t> </a:t>
            </a:r>
            <a:r>
              <a:rPr lang="en-US" sz="2400" b="1" i="1" dirty="0" err="1" smtClean="0">
                <a:latin typeface="Times New Roman" pitchFamily="18" charset="0"/>
                <a:cs typeface="Times New Roman" pitchFamily="18" charset="0"/>
              </a:rPr>
              <a:t>lá</a:t>
            </a:r>
            <a:endParaRPr lang="en-US" sz="2400" b="1" i="1" dirty="0" smtClean="0">
              <a:latin typeface="Times New Roman" pitchFamily="18" charset="0"/>
              <a:cs typeface="Times New Roman" pitchFamily="18" charset="0"/>
            </a:endParaRPr>
          </a:p>
          <a:p>
            <a:pPr algn="ctr">
              <a:buNone/>
            </a:pPr>
            <a:endParaRPr lang="en-US" sz="2000" b="1" i="1" dirty="0" smtClean="0">
              <a:latin typeface="Times New Roman" pitchFamily="18" charset="0"/>
              <a:cs typeface="Times New Roman" pitchFamily="18" charset="0"/>
            </a:endParaRPr>
          </a:p>
          <a:p>
            <a:pPr>
              <a:buNone/>
            </a:pPr>
            <a:r>
              <a:rPr lang="vi-VN" sz="2000" b="1" dirty="0" smtClean="0">
                <a:latin typeface="Times New Roman" pitchFamily="18" charset="0"/>
                <a:cs typeface="Times New Roman" pitchFamily="18" charset="0"/>
              </a:rPr>
              <a:t>Điều 9.</a:t>
            </a:r>
            <a:r>
              <a:rPr lang="vi-VN" sz="2000" dirty="0" smtClean="0">
                <a:latin typeface="Times New Roman" pitchFamily="18" charset="0"/>
                <a:cs typeface="Times New Roman" pitchFamily="18" charset="0"/>
              </a:rPr>
              <a:t> </a:t>
            </a:r>
            <a:r>
              <a:rPr lang="vi-VN" sz="2000" b="1" dirty="0" smtClean="0">
                <a:latin typeface="Times New Roman" pitchFamily="18" charset="0"/>
                <a:cs typeface="Times New Roman" pitchFamily="18" charset="0"/>
              </a:rPr>
              <a:t>Các hành vi bị nghiêm cấm</a:t>
            </a:r>
          </a:p>
          <a:p>
            <a:pPr>
              <a:buFont typeface="Wingdings" pitchFamily="2" charset="2"/>
              <a:buChar char="§"/>
            </a:pPr>
            <a:r>
              <a:rPr lang="vi-VN" sz="2000" dirty="0" smtClean="0">
                <a:latin typeface="Times New Roman" pitchFamily="18" charset="0"/>
                <a:cs typeface="Times New Roman" pitchFamily="18" charset="0"/>
              </a:rPr>
              <a:t>Quảng cáo, khuyến mại thuốc lá; tiếp thị thuốc lá trực tiếp tới người tiêu dùng dưới mọi hình thức.</a:t>
            </a:r>
          </a:p>
          <a:p>
            <a:pPr>
              <a:buFont typeface="Wingdings" pitchFamily="2" charset="2"/>
              <a:buChar char="§"/>
            </a:pPr>
            <a:r>
              <a:rPr lang="vi-VN" sz="2000" dirty="0" smtClean="0">
                <a:latin typeface="Times New Roman" pitchFamily="18" charset="0"/>
                <a:cs typeface="Times New Roman" pitchFamily="18" charset="0"/>
              </a:rPr>
              <a:t>Tài trợ của tổ chức, cá nhân kinh doanh thuốc lá, trừ trường hợp quy định tại Điều 16 của Luật này.</a:t>
            </a:r>
          </a:p>
          <a:p>
            <a:pPr>
              <a:buFont typeface="Wingdings" pitchFamily="2" charset="2"/>
              <a:buChar char="§"/>
            </a:pPr>
            <a:r>
              <a:rPr lang="vi-VN" sz="2000" dirty="0" smtClean="0">
                <a:latin typeface="Times New Roman" pitchFamily="18" charset="0"/>
                <a:cs typeface="Times New Roman" pitchFamily="18" charset="0"/>
              </a:rPr>
              <a:t>Sử dụng hình ảnh thuốc lá trên báo chí, xuất bản phẩm dành riêng cho trẻ em.</a:t>
            </a:r>
          </a:p>
          <a:p>
            <a:pPr>
              <a:buNone/>
            </a:pPr>
            <a:endParaRPr lang="vi-VN" sz="2000" dirty="0" smtClean="0">
              <a:latin typeface="Times New Roman" pitchFamily="18" charset="0"/>
              <a:cs typeface="Times New Roman" pitchFamily="18" charset="0"/>
            </a:endParaRPr>
          </a:p>
          <a:p>
            <a:pPr>
              <a:buNone/>
            </a:pPr>
            <a:r>
              <a:rPr lang="vi-VN" sz="2000" b="1" dirty="0" smtClean="0">
                <a:latin typeface="Times New Roman" pitchFamily="18" charset="0"/>
                <a:cs typeface="Times New Roman" pitchFamily="18" charset="0"/>
              </a:rPr>
              <a:t>Điều 16: Hoạt động tài trợ: </a:t>
            </a:r>
            <a:r>
              <a:rPr lang="vi-VN" sz="2000" dirty="0" smtClean="0">
                <a:latin typeface="Times New Roman" pitchFamily="18" charset="0"/>
                <a:cs typeface="Times New Roman" pitchFamily="18" charset="0"/>
              </a:rPr>
              <a:t>Tổ chức, cá nhân kinh doanh thuốc lá chỉ được tài trợ nhân đạo cho chương trình xóa đói, giảm nghèo; phòng, chống thiên tai, dịch bệnh, thảm họa; phòng, chống buôn lậu thuốc lá và không được thông báo trên phương tiện thông tin đại chúng về việc tài trợ đó.</a:t>
            </a:r>
          </a:p>
          <a:p>
            <a:pPr>
              <a:buNone/>
            </a:pPr>
            <a:endParaRPr lang="vi-VN" sz="2000" dirty="0" smtClean="0">
              <a:latin typeface="Times New Roman" pitchFamily="18" charset="0"/>
              <a:cs typeface="Times New Roman" pitchFamily="18" charset="0"/>
            </a:endParaRPr>
          </a:p>
          <a:p>
            <a:pPr>
              <a:buNone/>
            </a:pPr>
            <a:endParaRPr lang="vi-VN" sz="2000" dirty="0">
              <a:latin typeface="Times New Roman" pitchFamily="18" charset="0"/>
              <a:cs typeface="Times New Roman" pitchFamily="18" charset="0"/>
            </a:endParaRPr>
          </a:p>
        </p:txBody>
      </p:sp>
      <p:sp>
        <p:nvSpPr>
          <p:cNvPr id="48136" name="AutoShape 8" descr="data:image/jpeg;base64,/9j/4AAQSkZJRgABAQAAAQABAAD/2wCEAAkGBxQTEhUUExMVFhUXGB8aGBcYGBgaGxsYFxwcHBgcHRwbHCggGhwlHxgXITEiJSkrLjAuHB8zODMsNygtLisBCgoKDg0OGxAQGi4kICQsLCwsLCwvLCwsLCwsLCwsLCwsLCwsLCwsLCwsLCwsLCwsLCwsLCwsLCwsLCwsLCwsLP/AABEIAMIBAwMBIgACEQEDEQH/xAAbAAABBQEBAAAAAAAAAAAAAAAFAAIDBAYBB//EAEQQAAIBAgQDBQUGBAQFBAMBAAECEQADBBIhMQVBUQYTImFxMoGRodEUQlKxwfAVI2LhM4KSogckU3Lxg7LC0kPi8hb/xAAaAQACAwEBAAAAAAAAAAAAAAABAgADBAUG/8QAMxEAAgIBAwIDBQYHAQAAAAAAAAECEQMSITEEQQUTURQicYGRI6GxwdHwJDIzQlJh4RX/2gAMAwEAAhEDEQA/AAnAsOMufOAVHsnZoOu2oERI9TUmIuubmikGdAugAPJQOWu9ZgKVnMYE9TMVLhsU6iFY+Wu09OlI/eW5TRvsbwQsLNzKyke2JA8IGhAP3iYEc6AXOJFDGZmWMsGRt75B5+tVsN2ovghRdZoOzAQOu/qfqKoYzGNceDBnn/4jzqSVNaQ6TUdlsbca/lLeHz+8dt+ZM7661qOMYhbgUKfEpMkTP3YGXmPPWvL8NxE2yABOp12n9/SivD+Md3JdWiV5giJ8Q6gxseszvo0JuD2FlG1Ru+I8Ps5QxQSR7WqsepMc6tdmNLLLtFxtDPQdaAN2wwTjKWu+8HYe8iaM8H4vhMsWrqxM66GdN9Brtqa0zyalRIQaIsXjFuX1liGW6vrl7qNPIkAe6vQOEkNh0G4Kxr01FeeXjFxCyWCM/gZW8bqSfC0bgTW34bi3FtVVUWBpuRv6jz+VZIx96zXPKpQr98Fz+Ep91QpGx1+cHUeRrI9q+CxZufy0H8u4zeJvFlykmOTCJHpFbWzdf7xT3D/9jWf7XLcIuEMAhs3IEA7LLaRGuWOdWmekY7Ddklu8Nt3HulUFs3QQuZgjwxWBl0Bk6nc7xoM9w7s0MQEs5rSWytxsNfdVV7rkhQhI1MGTl+Gleu9jHVsBhzAANoQumg2jTSsN/wAY1Fu1Y7tAioTkuJ4RbYQYgaCYB8opGq4JR5nxjhyWXe2gzZdJZYM88w3XWdOkUPA8MyAI2iddqL47EXy1y7dBe7mi4Dvny7HLpJAnrFBc3eERIYnxaQI5++qN7BRfOHzqZIlVzamNFHn5aRV7hlu/ePdrne1aUObYJKwIksB6R13qmtmR3YBLNCgDnJPTlyivRh2PbA4K8UuEtfyi5sO7tiS4nmSYX3il/tbGSPOuIhVuBkbOJDSAQJgZgB+ENmA8gK1vZTgljGd6LyMEuISl1Zm29o+PTYgh15EaAbms42BN0uFAJCu2ugyoMxC7SQoO3MRUd/EXksLYWcneZhy8cDSf9JjyBquLCuSHjHaG8V7pbr91oot52yhVjTKT5TBrQf8ACnCub928yzbCOuYwf5gyvGuuoO9Z7tLwA2sZdtCSq3YzeRgn3iY9a9T7LWe6tjDpBtKpbMApdmujXWcuwZjp95ByNbIJ8vsCW6pF9b9yCRcEaxuNPSs52kxplxJM29p+8AddfStA2FstE3GMbBmAOg5wBp86F8T4Rbu3RIZbbDK5La5W0ZhuNmmrpZE1VclEOmzQdyf4lPs7xFRhrRKiMg57k6k/GaN2uLrcE66bgtPyoHw/h/c5bZY+AQGX8MkBtuYIozYsIgygt4iQwOUEzoehG3Wis2GEUpS3QJa9XCIrvGMpyrbWOuvury7tfxO6cReXNCMFBXSNVG2leg3L2+kA7T0EDz6V5r2vdftTxMCM3qAJAqvI8Uo3Dkux626kV+F8Raz4huQF5cmG+k7cpFMOZ2yrJZm082P9zXMVhj3Nq6VhbubL/wCmwVh7pFFMNgXw11O+surlVe2rELKEnxMILCY0GnWCN87Tq2XUluK/2VxFo5LyG2dxOoM8wRof0ozdvAWRruIHqNBWg4tirN61aa04JCMrKT4gRBmOhzb1g8VmV9ZCnUDlI0JFVS3exSyy/FbiHKUDEQJkidOkaUqsWeBYm+oupbJVtj1jToelcpfkCmXsDwi5cylpVeRE6j1A8+dT3OzRzAAsQW02EaA+In3iTRLg/wBmJuKzmEfwPLgMh1HvG1EhZw3LER/6n1reoJKhnEB8U7M90huKwkSCWytuYXYyANdYrL4SyC659jzOk9dhp6V6OMNb5Yv4uh+RrM4rs0zXcqXEKmPFK5QDO0dIHvNLNcNIFNFp+ylpkRrKmWgzm2BAPxqFezX8hzcBkkQP84E/nWh4fwm7aQKt1NPKfnOtWHwuIIgm2w/zDbajW9smlnnPBeHqcYlph4SSDqR9w+davgPZXDvZllcPJ8SsysNtoO9XcF2fy30um2oKmZDtppGxGulEVa7aL5bQK5yw8Q69I2p29x6dALi/Zt0y3LWLYhWAGdQwBmDrE7jWelS4rimPsJ4irKsHPaVCDrIBDARJ0kSKv8Ttstp2GHuli5cnIxAJMn2eQ11qpxri6lLnhY5lBgqSIUHUa6bDXrVab7CsnwP/ABIhf5pYXACSGSJUmVPhB1iKh4t24bEIRbKwEaQASYdSDr3Yy6Vk8TjEbEW7zoIATQxBCACI5yAPjTOI8Wznw27aKoIAVFTQxElQCx039aah1t2PSuwvHbj4W1bVG/lpAhScwB3mPMaTTO3Bxd+0iIUU5tFYJ4to9qQsamTFZjsvxG6ttFEQinIWaPDozD2TpJJ1BqTDcefEXALdshmcKXc5wuYhZ5Aj009KfQ2itvcy3FsViQ72b1wM73A7AZHm6QACGXcxlGh3oKpuE6KQUJWQus7nMeY567Vp0tKMYLkFhal2I1kW/CDrEa7DoKNYziAuZ50DliSIzRB102OtUNItjBsIdhuzVj+Xfv3AbikNkOXJOygydSCD5THSj93hWJu4i4Lt/wD5V84Ci4DAIOQ5ecGDHlQbDcfW2sKqNyGeWJ1J1586p4ntVcVsxOkmFyDL5DYGN9fzpdnsWPG48kl//h9eNwFb1vwggMCwJkQdI2Mkb86m7U9m7dnA2bYZc6QWOurmATv7ttgKoXOPZ2DtcgaHICuX3g7++oX4rYdmV1UjMdQqDTWCAF9KkcavgWcKXIaw/ZFL8Y18Z3bPFzZPCV0Bk7+zNXeGY7Chjas4g3XOaTkZVJy5ZnKAfuxGhrzXti1tVVrdsqslSY20GVfKdfgas9gMcXxNqydUMyOZ9/pV3mSXwB5Sq+/Y9HF9gIyyfvZgAQDP6VUxGIQXURnyzkn5c6LpYUbQo6GI+J1jagXGHyYgGAQFzRA3UsQQeW1UrPCTqKZbk82S96vv/UdxDEI918hzBFyzAmbZg/lvV9XGgzAeL8Rn2uQAy60BwfE/tGa5MSGHiyzpqBrvvRg3VJmQSHmQZ+91mdp5Vgzf1GURqL96N7AzL4R6N8m8v1rHdsMG13IFQNc75raqoAZ0gNm6GGMSetba8QoCkifF15mR0qiGcybe2Z8zDLtm08R9av6WL3Bhjc64Mbw3sTiXNsX2yW0mAGDMATmOUDQSTvNFO3K/zUuSWd1yElix8AAA1JIOu00ds4BmSHIgoFCsZAYEa++NvSqd/h1kvDXBEsYG2bYCJJ01HLpWucbjVGl4U9r+iMpwzEra+0EqXy5QCDlg5+sGAdaO8J4Ab923cxAnDXcOXVlMd3ljTeQQQddZn4aDCcCwq2LylHNu4FDkDxEpGVlmI18QPUmu2cM123atW4t4fuyltngErIAESfF4TP5a1T5dboz6ae5as9pbdtVS3ZcIqgIMyr4QPDoTMRB1pVkeL4O4b92Rb0dl9sDRSVGhYGIAjypVNE/QXzDW8Lv20u4i3ljPDLIEyFhvcDTFHjGaCuYSCq7SJ2HSoWP89WLGSCJO5PL1qy25rQpN8iy42CNnuPZYWQoJC6z4ROWQw3jLNPbDYTkbMnoVn/26+lDVUxIBI6gGmk7eo/OjZFJ8FbimATM2U6ToATG3kYoPcw9sEggz1F5l5dI0o5jXALDoanwiNlzrazqBqxOVR6kqw8taryXVo29Lmhhl70bL3DMCgw9tgGzQCAXYn2uc6nTrWc7TX7ia22uSSZGdoj0kQN6PfxFzlJsqFJic68t9rXLTpzqvxJCW7srPhXKBmPOOtSMpPlFOVpybR5ueIXjOe7cidix1HTfatpZwgfChHOlxUgx4QVCiSdAFkAH5UKwPYvEXXAu20t258R761J8h/MJ106b1qE7M3bXe2wV7o2/ApcaMCCAfGwH61fCbjukVSjq2YBPZpbjS7IiKCf5ZLE67ZRJ5k6CaocX7Nd06oviDK3ikgAgAqJjcwflW0bDWrd5Gu5YYQozrBYGdYOoB9RMVPi+1OGY5clsmGGbMnhGvl5ET1pck3KVjQVIyfA+D95atPrcBBAVmYopEGWExsTsNZjnRnhWAt5wRZdGt3FzLKqA4KtmAn2diOdNx+EQp4RBJ0P8Al9I5VFwvAo2Huu6K/dMzNM6KEB0AIEmBSS6iWKNkWNTluUOCBHv4lxky5goWBBkux30jQfGiuMwSu+FEqR3oLLC6FYlYG/MTMVPguywyXLgAWRBtmGyPlABB1B9pW33mnvw5bIs93aSbgOUr4SMqgswYnfaAOZ94zyytNbcmny1dakR4nB/zR4xknX+ZE6P7TLGXUR+4rPdocEk23OQSVUgXTcEw0iT56bDatbjeH9xhSwZWVQCZVSXNxhkzFp/HudqzvFcALN9VW09y5dVyUS5kGa3CgiYkEOsDw8+dCGWUnxQfKX+Vmx7PLYt4a3KoJUT4RrO09dKC9p8Hh7mKVEChriycuklQ+unPVfgaz2AwrW8SttsKbcsVN7vjd1UMYVGkAQMs/UVu07N2FuWr12TcWMk6kRry0HPSroyuRQ0nG0wbx7sdYuW0y95k7ySCS0aESQToZ03507gHZXD4e6Lot3JRYAy5dTpPtSTRbi/cpadB4cwyiZzHSdJ1kAtQbEdmsPNoZ7xGaCYbbKxn2PxZR76klvZdhaktMpV8rNGxtEa22ynkSeXlmn5VS4hYw9yMwA8MSHTnMySSRE0Nt9mMMLrSt4jKsaNqxL5h7HTLp512z2ZwuVwbd32jHtjw/d5D+9Kk1uki1wwvZyf0X6k/CsDhsN7DKDrqbyCdSRqB5x7tat4XG4e0uVXtL5G+JPvG8edDB2ew3dIO5uFxkkS0zKm4N+maprnA8KGtstglRMnOdohfv9YoxgnL3vmV5ViUHpbvtaXP1LOIx2GckF7RPMd4ZgTB09etULZwQTKjoVEk/wAy9oTMgmdRr/ara8KsC6XGH0KgTmWM8tm1NzfLk+FLCcNsW85OGXK7Zl1SCkL1fqG0rWoYlxf3HN1Zbvb7ykl/h48YNoqCIYi+0QNNCd+lNu8QwAALrZymYPdOecjQjqetEbHCbYsm0cOiuQRrl9ppynQmYka069w9HUIuGt5gy6eD7jAty5gEdDNGsX+/uG15+b/EF4ziNi5ba0mUFgGJRChgEAnMQCPu86Bf8PMe13EXbJk91ckE6koc0yTuQeZ61pe0SAWHK2FQge0Ms+ns/rXnfY/jgwmOv3GXMrNkPXUzIOvw2quUNUqgOm9NyPZEBGhSdTr7/KlVZO02HYTm38qVHRP1CpwPM7/F7dx1KPJRjoASNeckaARvrRBOOWzdCEPJYAxBAmOc7a71ksImUA+LWCQRAEb8tANo50R4Rwm42I71SVRDmUkKVkmSMmxJk7/oKrgtTpD5FGEd3we+23VECqAABoK827UcXsi9lVGV+8CsAAAQdQ45ddKp4bDGyS1u7cQkyfGSDOuqtKkflyqPFZXzPcZGfLoQoGo1WASY003q+XTyir5MkOqxzdcHeJdoL/dmyq2ktljBJBOU6/h1PTX8qNYTjl5sA6Ye0j5ZQQdSCfEShAkwTpz0rzjjFx20TejPYTFX0V3KTbIAAkSSJ131j5+4VTKKSNa3CHD8fdxGJdA1tLSklnusUVBmAMgmM500B1maP8RwVhIZsZZYM05V8RMmQTlYmB6H0NBTx3CXFuKy2ouEMTcth1LAcwSuVoA3MaUMxuNw5Q/Z+5QqMwYWlTMRMAEXCrLp02nWlUvQVw7G/wAJwdGZsoVCplWIOtzbVSdhAOXf51PwzAZMy3L7XWIhoQLA0PUkmepNeV43jovpbuW3yXLS3GhGMBnIckDcah4nWGiq6cQxF1c5u3CSJysbxPoYXKPjR1MSdp+6rJO3vFGGLuIYyWbkorAbQp16zAMHTaq9vEG8A3cLbeCt1/FLMDIzaaA5utAcXhmcvcBzJuzCGIBE6iZA9a0nY7E2DckKXJ0zOSTm5ZS2w8vhTSprYux+7/MjVY3FgWi0rprJ1EhOflOlaLhvBwbK5QLa3VDX10IbOkMqjTLJO+tDGug6ZB+/dRzFY0WbSs9xbdtBF3QlpI8ISJEgjWQdBUivUWXOxG+Aazhb4V3fnbDwABoFWZJIEb71mOIYwPZtjvApt62rmVtCdyCNDpPOtVxm7cyNcQKbPd+zJ7wsxAEDYATOutA/4TftK3d30LMSYYQpzb/9p6EDlGm9U5c2PG1a5LMVpOwphWS5hoc2rtjKEd3dQrMkAg5gANgdfSkeA28ofW4B/hHvCYDFTAKnxQVnNNCE7OObC2VYuqsWlbcjMY/rAMdDvA5aEzwixdi4l62UUnw+zG86AHw7A9NaWFOKYFald8ENrE2ba21WJXYd4pJ5KCNzy+W9UU4mxhlDOSBmVCCWIMgxO43+NVuKWRaU8xmDCNMrBlGvkZHwFBMBj8120qqySdGVpKjK3PWJFWdJhtz1u+5nnll2RsMbxMOz5rbKwErmA9rWIgnUCoLuCx65B3tgZ2ymFBGzNH+Ht4fjVbF2fHmzs3KCZj5UOxaXO5Di9b0GbNnEgmNCDtGvzqnVqySUU3X6HTwJKKfuq/UO/wAOxufJ39oLlzRkHXL/ANPeuWOF41swOKTwnKPBtopEeHQeKgXEWa2FJdMwgwDmzAkaacvPSiffoZY2rXTKLhWdddwNd9fSqs2eOFpTTVmheZL+TS/gkT3MDizaF37XBIDTGsNGkx57065wnEq6D7c3iaDEjZWbXXX2Y99BMFdzh/5ShS5Khi5KqNIzLGkg1Fj8TLqgRECqzlkli+oCgyJABO3Okj1uOM6p2v36gyYs0oNOqr0RoRwu730HGtly5okxuRHt1HhuEtmuhscxhoHjOkqrSJf+qPdWfTBZmXMNGzbaEQoOu0ayZHlQzCYCWk5isnyEA7etbn19RUvyRg/8ySRrrXDJsNOPafHBzifAzAbvzyzUOK4Rb7lT9vOYZT/iLJzFRr4+Uk15LiMfcDnV4kxqakw165cnx5Y/FcK/rrVy6iRk9lV8HreP4faRWYYnviFK5M6nf70AkyIFeT8QBF5xIjMWnY+/lR/soGZriMSZQ6yW+8OtAOLYRheuhW1U6g8xAj5a++rMU3Kdsjx6FSCGFxjFB9a7VKxjkyiSQeYgmlWy0Z9Mj0O7hUdSrBiCZOu/qfKBFIZbS5EkDzM7+dXjZXqfh/egvGr4tvziJrF08anY/WSflkOOvuNnPv1HwoPa45rDCD8jTeI8at/jA99QcFRMVbvJ9o7oSpIIWOeuv6GteTIoLYwYcDyOn9TuMW5cM2b6KOasII95BkfvWrWDv423bKWxbuIgJJUrMc9JB+VDO0nD7WFtIcNinuuTFwFcqzEyunqdzy1rOpjmaQ9xxpoRMejQZjzE+lZJuElsjpYo5Yvd2jVXrVnEW2xCA27ttc2b7pKawwiCYGpidvfr+HW7FwLBtZwoLBf6gCdhqPdWP4K727AD2zcW4+USdCrCA3OV32+tH+BYZFCmzmlHyNO5RtIaBrBiqbNjilHfnsaEYBJB0kbGCSPSrNoBSGB8Q1EjSRtInUUxbc7tHnXGsr/1NfIT+cUSkwXaC99ounEMyi+QqxBEAHbpBXw+fvNc7K4MGbaAd4JY6eEAbMGPQ61pxwMB8y3HiSVHh8ObeNPX0mp14SkgksxWYJO077egpUhtTqgiLnkPhVvjltL1ju3PiBRtNRnU89CCupka6VUw9nUCdyBNXL+S4RcUAqWzKDoCDI2g6gGQOsU73TQccNUkNscY7xL1ltbmYBQqsBDEFQCRDHQmfOrmLsG0oZ3JBhQuXMxczAAXUnQHSdJPKqDYbM9sHncTfbejXGMZat2Ll1BLW1lTDGGkLG2jaxG8VTLHTLtnwMt8YsWbaZXd87CAoDEZ41bkq+Z2qc45Rmdh4WMqVg5hHkemXes59lW9hmtXSUVrQ8YgkBtcw5bAGs92nbJeuxJVYYAeaKTHLWkzZPLSaRp6follyuDfa2EeJ4e4+YouWWJ+7JGbMus8oHLpVvDYHUGY8tOm81hl4kP+m/xH0px4oPwP8R9KzeZlu9Juj4V08f72eg3rcHSDmOsRp5mazmJ4PiCCVVJIiPARzgwdJ84nU0B/ig/A/wAR9K4eKL+B/iPpT4uozYm3GPIZ+FdPNJObD1/hWINsJltnafYBOo+9vMTrNE7Ni8rnwAo3W4ZUemaDWP8A4ov4H+K/SnfxMfgf4r9KTqMmTO7nEuwdDhwJxjN7miu8FuD2ABBkHMNecEbAAnYVZ+yXmgsqK2Ug5WXXURGnQHesmOJj8D/7fpXG4oPwN/t+lUuEnzEteDG1Ws164O6FXUCCc38zfwwBt1qhb4TiB/09vx+UT+fxrOHjC/gb/b9K5/GB+B/9v0oyjJqtJPZ8dVrLqdmscNrtkf5v7U252Wxp3uWT6kH/AONUxxtf+m3wX6VxuML+B/8AZ9Ku83L/AIlT6PD/AJMOdmOy+KW+xdrTZkKqA8cwYiABsdaC9oeBLaV7mZjiM0E5hlOsEQN4HOeVT4bF5gGXMuscgdPMDSou0KscEuUEmdI9au6fqG5U9qMfWeHxxx1xdpmfTBgiTM/9v96VRWrt0AA2QT18Q/8AjSrrefA4Hl5D0DC9rMPdfIC1u4dlfVSemYbH1086zXa/i/fRaU5GRtfEJOkRpy99Cu2PFsTcuFcTatW3X7qoFZfIkktJ8zQPDY9kIlUcD7riR+YrKmO42K5aYb+L0M1VN3X60WucUsMNcKEb8Vq4wH+hgR8xQm6QevlMVBkOXEVPZXNoND0qvHUDX0qSxvNQJq+CWQ6i00kqGNoicyFt4g7TrB0rbYDEXyoFxVXUFiDJYjbloJ1jXWOlYnszjzZY3DZuXAwgFYgAa69J616TwfEWr9tbitodxsQRuD50rYKOqJ3qVVFW+6Ty+dMuIvKaXUGiAnypFhXfs5J+9Hu+lIcKJ+8fKpZKFaJLQr5SQYI0jnv7quhQrWy8XXRpU5iSuYEFon3e+oOG8Li6pktB9nruDvyovdsK19basoi2WckHNMmApGn3XJBINJJ70hku4O4njG9mPZvprJMhifhB091COPXLj3GTKDhkKpfEsGJuEEQVIIEm1Prz5G8bgxiktnD3MquS7MyeJSkMoyyNTnH511OyS5wwu3T/ADhdObKwYhVUBgeQy5hrvGulDsFJdyfj+FQC24tlnDhE3yL3nhJdBo6gcjoNNt6wPHLxdrhZQpywQohfCuWVHJTGYeu5r1HEISQJCrPiEHUDXf8Ae1ee9sLIS/cUERkG3Lw7e6uZOORVqW1nW8J0+a69GZy0sgVMLI8qiw/sj0qUVcejUdgza7PgIrvfsorCQCSTB/pCzTU4ThywUX1ZjOi2mO2u7FZotwlU7mzccWiqh1Od1U5s6sp13gA1asY1LarlNlgiiSjszQMglsqEAEoAeuY+tXKK7nJn1GVNpO/p+hmxg8PrAvMB7RFpRHrJMe+psVw60m1i8wGpJZFEZc/JT92TRZeIBe8edLgWYtPplXJIkgwZO+nrUV/iucMuW40qRpZUQoDCfbOwcifPXrQpepPMyya22+P14KWH4QSAfsnhYAgtdgQQTm0I0hSfdV7D8Htd8tp8NbGdWKMHc7DmCSN64mKdbawMTkVQR/hquWBBnIdCAPWrmCxN4Or9wS2VmQ3Ls6QC0BVESCumm4p0kU5HPduu/f8A6YV8HtXThx0rR/YXN3IbVrMVL6s5AXUycrbaSIBkEVdtcJeDmSyuhiEzHMA5g51Mf4Z1Mcqp0SfB0ZdXjildfUx3cDpTGsDpRni6nLYchQXtz4QFHttGg0mIoUxpJNp0a8aWSNnLaQNOtP4tZDYRFIzAzpMa6xTU2HrU2NWcPbP4Tm/0tJ+U0en3yMweKbYV8/wZ5kO75jWuV6/w7g1g2rZZFnIJktvHrSroOzyVow/D8Pi8UbrJH8xibjsFliSdMzSfcIoTj+CPZcq0EgwYOxr0cd1bRQbji3ljJbYAyI1MrsZO1Za+wzM3dtr/AFZvfO/r160zAjH3LZGo1qRMOSpJBEem520maMMRbnu7aT1ZmJ9ymNaGYq4WbNzJ2GvyFFWEgRTHp+VSWVImdNB/5q9gOH3bmburd1uRygx11O3zq9f4ZiLVvvLtuLakA+wWAJgkDUj1o2QO8A4lE5BkAVVAY5hoBIIj2d9utHuzAC37qD2HUXAOhBg/Ige6oMPwyzfyXbW0bgDYc2OgDb6miODxNtrzNaM27aCyrfiYEtcYdVmAPSkp8ksOG0vSuhANpH761V+0edPFygQsKPP8vpXff+X0qAPSLdKgS9gJz6GNDr08Jo9dciciJqhWJiYHhB3B5is7wRC15ZOkNoI18J61dt4m615lysqFyATKmFkb7ddRSP1Q8N9i1grzMuVreQgEd0CpZA+wJBIMZeUjValwwlgCrp6soHrtrUXEOGnvJRmmASSepaBoNvCN+lWLiSPEEMjaDv6xUSfcjl6Ik4g3heJ1y2wNPLOZmDpm+FYHtov/ADDHqgPLz6Vr/sYLsQxQW1VQFYgZjJbmORA99Y3tTYZb5zOXzCVJ5KSYXzA61n6r+T5nT8I/r/JmbwreAHyothOCYhz/AIWQdbjqvy35jlQaypNsjqI1+lGbXbBgFzYdC4UK1xtScuxgRB+g6CBjjF3Z2Osy5oaViCeJ4VbtWS5CXChC3Mlx9M2xmNp000FDMNjhbZyieF1KlSdMpjnEyI3qvxLtXcuqUzMqHQoqgAjzgSaC2saepp3H0M+KTjFrK7v0NxwbEWr2YOEt5Y3YZmDKVgFo8ICjTXcVprOISB47bACD4k09n2vFuAo+POvPOzONwyu5xKswgZYnQzrsw5RWgwXHMAmdQl4KzaRn1GVQRo8zOarcdXucvrm22oX+Q67jrl9Tbt2LrJHd50C5CEYZdSQDBGkn7x60SweBxMIGfugoCqS1sHdQNiSZhRWa7OcfS1Ze1cs96DcL2wXVIBEEGdYPTnJotf7RNE28PbkagkG7BO5kkazzitcscZP3Uvqc1dTlgqbf0B2PxC27jDNeW7b8E+EQF0gZY0jT0qjiOJGD47xkQZdjImdYOupJ99D+J3sVeum7ctsWMSQmUaaDQDpz8qgv3nIEoywI9kj46Vqj0vTNU+e+4j8R61PZ/DYvYnGm4FEAKkhRLHQ6n2idOgqowrljantXnsq99/E990z+xi/9HE2HrUnEsQ1vDKVQuSCI9ZBOnSaYg0FELFvMttSSBB1EcvWp0y+0f79DB4o/sV8/wM0naPFKAFQQNptsT+VKtC3D4JAYx7uevSlXR0s8lqiVEt/abaPbKgxluAnmNtBz8+lC8fwnunNy5dUIPFlAJLdQRIgbbT7qnxnAL1u4WwzEAnVSY+expo7N4m4Qb1wR01M+u1C0QZwvhmdA964Qra93lExy1J0+FE2u4a3GVRpynf1j2vfUqdnyfbdj5DSrdjgFtfuz661LIUDx520toY8hSm+4IKiDuDtR+1g1GwFTrbFTUSjHYbsiJMswU/cUkLWkwWAVFCjYaVfiq+IxMaDf0qWw0TotPLRQv7Sx86dmLbqSflUIWr18jZh8qrLiSDMz7/709hIgIB60lt+nuFSyFzhGMIvKSSo1lgNpU/HlWzxOIm3nUzop2IbcEgjkSoIgjc1hLNxgwKmWBBGk6jrVt+J4kMWN1hJ9kCRqdoM6etLIZGp4ncYXJUnUII3G9zX1pYi7cBAW8N9iF06TzrOWe0gnLeNzMdQ6ohELGhAIgyx+NT//AOkssY78BgNntPG3XKedPFWiiTlGTC+Dvm2GF0EyxMqDrMcoPntWS7XYhHvKUOgQDWAZBOhG4OuxrXYfidu4oIvWGaTILZSRyC7RWZ7boRctnKFlDs0giTtrpWXqkvLOt4RL+JXwf4GWt2FUQG+a077Op5n5H9a6L6n/APk/Snd4nl+/dWDXM9XUSL7EPP4f3rn2AdT/AKf71LKdV+Vdheo+I+tTzZgeODIDw8cj8VNc/h4/Enwb6VaC9D8D/end2erfFqPnzF8iBRbhv9Sf7v8A61F/CB1T4n6USKHqfnTSD1/Kp7RIHs0GUBw1tsw/1j6008MJ3g/51P60QI8//b9K4Z6j4Cj7TIC6XGuyIkwxAgD4FT+tcay34T8KlynoD7voaZB6L8D/APah5pfprYjAIAkEHz99OxqFrACOyXAVC+EnN+LbQDbenH97/WiOENtlT+SxZeZueGeuUAGDHWruldzbOX4s6wpA6xwTElQTiQDzGg156ZDSrSLxtxpmAjSFUACPXWlXTs8q9N8EpGtICnvE0wGkCKKVNzfClNQg6uGmg11VJoEFmqriXG3M1Jdu5dIJPQCfnVTEvcOiow9Rr+dEhCVjf86cuLC7a+ulPs8KZhLMF9RV7D8MRToucjm23wihYaKVi5duewpjqdviaK4TBsB4iCeg2+NW0tGPEfcNBT3JA05cuXy5UORkhirEa+4U5m8vlTSW9Ty3rgu9fr+lS6DRTxHDlZ80bCI23+dVX4Ok7Eec0Wz1xmB60LY1ApuDqfvflQ/HYLuiBMz+/wBa0jAa/v8AYoPx4iUjbX05VV1Mm8bNvhqS6iPz/AEYf2RU6LJgVBZ295/M1JnrMkeoWyDbdmL49pFX/udB+tRHgTDdrI/9ROfoaO3eGI5LtZYlu7ZG3BBVS+5G5DD/ADU4JYtyrWsoMZlZrckeHq+mzHbXNV3kxOT7fk45fw/6Z63wQMYD4ef+8fSorvCLY0N2z7i5/JING8HcsoluVtm4hJLd5Z19rnmkzKggjSPiy/eszbNvuhkdSZe3qqFtDGskMAZ6UPLVDLq8jlVbfIE2ODW22vpPQC5Pwy07F8AC2TdS8HUMAcpcEE+vpWg/iqchYXwxo+n3tDlUyvjJjfQVBir9k2MR/MXNddWAGcqCCDE5d4k0dEaEj1OVyVqla7J9zIG0fxN8aabZ/Efl9KJjDod7q/6XP/xFSLw9IBNxspIUMLZIkz/VPI8qo0NnUebGufzA/dt+L5L9KRRuo+Aqzft5WK/hJHwMVHSUi5JPdEBnSd/L0NScOx4S8Mx8JSNdpI0pj8qouYYk5oMbe4aGetWdNtJnK8W/pL5mowlpSgJKydTqvPXnSrM/YCdf+a/fvrlb9SPL6TaneuRTZiuBx1phR0U6qd7iCjRfE37+NOwpvMdVCjz0Pw3qWGiwacEJ03p/hEDn++QqyLbHllHuJJ9NhShSGWLEb/M/Wu2lknwwOpH6b1Yt2Auu5G5Op9BU3d6jTf8Afvo0MVO6HP8Af6VIojy5Cpe7009+hpjGJ2n9+X50aCcy+fPpTWXof3607eZI923/AIppFQhG9vr8J09+mvvrijr++lSBD+/1pC1v0/WgwkM/v611qf3e1NZN4+FLQHL0K9wzvt05f3oXxck5Z/e1E3bnQ7ix0X1qrOvs2bPDn/Ex/fZgvDrofU/nTop2GGh9T+dOZayRZ6zsMbXf3TrWg4TYD4YgLmKX1aBqcrLBMcxpWfNPtYVnmADHp+pq5MyZsdx9DTXMIQyF7ZcDLIJmTBDnWMoJynLPLlzk/kiP+XIhgQCbesAaEk7biNufOsx9ieJyGI3A0j1pKjD7p+BptbXYzLplLmf7+ofv4he8tstpAqMSy5rQkSIB8XISPhU44qgJi1bALBjmuWuQVSIE6EBveazc1zeq/NZf7DCSVv8AfPqFsBxTug6sEYs2fNmgTpvA1AOo85p+J4znyAi2oVw+7EeCYAGXSZ1POKCFaaaiyyLH0ONvV3JeIsrXXZfZZiRvsTPOqzU4GmE1W93ZqitMUvQhuVbt8ODECCZWYnnVW5tRjCAgz/SKs6Ze8zkeLyrHH5j7GEdVAVyANhO3zrlFLVskA9f30pVu0o80pMGDEZj4UY/D9in/AGbN7R/yrr8W2+FXshj2dBsIj5V0OBqSfKVIj9Ki3IkRYe2gMIAD/SPzO9SiyebED+nQe81K0bAzPIafv4UhbPp5bx+/SpRbGHqKwmWMsecSJ9TqT8qsZyB7J66Ry+FVxcAOkk8xNS2rmkddhuf7UwZRpEnfGdj6waXezoD+/ft76cpO/lsP3rXS2nUfvlUEOZtCZ28x+/hXDuY2iPSm3EWfZHkQB9aa49R6Ej3nX9KAUhwjT96fpTiP3+9aiUNMyfgPkIFTW0IHi58hv79agHJIa6mIAnz5D1+mppvI8yOv9tqmYHYAfnHltqaiNrSfn1+f5UaKnKyPOJHPzptxpBG/T60/JrEfAH9/OlA5x8v12oEKwUDUT8/1/SqHE7RdYUSQZ/t60RcFtRov4tdfSeXnUNwRIiI+ER6Uk46lTLcOV4pqa5Rk/wCIosjNlOsg5l233FSWserCQysOoKET60Uu4pReCskArmzepII220GvnWP43w+1bOe0dFJ+IJ+POsvs69TsR8Yn3ijQC/5D4fQ13vh0H+4fnXnl9WJzCdeYmupiLy7O4/zGj7NJcSLF4tDvD7z0Jb4Gxj/MKmXFsNnf4zt7/IV56vFsQP8A8h98Gpk45e5wRzlV/QVPIyrhjrxHpnzFnoP8QfWXOu8rv+fSnniJO5tn1T+1YNO0LjdF9RI+Qqxa7Rnmh9zn9il8vMixdZ0b718jX3rwYzKD0gVEUnp8RWbXtAOasOX3Tr8KkXjScww9VH6GkcMnoaYdb0/CmjQG2eh+FRstDBjdMwV4693c/SaVjjNttrg/1kfmKWpLlFy6jG+JL6lx9vcaMYEMQTO5AjTQTznlFBVuhh4SDpyIP5Vp+GL4dzptFX9LF22cfxnJFwikxXrt1TAdY8wKVUL9gXGL94qydiygiNNiZ5Uq22efsKNimqPvSetNC6nQ1MLBO1KtzrpQh6ELASCYPTy61PYsxrqB5E/ly9alXDaa6HkKmtoBs0H9xECfyo0U5csXsuRW7QGmsD9yf/Fdk/0+R1/LWmZwdQAPd/an2zrtP78hRMzj6ko1Mx8CD+oNdUQPM+sD4VzNLacx0+u1dLZTAEt+ETp/3E7fuJo0IxQTA5Dy6e6urbmTpr1+nvruUffKkjl9wTtofaP70pwtrMAfCV/KpQjn6CydPqdKTHaNfTzpd1JgFhHv/OmENrBBgxB06eZqWIdB/fw501hoPkakKtzXXyb6xUbXwDGUz0yn8xUCcI89dp/tXG1MH3c4PXzNc78E+0JPKdvQEaVxV0iNvIUoaOEb6baHTf47GmtaH71/tVsqd4AI9PpURiT0PXWoQE47hKvGrKwPhK5TpzExz6Gg+L7K5yA11mA+6AoHvI+lasjTznqPypXNgNyeXL89qVoZMxx7NAeFQPjt8qifs1yymPj8q2ZRVGp9Tz+VcRELQG6bk+6pQd+xgbvZ4b5SPVTVe5wFR0nrtXpRw0aHzg6bVE+DB3GvpofealAtnmr8AHL86ifs+RtP79K9Jfhq75R7wKpYnh6mAoEttGnqdKO4bPPf4S3IbeVQrbNoksOWg5etekPwoZSFmOssfXQ1nuP8HOSRJI5cyOcR8vSpbJZn0x97VyVPvM/GfKnXbYukNGVzBJEAkHTXlM86qm5pAuKFnUGRHWRRLgOFLXCyeK2oIGsFj1E0EGVBHhWDKj8J98n4AitVg/Z2gD3nTynSq+Bw5GhtnU/0n8jPKjCWoTKQROms89z+dOiopYfB+EeKJ1O251O+u5pUT/ljTOun9S/rSoUGwaT4SedELPsTzjf40qVFF0uSWyJbXpTlHi/fSu0qLBApFvDHLN+tTXBDiOn6ClSoDS5Ir7HLcMmQpg+407DaWVjSVBPmTEn1pUqJVIIi2O7Og9npVXMSVk0qVErQ9VHdHTk35V28oy7D9ilSodiD7wgGNNDVTBsch1Os1ylQYSS6ghdB+xQy+MpJGhjcac6VKlGXBdwVwmZJO25nkanYafvzpUqhGKxv/lpuA1Z5/EfkBFKlUIMPsmntbHdgwJneNd65SoMtgVlPhNW8KZOuu1dpUwjGYo/nULf4p8kH50qVBioeB7XpTbghUIpUqhATjcJbZizW0JjcqCfiRVp7KqVhQNBsAKVKh3IXE9sen6066P5oHKdqVKmFCNtRGwpUqVQJ/9k="/>
          <p:cNvSpPr>
            <a:spLocks noChangeAspect="1" noChangeArrowheads="1"/>
          </p:cNvSpPr>
          <p:nvPr/>
        </p:nvSpPr>
        <p:spPr bwMode="auto">
          <a:xfrm>
            <a:off x="155575" y="-1371600"/>
            <a:ext cx="3810000" cy="28575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1600" cy="9445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152400" y="1143000"/>
            <a:ext cx="8839200" cy="2895600"/>
          </a:xfrm>
        </p:spPr>
        <p:txBody>
          <a:bodyPr>
            <a:noAutofit/>
          </a:bodyPr>
          <a:lstStyle/>
          <a:p>
            <a:pPr algn="ctr">
              <a:buNone/>
            </a:pPr>
            <a:r>
              <a:rPr lang="en-US" sz="2200" b="1" i="1" dirty="0" smtClean="0">
                <a:latin typeface="Times New Roman" pitchFamily="18" charset="0"/>
                <a:cs typeface="Times New Roman" pitchFamily="18" charset="0"/>
              </a:rPr>
              <a:t>5.Cấm </a:t>
            </a:r>
            <a:r>
              <a:rPr lang="en-US" sz="2200" b="1" i="1" dirty="0" err="1" smtClean="0">
                <a:latin typeface="Times New Roman" pitchFamily="18" charset="0"/>
                <a:cs typeface="Times New Roman" pitchFamily="18" charset="0"/>
              </a:rPr>
              <a:t>quảng</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cáo</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khuyến</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mại</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và</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tài</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trợ</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thuốc</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lá</a:t>
            </a:r>
            <a:endParaRPr lang="en-US" sz="2200" b="1" i="1" dirty="0" smtClean="0">
              <a:latin typeface="Times New Roman" pitchFamily="18" charset="0"/>
              <a:cs typeface="Times New Roman" pitchFamily="18" charset="0"/>
            </a:endParaRPr>
          </a:p>
          <a:p>
            <a:endParaRPr lang="vi-VN" sz="2000" dirty="0">
              <a:latin typeface="Times New Roman" pitchFamily="18" charset="0"/>
              <a:cs typeface="Times New Roman" pitchFamily="18" charset="0"/>
            </a:endParaRPr>
          </a:p>
        </p:txBody>
      </p:sp>
      <p:sp>
        <p:nvSpPr>
          <p:cNvPr id="48130" name="AutoShape 2" descr="data:image/jpeg;base64,/9j/4AAQSkZJRgABAQAAAQABAAD/2wCEAAkGBxQSEhUUEhQVFhQWGBQVFBQXFRUXFRUUFxUXFhQXFBQYHCggGBolHBQUITEhJSkrLi4uFx8zODMsNygtLisBCgoKDg0OGhAQGiwkHyQsLCwsLCwsLCwsLCwsLCwsLCwsLCwsLCwsLCwsLCwsLCwsLCwsLCwtLCwsNywtLC83N//AABEIAMsA+QMBIgACEQEDEQH/xAAcAAACAgMBAQAAAAAAAAAAAAAFBgMEAAIHAQj/xABHEAABAwIEAwUEBgcHAgcBAAABAAIDBBEFEiExBkFREyJhcZEygaHRFBUjUlOxByQzQnLB4RY0YmOSsvCT8URFc4KDosJD/8QAGgEAAgMBAQAAAAAAAAAAAAAAAgMAAQQFBv/EACsRAAICAQQBAwMDBQAAAAAAAAABAgMRBBIhMUETIlEFFDJCYXEjJIGh8f/aAAwDAQACEQMRAD8AF08cOVv6vVu7rf3tPZG2uy2bRU53oag+Ob+quUuIjK29e0d1osGtuO6NNlI6taf/ADB/ub/RJfZQHwAD6bFYWHaaDmBY2C6xGuTcMf36PW/fdr10dqurxlIm3kbLostXq0aV7dBlgG11HN7J8j+S3uoZz3T5FDuZDKf2R5KW6hh2HkFJdTLIcF/SDTdnWyt5F2f3OF0swxZ3gBdc/S1w8ZYxUxjvRizx1Zff3LlFE8MO+q0wfASGOlswdAiFLibDoLnx5IG8Z2qiHSglo0HgqxkbnC4LuN0oe4kc0Iw2lBks7ne3mmSKnAZqdbaqhQwfa7bFVuaWCOOeQph2GlkRcP39LeRKAYngD2m55pziY4Oa12wPd8rqHHKjM61tlK54BksiXBhJ5qwyjsi8ZUrqcWRObJsQvTxFVGO5IxXwEIHUMcOSODFziThjdbqg+XVWcNp3zPyNtc9TYe8rMUw58D8r7bXBBBBHUEJgCTGDgCvLKgNPsuBB9wuF02nxZgbqS72jo07DU38guR8INJnaRs25J8ACunMl3F9QX7C5t2VyFntimyE/ERzMiANs08GvUZ9vRMuIMkc0tiIa4lozfdbfvHzslapcHOpAASHTxEeFgXXI9ycDezsujtbE7X5IalhBN4wxbwNss2dxmcRHKWG5tdgDgT5pcdUEULxleS+Vv2l+5Ycj4m5TfgeCSQRysLx9pc6DZxFr/Fau4WvTtgMpytdnNhubWRYZuV8E+QHXYdF9MoY8unZxF2p1sS4/kmT+zQ/GcqE+C3rIXXlORrBnFsrQwHc+P8059j4FXtYMr48YZzzDxNlbanpvZbqXjXujXZW3fSOcdLbzQDD6WAtb+qVDtG630Og21VwUcO4op/MkaeO6t9mEH8Jn9fjv96T1yut7rp0/tGY2SdowCdjsgjF7OPW/Tc+nVI/CA/XY/OT/AGuXRqnCo5ZBI4d8NLfA/dJ8Rr6+Cz2pt8HQ00qVLFy9v+1/3o3ZjmVmeRrWhoHaOuQAb2O/Q6e5DIeLu0qXtia19NCzPPKLkk6nLHbQ8h6q3i0kMDXumIMcjn9yx1a9ziWkeRsh/C9HTspSynJyP7YZ3DvEuDmjN5Aj0RaPYnZO7PHEV4/n54ONCVtl85S4ju4XjH7fyX4+J7hp7F9y0E5bFovyuSpIcYzh+ZhZYfvEa+SuYVhbWRMaSCQ0C4GhVmpo2BpNgbINjfJ0dT6asar68C/BjsxaLQerlK7FanfsmDzcfkiLGjkFrUDulCJyCp62peCMkeVwsQbkEHdczxDhzsnODhbUkeAPJdjoz3Qg+P0YkcQebfirjZtGI5qKUCO7RsbHztdU766hGqyndGx7DpY5vPSyXzKN3O9y1KWVwHgsvdopMKZaQKgypzbK9h8tnBKmHkcqum7mYbgJTqqnO83FiND0PknvDXCRmU8xb1CQ8bwSeB4F81ybWG7b6HzS6uXgBg6qnLXWaPfyUtI55OrmnwUuKULm6HQkA+qB09HJntc2utG0FsboKYPCEY9hZt3Uy4RTBrfFQY9Fe1ktSwxmMoWKKi7BrSRdzj+XJR8YEfZgaXBdboDbT4JnZG0ObnFw0bHqRulbHojNMSPAAeAVwlmeWU1iOC3wHM1k4a799tgeh/qun01MT7I6f0HwXIKPNTvDrXLSDr4J94f42MkpblDQWOIBGolY1xaQeYvdS1ZeUKgvAcqYiKii5AyucR1HZPI/kU1Rs3PQ/nf5FK2HVrphQOfq6xe53O7YXsHwKaoXaHxI+F/miqAt4Z5WVLIbdo4Nve1+dt7KKmxGOW/ZvDrbgHUeYQni5z3SU47ti5xB55tL3/w6oZQAtxKZwy5WxfakaNzZWk2HmCjcsDatOpQ3ZDbK+9WYhI0gMu6OxzB3UHnodkf7bwXKnTvZJHVlj2ufI9zifZdGT3A0/wAAXTPrKD8QeqpTGPSvamjntBWNDGg10re63QMOmg0HdUz6mI/+OqD4FjgD4eysoTU5WWfTDuttcC+w3N1ZmdUgEmWlsAbgAX25aqPsyADgv++s8pD/APUrqkZXKeCD+us/hk/JdUjSLOx0hK/SnE8xRPYCQxzi63IFtrrfgiUupGXFrFw87c001dOHktd7JFiEOoain7KTsdo9xaw9yi/HAoItxZrAGFjyR0GnqvZMXzgtEb9bC+nxVKkrWvjY+4BcL2K8fUB08DAfacb25hrHOt8FFN9FYCjSo6s91RYdiHbCT7J8eU2Bdz8lDHUF8QLt7n4Ej+SGSwi0XKP2VSxAd/0Vyk2CgrpWi53KUllDOgZiGDsnaA4eRG4XMcf4algeQ72T7J5ELr9E8mIk72P9ELxqoDu5YEDqFqrg4Lkisw8HKGw5Qpqc2KJYpS2JPiqMbNbKPkYNeC1trIlj9QcrZG62Fj4dEHwihcUzUmHXaWu1BSsYeS0JeOyXkJ3Nmj35RdC6aQdNUa4qwz6ORqdSbO5Echfqlc1bWm19Vo5wUpIZIKnRTukuhFNNcKz21gkSQws1AGXfc7cwABbX3rShoIy/veCgrZHNyBx3bceR1Wj6nbVDLII5U2G0z2kOY1wPr6oRiPATHHNTvLTyDtR6jVUaHES3mnjCJczQbpe+USbUUsDoJIxA17bGJr2kjUOuDYg+9NES3ijFlpV3a0ua0uI/dG58loqs+RVsGytPhUcrw+QEloIGpAsd9l43CYWtcwMGV/tb3PmVUh4hZ2czsjg6EAvYdHWvZDcQ4hzQxHsnjt3FrbOAJsQLX8bp+UDGFvQRhpqeUmIx6QWDQ4G2pI7pvrzRP6sg/Cb6JbbijqaGQmF32Zbu8G+d2UDNzsQPVaf21P4B/wBQUwhmyzwxfo6ZuVv6i86N1zDXTdWKiBoaf1BzdD3szdNNyqtDPFkbeaqvlbcAOtsNlNUVERY60tVexsHB2Um3NU+zOilwJ/fGfwyfkuqMXKeAtaxv8En5BdQlnDBcpFnY6Z5UuI1BtbmlWlxMvdJF3B3XO7oGuXkfVXq3ien1GYnqMpST9YQwdoYMxe+7cztmtO4CqPQvAz544aaFzmgueDv0B1Vqrja2akLCWhzibjoWOP5JWqeIYjBFE6PtcljrcWPPVRT8Xuklic9ga2NwIDegFrKsFbWMnD2PGWpMZeXiziOgLdfejVK/7L3u/wBxXOo8fjic8wRZM1wXbmxN7AckXoeLBkawRSHx0RW8hKI6yVXZxk+iV5MVOq3kxYzRZezc23M21QlkRJKvTxzwy2OcdT9mLbWHvO6AV+JDNeyuYe8GO33ULxOkBN2rdfS1wZqrFLkG4rVCTQBa4dh9iHOUYiGZXG1FlkawbUG4K5kfJW2Y2OQQmGoa4ahRG19EzTaf1Z4Eaq9VV5L+K2qInMfrfbwPgueVGE9k8tc2xH5J/pQSfAIbj0IdqRqtmucINQiZPp295lLyK0QtsjAwKWSLO21/uX71vBUQA1GMPxMtFydly58HUTyLMucGz8126WN9PBYLlFcWl7Z7n6aBu3PM4NHxK1o6Owu5XhtZKzyV2gtAunXAK0AN1SlJHm1UtNMW2S5wyEmdVgrwRopTVJMwquuN0xwPuEt8EBnE9G4RTywNu98ZbI37w01HUiy41V4vO7KDI4CP2BtkPgu+l1vJIfHfA4c01NMNb/ax9L65m/JP08svANkngRoOJqhsZic8vjcQS12puHZrg+avf2pb90/BLUjLLFr2ioWuK4Z1zD55cjLVFOO63QgXGg0OqkrZ5uzfeemcMrrtAFyLHbXdVaOElrf1Fp7rdbt10Gq2roAI3XogyzXd+47um6VLsWCuAX/rjf4JPyC6iY8w1XK/0ff35vhFL/8AldXjSbOxsgbU4LEdcuqoS8PwndiYyoJmIMg5F8cMwEewFq3h2Af/AMwmONmijLFNzLyBP7PQgfs2+ingwmMbMaPcjDmaLWJimWTJTrcOaIXZWgEC+g1SmKhrQ7MbfL/gT+W3BHXRcw4gb2cg87fFN0zxZHPyU1mLRcw/FZM/chsw6Euvt1RYM7TVpHldUZKQ9mM7jffpZCXh4PdGYdL2K9XfpPUW5dnBr1Lrk4sYG4QXall/G+q0lwI8vQoIK9g9rtYz55grMFfc9yYu8LH+a5lmgmvB0IayPZPJT5DYixWj5LeZ0C3e8nUq/Q0ETheXNmO1j7I8lorq9Cp4XJhst+4t5fB7TvAFh70MxqUZbqPHKYxXMUocPuu0cPmk3EMXLrgkriW1WOW5naqsrxiJellvsqlRUkWCgw+S7VFVu1Q7fkcmMeB2yvLtfY+Drq3LqbDZDeG5QbtPMFEo2Frw1wtawB+8Nw70IHuTZx9qYpS9zLDaezVQkZZFql1mlBhNdZWNRZw+fKU34bV3skJzrFFcNrrW1S5LIxHQLhwVGrr8jS2+5+DRqfiocPq7hDMfiPaNcPZcLHwsb2Hn/Jafp0E9TFMz6vKpk0cy4qoeync3ke83ydr/AEQ76K7ouhcWUQmiDmtu+PXxLeYSV9LPQrq67TuFvHTOfpL1OHPY80bKfK28lR7Lds9r5Rstq10HZvySzl2U2a7PY6c7oBTcZ1Aa0DJYAAd3kApajiyeRjmOyWdoSGgG3guXLs6Ma2+S/wDo7b+tk/5b/wA2rqURXLf0buvVO/8ASf8A7mrqESRZ2FMmWrgvV4UAswLQhbhYoWeWWNC9XgUISBcv4zFpD5ldPBXMuN/2pRQ/JFxCOIT2a0E37rdeuiGw1TQbm/u3QqsxIkDXkPyQ01h6r3NU1sR5yylubGSqr4jvG8+JIUlFE1ozBuUnkgFFMXO1JsFfqK3KL+iqyxYwC62g/TNa7V57g+J6LSrq2Ad3QeZStLixsBfZU5MQJ5qotJFKmTDVbK125+KWMRibqpJKoodU1F0i+UHHo16emUWXcJPdPmoqt2qjwyTdezledtSUuDs1vjkIYXU5CD8E71EJnp43s9sW97b6hc+ozonHBcSyxBv3b2HmVtppd1WF2jJqJ+lPL6JcTkIHsn3BAzIGuvt5orimLOtoEr1tS5+59yQ/ps/IcNbF9BmYrSKWxVPD6nM3Kdx8QpHFc+2p1ycWba5qayhqwit21RPFiXQutqW6i3glHDJ7EaptopbjzS4Sdc1JeBko7k0wVRzkDXcjW/IK19Bh+78AqMjAwlpJNibk81fv4L3cYxuhGf7Hkbs12OJzGOM2HkFOGFdkoMKh7Nn2bPYZ+6PuhW24bD+Ez/SF4qViTPVKWEc9/Row/Sn3/CP+5q6a6drBdxsBzVemoo43FzGNaTpcADRTzQh4sdkmcssqTyQjGoPxAtTjcH4g+Kk+iRjkPgtXQxDfL8EIB59eQfiD4rz68g/EHxWdnD/h9QpG0rDsB8FCGn15B+IPitTjsH4jfipzRs+6PRa/QWdB6KEITxBT/itSLxxMx72ua4EEHUbbp3qMEifu1LvFGGRljWAWtseiuPYSOdTPNieQ0uqbpCmWXBGsYS+Tue0RzJGwHVB6OhL5CbWaNfkF6XTyk6kzn27VNl2iGVo6qvWVNzvsrNSwgG2+wQh+Gyc3DxTnPDM8K1N5ZHNP4qAzq7T4MXE3dp4K03ARa5JPuQ5nLof7IgR0pUT3I+cJYXAXI8UPxiiET8rSSLA67rPbuXDGQnF9EWHxmxdyBAPmdvyUsqmoA3sH/ezNPuH/AHUbwudank0QeTehO4RulHczcwgdFo5FYpNLLofSp4m0ZtfDdBMkrZbhCpSr85Q+VdS/swUrBHFNlcCjDjfUbHUIDIiWGTZmW5t/JcLX15W46mmlhhCnksU0YVVbJPBRfDJtQuRJcHQDOLNaHhxO+zep6la/TXeCsVkZfHpuLeh3VT6COq9b9Iv3aZJ+ODg/UqsXZ+S7SV1RlbZxtlbyHQKb6wqB+8fQJfw+qe5rQ2QE5RpcX2WYjiMkTbl2q8fZlyeDtrGORpw/GnMzmdwygactUuYvx64kiHQdUm4nizpTYklUmlaa6cL3CZyy+BidxFO8/tHeqsQVT3bvcfeUtxFGMO3TdqQIaia/cOPqjOF4lJEe/fKhVJOGmyKVVUxzbIMJl4GOn4ghdoXgHxRSKUO1BBC4/XmxU+GY/LCdCSOhKW6vgmTrp2SvxINQrmBY62obvZ3MIDxHiQ7UtKkIPOC8izjFe9z2wRtF7B1zr12RPB6Exs7+ribn+Spmlz1DJG8gQ7yR5duFv9JRRinD35AOPRWcyw66BU6hmYDK0jrdFsTcQ5pAvuFEyne4aD0CtSk8BqMUCqBupHl+aKMjcAW308vmq9NRuNQ6Me1pp42uj0GAv/eI9U9WYFOORelp7Pb5oJxPH9oD/hH5lNuOUvYvibve5v70scUs77f4T+aRbNSYUIuIMhjszfXotwrEsl2NHRoG3gqzEvWQ2wiw6ZZkyxSR3K2nky6+qmoNHhZWR3zDzXPrtdc1JGuUFKOGR9vcKtK9DZHOYbeisUDM2YuNgB6nlZdhar1ODB9vt5NJZFth9TleOh0PkopmXOi1jj6JVicuB0cJZGRXKF+qG0sl2jqNERpY1xLI7W0zfXJSjlDXTd6Mi9rgi/PZDfqo/ef6lWMNksjucJ+k1LqTSFXUqxps5ZhAcJGuGlrX8uajxyvL3u10vopJH5G76kfyQSZ11UYpyyDJ8YML1JE66rhWaQapzAL8Edlep5bKkZLBY2VAywoKrVeur/FCXyqN0qrBC/PPdVm1CrCZQverSIHKHFHQvDmnb4hX8crmyESNPtcuh6JR7VEcIe10jQ892/x5IkuSmPWHwZGi+5AurWZVvpcY/eWn1jHyzH3LbCt44Qhy+QzhgaSbgGw0uNkVp3C/IBKIxS3ssKkirnu5AJ0dNbLpAO6C7PZR2WIPlIOQkkOAuCMo1/NEZeJqf91xd5NKF404mC97G420QDDKcnvX/wCXQzpcV7go2J9BzGasVDo8rT3dLnxIKG4zgU0zmBjCe6Tsdr9UcpIspBsjn0x72i7r8rdEhraws8HKsRpHRuDHA5gBcHrZQMZZNXGVL3my9RlPm3+hSu8pWpuc8IOiPkljerGXmeat4fh2Vud+52HzUNY+yxds0oX8Ti5rMEiD5LO2sT6KeqeDcKPh+O8uuw9ryWymW2SbEWLKaRcfR5zZos0equxYY0DRFzhzRqHacvJRyyBugWzU6yqtezmQirTzn+XRWjpwBsp2aKs6VYJrLhzlKbyzpxiorCDNLLZE/pnil7D2OkcA33nkE2/UH+L4JtWmnJZSE26mut4kzkVfNc+n5KgXLeV2qiWhLAs3BVmEqoCp2OVlFkyLGyKEFeFyEsldKo3SKMlakq8FG+dauco1l1MENrqeJ9iLKu1TMKsg4YawyZQ3W+pPimamwkaX1SvgWLtij9klya8C4iZI5rHNyl2gO4uuutQ3WtpilX7uS2+gFtlUgpDewCZ5GaIxwVRMc2Rzmg6gC/vTqNU64uUhN1Sk0kc/xWlcY7W1JFlQwjB5GPLHiwN9RqOoT1xPWjtcjWNaI3A5gNSRslB2LujmNzcbkeZWbVzm4eqlwx2n2KfpvsIshsFSFbkcW+9XYHyOGbuhh1BJsoJaWMEOc+58BoubLURfZs9B+CHGqXtqd2Ud4Wc0ePP4ILhmB5DnkGvJvTzTP9NjaLAFeSEObtZZLbVJ8Dq6nFci3iclksVLy42TNiVHI42aFHSYQyMh0hzOGwGwP80EJJchtZA8fClQ4BzgGg66nWx8EYwrB2U7e8Q5x1PRXKiuPVD5pbq5XN9EjV8ktTU9EPkfdeyyKkZy52VguUtRcmG5KJvLJZU6t7rsA3daw8DzTDhWAOku5/It08yAhuGw9rWvcdmvIHk02A+C01U88mey7jgdcHpQxrRbUAX8SmDsnePxQ2iZdwA3NgnT6IF201BYRwJJ2SbZ8tuK1WzlouWd09UrCoVsHKiE11q5yjLl5dTBDe68K1WXUIZdYvFishu1Sw7i6gBUjCqZB7w/BWPYDmtcX2U2B0327Q3XK8G/gFnDVSDFY8giGAANe5/XQLbpZ5gK1EcSWB1kfomfhuMNpnEkAEnXpok6n1bcpvo4v1Nov7RJ+P8ARMt4q/yZY82CzXUwLn7HXcc0gvAM7898mYC46BdMnpg1pBO99R4BKVPHE8nS/ig1Op/t9o3T1Zu3FJ1dEzZpsNrm/wAFVqeKWtPQeA0RKsw1h29Ep4zGIngkCw1XF27mdRvCDf8AaRzgLDfY5Vcpa9zx3kux1Qe0EbcldpZfFVKHwUpBKaTwVGKJzyQxrnEC9gCdOunLUKx22iqCrAint/lA+Iz3t8FUaZSeEgHdBLs8nw6b8KT/AElUJqKfYQyH/wBhTVWcMQz0rZ6Nri42uwuzHo5vgQUSZwLTgRsdczEAvIdYAC2cgeZAHmttelX6jLZqpfpRz2PAal570cgHTKUewnh2Rmojdf8AhKZMT4UpmMf2BPast3SS4nQHLbkSCCFNX4HFTUzXOBM5FgAbDMdTp0aP+arfVRUsHPtuteeQfhVHO10mZrm90uByG3d738kqcE015pg5uuZzr9Nf53TVgNUDPHfQjMD4gtIKh4ViY0yOuM73bc7JktOlNYFw1EtjCVcMjM+jco5czcW96pfW0n4jvVT8UO+ya3m57R6d4/khPaM6ro0Uxa5MvqM5NK2yiRfGcIkgDe0aWkgEAixsRcFCV5xHosHixYsVkMWLFihDFixYoQxYsWKEMW0e4WqsUcd3jzVPotDZgLTlLQnLBKUC1+SU8A0JPQJkhqzyT/p0d+UTX+2MRkfIL+Cvv4hEcTGnQNBt49UpR1RViGXNo4AjxXWs06shtXZyq5OMtzD7MZjqIszbg94Bp0PTRAZoI8wAdkA+JK0xenaxmZgsQCdEmy4lJJM2PrzXH1GmtSw+kdKq6vtDZbsg58rtBe2u4XPeIMVNQ++zRsiHFUzgRHmJt4pdIQUUeWXdZnhFihrnRkcx0T3glSySG7WDNchx38lztqeuBWkh+W2lrjrf/st9VcM5aMOpcnHCDgmYY3se23dO2mo2QbswYZiP8r/cUzYrQ9wvHTVKtJK9mbKAQ4ZXBwDmkXBGh8QE2ah4MVSn5DXAuN/RnlkhtE/X+F4Gh9409EX4dxsS1s0srgxpYWszEABoeLAX58ylaOZ3NkQ/+NvyUzZRfURf9JvySm4GhKfA1U+MCKvlOYGGQsBcDcA5G2cLdDoVrV1gqZ8zv2QIjAvYgOBs+177i59wQqlqWAezH/02/JF4JIzuGjyaB+SKM4LnkCcW1htfJPQ4bBn2BIc9mbOdmw6uAvbV90nV2HOa8PabZddCm90UYu5m4aRuedkHxJtonn/CfyTIPc2xM1sSXAp/Xck1hIb9nmIPUnTVR9u5U6NlmX5uPwCv9munRHESrMJ4CX6S6Mlsbzc/Zx6+TQuXvCaMW4gqJY2tkkLgAABlYNLeASxKdV5U9C/xNFixYrAMWLFihDFixYoQxbBq1UjSoQ8yIxhmHktzAISXFE6PEpWts11h5D5JdmcB19jNgcO9zbzR5skLBrI31C5rUV8jr3cfQfyUBlPVP0kpVReGTVy9RpHTxiNONpGnyN1n19ANi4kdGlc0iqHA6Gy3FfJ94/BNs1VifDM8KovseMS4rjILcrySCNRZCqKtZHeVw72jWjol2atebXd8AoX1LnbkoFqJSTT8jHXGPJcxKrdK8uKq3UQkPVeFxT4tRWEKabeWThM/Bsru0IabXaffZKHaHqrmHVr43BzHWI2OiZCayKtrbidIqa1+VzT5IU1xS9NjU7tXSEnyb8lWGKy/fPoPkjl6fwY41W47HVnsKNoSicZnAt2h9G/JeMxib759G/JBCUE3wHOqco4yOrN0WjdYALm7canB/aH0b8lO3H6i/wC1Po35J6vgvBnlpJvyjp9E05ZCejB6u/oq3EItTv8A4SufjieqAIExsbX7rOR05KOq4hqXsLXSkjpZvyQfcRy+C/tJpLlFxjbWHQD1RazOhSU3EJL+18B8lc+tpvvn0HyXQr1UdvCGS07zzg//2Q=="/>
          <p:cNvSpPr>
            <a:spLocks noChangeAspect="1" noChangeArrowheads="1"/>
          </p:cNvSpPr>
          <p:nvPr/>
        </p:nvSpPr>
        <p:spPr bwMode="auto">
          <a:xfrm>
            <a:off x="152400" y="0"/>
            <a:ext cx="4667250" cy="38100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48136" name="AutoShape 8" descr="data:image/jpeg;base64,/9j/4AAQSkZJRgABAQAAAQABAAD/2wCEAAkGBxQTEhUUExMVFhUXGB8aGBcYGBgaGxsYFxwcHBgcHRwbHCggGhwlHxgXITEiJSkrLjAuHB8zODMsNygtLisBCgoKDg0OGxAQGi4kICQsLCwsLCwvLCwsLCwsLCwsLCwsLCwsLCwsLCwsLCwsLCwsLCwsLCwsLCwsLCwsLCwsLP/AABEIAMIBAwMBIgACEQEDEQH/xAAbAAABBQEBAAAAAAAAAAAAAAAFAAIDBAYBB//EAEQQAAIBAgQDBQUGBAQFBAMBAAECEQADBBIhMQVBUQYTImFxMoGRodEUQlKxwfAVI2LhM4KSogckU3Lxg7LC0kPi8hb/xAAaAQACAwEBAAAAAAAAAAAAAAABAgADBAUG/8QAMxEAAgIBAwIDBQYHAQAAAAAAAAECEQMSITEEQQUTURQicYGRI6GxwdHwJDIzQlJh4RX/2gAMAwEAAhEDEQA/AAnAsOMufOAVHsnZoOu2oERI9TUmIuubmikGdAugAPJQOWu9ZgKVnMYE9TMVLhsU6iFY+Wu09OlI/eW5TRvsbwQsLNzKyke2JA8IGhAP3iYEc6AXOJFDGZmWMsGRt75B5+tVsN2ovghRdZoOzAQOu/qfqKoYzGNceDBnn/4jzqSVNaQ6TUdlsbca/lLeHz+8dt+ZM7661qOMYhbgUKfEpMkTP3YGXmPPWvL8NxE2yABOp12n9/SivD+Md3JdWiV5giJ8Q6gxseszvo0JuD2FlG1Ru+I8Ps5QxQSR7WqsepMc6tdmNLLLtFxtDPQdaAN2wwTjKWu+8HYe8iaM8H4vhMsWrqxM66GdN9Brtqa0zyalRIQaIsXjFuX1liGW6vrl7qNPIkAe6vQOEkNh0G4Kxr01FeeXjFxCyWCM/gZW8bqSfC0bgTW34bi3FtVVUWBpuRv6jz+VZIx96zXPKpQr98Fz+Ep91QpGx1+cHUeRrI9q+CxZufy0H8u4zeJvFlykmOTCJHpFbWzdf7xT3D/9jWf7XLcIuEMAhs3IEA7LLaRGuWOdWmekY7Ddklu8Nt3HulUFs3QQuZgjwxWBl0Bk6nc7xoM9w7s0MQEs5rSWytxsNfdVV7rkhQhI1MGTl+Gleu9jHVsBhzAANoQumg2jTSsN/wAY1Fu1Y7tAioTkuJ4RbYQYgaCYB8opGq4JR5nxjhyWXe2gzZdJZYM88w3XWdOkUPA8MyAI2iddqL47EXy1y7dBe7mi4Dvny7HLpJAnrFBc3eERIYnxaQI5++qN7BRfOHzqZIlVzamNFHn5aRV7hlu/ePdrne1aUObYJKwIksB6R13qmtmR3YBLNCgDnJPTlyivRh2PbA4K8UuEtfyi5sO7tiS4nmSYX3il/tbGSPOuIhVuBkbOJDSAQJgZgB+ENmA8gK1vZTgljGd6LyMEuISl1Zm29o+PTYgh15EaAbms42BN0uFAJCu2ugyoMxC7SQoO3MRUd/EXksLYWcneZhy8cDSf9JjyBquLCuSHjHaG8V7pbr91oot52yhVjTKT5TBrQf8ACnCub928yzbCOuYwf5gyvGuuoO9Z7tLwA2sZdtCSq3YzeRgn3iY9a9T7LWe6tjDpBtKpbMApdmujXWcuwZjp95ByNbIJ8vsCW6pF9b9yCRcEaxuNPSs52kxplxJM29p+8AddfStA2FstE3GMbBmAOg5wBp86F8T4Rbu3RIZbbDK5La5W0ZhuNmmrpZE1VclEOmzQdyf4lPs7xFRhrRKiMg57k6k/GaN2uLrcE66bgtPyoHw/h/c5bZY+AQGX8MkBtuYIozYsIgygt4iQwOUEzoehG3Wis2GEUpS3QJa9XCIrvGMpyrbWOuvury7tfxO6cReXNCMFBXSNVG2leg3L2+kA7T0EDz6V5r2vdftTxMCM3qAJAqvI8Uo3Dkux626kV+F8Raz4huQF5cmG+k7cpFMOZ2yrJZm082P9zXMVhj3Nq6VhbubL/wCmwVh7pFFMNgXw11O+surlVe2rELKEnxMILCY0GnWCN87Tq2XUluK/2VxFo5LyG2dxOoM8wRof0ozdvAWRruIHqNBWg4tirN61aa04JCMrKT4gRBmOhzb1g8VmV9ZCnUDlI0JFVS3exSyy/FbiHKUDEQJkidOkaUqsWeBYm+oupbJVtj1jToelcpfkCmXsDwi5cylpVeRE6j1A8+dT3OzRzAAsQW02EaA+In3iTRLg/wBmJuKzmEfwPLgMh1HvG1EhZw3LER/6n1reoJKhnEB8U7M90huKwkSCWytuYXYyANdYrL4SyC659jzOk9dhp6V6OMNb5Yv4uh+RrM4rs0zXcqXEKmPFK5QDO0dIHvNLNcNIFNFp+ylpkRrKmWgzm2BAPxqFezX8hzcBkkQP84E/nWh4fwm7aQKt1NPKfnOtWHwuIIgm2w/zDbajW9smlnnPBeHqcYlph4SSDqR9w+davgPZXDvZllcPJ8SsysNtoO9XcF2fy30um2oKmZDtppGxGulEVa7aL5bQK5yw8Q69I2p29x6dALi/Zt0y3LWLYhWAGdQwBmDrE7jWelS4rimPsJ4irKsHPaVCDrIBDARJ0kSKv8Ttstp2GHuli5cnIxAJMn2eQ11qpxri6lLnhY5lBgqSIUHUa6bDXrVab7CsnwP/ABIhf5pYXACSGSJUmVPhB1iKh4t24bEIRbKwEaQASYdSDr3Yy6Vk8TjEbEW7zoIATQxBCACI5yAPjTOI8Wznw27aKoIAVFTQxElQCx039aah1t2PSuwvHbj4W1bVG/lpAhScwB3mPMaTTO3Bxd+0iIUU5tFYJ4to9qQsamTFZjsvxG6ttFEQinIWaPDozD2TpJJ1BqTDcefEXALdshmcKXc5wuYhZ5Aj009KfQ2itvcy3FsViQ72b1wM73A7AZHm6QACGXcxlGh3oKpuE6KQUJWQus7nMeY567Vp0tKMYLkFhal2I1kW/CDrEa7DoKNYziAuZ50DliSIzRB102OtUNItjBsIdhuzVj+Xfv3AbikNkOXJOygydSCD5THSj93hWJu4i4Lt/wD5V84Ci4DAIOQ5ecGDHlQbDcfW2sKqNyGeWJ1J1586p4ntVcVsxOkmFyDL5DYGN9fzpdnsWPG48kl//h9eNwFb1vwggMCwJkQdI2Mkb86m7U9m7dnA2bYZc6QWOurmATv7ttgKoXOPZ2DtcgaHICuX3g7++oX4rYdmV1UjMdQqDTWCAF9KkcavgWcKXIaw/ZFL8Y18Z3bPFzZPCV0Bk7+zNXeGY7Chjas4g3XOaTkZVJy5ZnKAfuxGhrzXti1tVVrdsqslSY20GVfKdfgas9gMcXxNqydUMyOZ9/pV3mSXwB5Sq+/Y9HF9gIyyfvZgAQDP6VUxGIQXURnyzkn5c6LpYUbQo6GI+J1jagXGHyYgGAQFzRA3UsQQeW1UrPCTqKZbk82S96vv/UdxDEI918hzBFyzAmbZg/lvV9XGgzAeL8Rn2uQAy60BwfE/tGa5MSGHiyzpqBrvvRg3VJmQSHmQZ+91mdp5Vgzf1GURqL96N7AzL4R6N8m8v1rHdsMG13IFQNc75raqoAZ0gNm6GGMSetba8QoCkifF15mR0qiGcybe2Z8zDLtm08R9av6WL3Bhjc64Mbw3sTiXNsX2yW0mAGDMATmOUDQSTvNFO3K/zUuSWd1yElix8AAA1JIOu00ds4BmSHIgoFCsZAYEa++NvSqd/h1kvDXBEsYG2bYCJJ01HLpWucbjVGl4U9r+iMpwzEra+0EqXy5QCDlg5+sGAdaO8J4Ab923cxAnDXcOXVlMd3ljTeQQQddZn4aDCcCwq2LylHNu4FDkDxEpGVlmI18QPUmu2cM123atW4t4fuyltngErIAESfF4TP5a1T5dboz6ae5as9pbdtVS3ZcIqgIMyr4QPDoTMRB1pVkeL4O4b92Rb0dl9sDRSVGhYGIAjypVNE/QXzDW8Lv20u4i3ljPDLIEyFhvcDTFHjGaCuYSCq7SJ2HSoWP89WLGSCJO5PL1qy25rQpN8iy42CNnuPZYWQoJC6z4ROWQw3jLNPbDYTkbMnoVn/26+lDVUxIBI6gGmk7eo/OjZFJ8FbimATM2U6ToATG3kYoPcw9sEggz1F5l5dI0o5jXALDoanwiNlzrazqBqxOVR6kqw8taryXVo29Lmhhl70bL3DMCgw9tgGzQCAXYn2uc6nTrWc7TX7ia22uSSZGdoj0kQN6PfxFzlJsqFJic68t9rXLTpzqvxJCW7srPhXKBmPOOtSMpPlFOVpybR5ueIXjOe7cidix1HTfatpZwgfChHOlxUgx4QVCiSdAFkAH5UKwPYvEXXAu20t258R761J8h/MJ106b1qE7M3bXe2wV7o2/ApcaMCCAfGwH61fCbjukVSjq2YBPZpbjS7IiKCf5ZLE67ZRJ5k6CaocX7Nd06oviDK3ikgAgAqJjcwflW0bDWrd5Gu5YYQozrBYGdYOoB9RMVPi+1OGY5clsmGGbMnhGvl5ET1pck3KVjQVIyfA+D95atPrcBBAVmYopEGWExsTsNZjnRnhWAt5wRZdGt3FzLKqA4KtmAn2diOdNx+EQp4RBJ0P8Al9I5VFwvAo2Huu6K/dMzNM6KEB0AIEmBSS6iWKNkWNTluUOCBHv4lxky5goWBBkux30jQfGiuMwSu+FEqR3oLLC6FYlYG/MTMVPguywyXLgAWRBtmGyPlABB1B9pW33mnvw5bIs93aSbgOUr4SMqgswYnfaAOZ94zyytNbcmny1dakR4nB/zR4xknX+ZE6P7TLGXUR+4rPdocEk23OQSVUgXTcEw0iT56bDatbjeH9xhSwZWVQCZVSXNxhkzFp/HudqzvFcALN9VW09y5dVyUS5kGa3CgiYkEOsDw8+dCGWUnxQfKX+Vmx7PLYt4a3KoJUT4RrO09dKC9p8Hh7mKVEChriycuklQ+unPVfgaz2AwrW8SttsKbcsVN7vjd1UMYVGkAQMs/UVu07N2FuWr12TcWMk6kRry0HPSroyuRQ0nG0wbx7sdYuW0y95k7ySCS0aESQToZ03507gHZXD4e6Lot3JRYAy5dTpPtSTRbi/cpadB4cwyiZzHSdJ1kAtQbEdmsPNoZ7xGaCYbbKxn2PxZR76klvZdhaktMpV8rNGxtEa22ynkSeXlmn5VS4hYw9yMwA8MSHTnMySSRE0Nt9mMMLrSt4jKsaNqxL5h7HTLp512z2ZwuVwbd32jHtjw/d5D+9Kk1uki1wwvZyf0X6k/CsDhsN7DKDrqbyCdSRqB5x7tat4XG4e0uVXtL5G+JPvG8edDB2ew3dIO5uFxkkS0zKm4N+maprnA8KGtstglRMnOdohfv9YoxgnL3vmV5ViUHpbvtaXP1LOIx2GckF7RPMd4ZgTB09etULZwQTKjoVEk/wAy9oTMgmdRr/ara8KsC6XGH0KgTmWM8tm1NzfLk+FLCcNsW85OGXK7Zl1SCkL1fqG0rWoYlxf3HN1Zbvb7ykl/h48YNoqCIYi+0QNNCd+lNu8QwAALrZymYPdOecjQjqetEbHCbYsm0cOiuQRrl9ppynQmYka069w9HUIuGt5gy6eD7jAty5gEdDNGsX+/uG15+b/EF4ziNi5ba0mUFgGJRChgEAnMQCPu86Bf8PMe13EXbJk91ckE6koc0yTuQeZ61pe0SAWHK2FQge0Ms+ns/rXnfY/jgwmOv3GXMrNkPXUzIOvw2quUNUqgOm9NyPZEBGhSdTr7/KlVZO02HYTm38qVHRP1CpwPM7/F7dx1KPJRjoASNeckaARvrRBOOWzdCEPJYAxBAmOc7a71ksImUA+LWCQRAEb8tANo50R4Rwm42I71SVRDmUkKVkmSMmxJk7/oKrgtTpD5FGEd3we+23VECqAABoK827UcXsi9lVGV+8CsAAAQdQ45ddKp4bDGyS1u7cQkyfGSDOuqtKkflyqPFZXzPcZGfLoQoGo1WASY003q+XTyir5MkOqxzdcHeJdoL/dmyq2ktljBJBOU6/h1PTX8qNYTjl5sA6Ye0j5ZQQdSCfEShAkwTpz0rzjjFx20TejPYTFX0V3KTbIAAkSSJ131j5+4VTKKSNa3CHD8fdxGJdA1tLSklnusUVBmAMgmM500B1maP8RwVhIZsZZYM05V8RMmQTlYmB6H0NBTx3CXFuKy2ouEMTcth1LAcwSuVoA3MaUMxuNw5Q/Z+5QqMwYWlTMRMAEXCrLp02nWlUvQVw7G/wAJwdGZsoVCplWIOtzbVSdhAOXf51PwzAZMy3L7XWIhoQLA0PUkmepNeV43jovpbuW3yXLS3GhGMBnIckDcah4nWGiq6cQxF1c5u3CSJysbxPoYXKPjR1MSdp+6rJO3vFGGLuIYyWbkorAbQp16zAMHTaq9vEG8A3cLbeCt1/FLMDIzaaA5utAcXhmcvcBzJuzCGIBE6iZA9a0nY7E2DckKXJ0zOSTm5ZS2w8vhTSprYux+7/MjVY3FgWi0rprJ1EhOflOlaLhvBwbK5QLa3VDX10IbOkMqjTLJO+tDGug6ZB+/dRzFY0WbSs9xbdtBF3QlpI8ISJEgjWQdBUivUWXOxG+Aazhb4V3fnbDwABoFWZJIEb71mOIYwPZtjvApt62rmVtCdyCNDpPOtVxm7cyNcQKbPd+zJ7wsxAEDYATOutA/4TftK3d30LMSYYQpzb/9p6EDlGm9U5c2PG1a5LMVpOwphWS5hoc2rtjKEd3dQrMkAg5gANgdfSkeA28ofW4B/hHvCYDFTAKnxQVnNNCE7OObC2VYuqsWlbcjMY/rAMdDvA5aEzwixdi4l62UUnw+zG86AHw7A9NaWFOKYFald8ENrE2ba21WJXYd4pJ5KCNzy+W9UU4mxhlDOSBmVCCWIMgxO43+NVuKWRaU8xmDCNMrBlGvkZHwFBMBj8120qqySdGVpKjK3PWJFWdJhtz1u+5nnll2RsMbxMOz5rbKwErmA9rWIgnUCoLuCx65B3tgZ2ymFBGzNH+Ht4fjVbF2fHmzs3KCZj5UOxaXO5Di9b0GbNnEgmNCDtGvzqnVqySUU3X6HTwJKKfuq/UO/wAOxufJ39oLlzRkHXL/ANPeuWOF41swOKTwnKPBtopEeHQeKgXEWa2FJdMwgwDmzAkaacvPSiffoZY2rXTKLhWdddwNd9fSqs2eOFpTTVmheZL+TS/gkT3MDizaF37XBIDTGsNGkx57065wnEq6D7c3iaDEjZWbXXX2Y99BMFdzh/5ShS5Khi5KqNIzLGkg1Fj8TLqgRECqzlkli+oCgyJABO3Okj1uOM6p2v36gyYs0oNOqr0RoRwu730HGtly5okxuRHt1HhuEtmuhscxhoHjOkqrSJf+qPdWfTBZmXMNGzbaEQoOu0ayZHlQzCYCWk5isnyEA7etbn19RUvyRg/8ySRrrXDJsNOPafHBzifAzAbvzyzUOK4Rb7lT9vOYZT/iLJzFRr4+Uk15LiMfcDnV4kxqakw165cnx5Y/FcK/rrVy6iRk9lV8HreP4faRWYYnviFK5M6nf70AkyIFeT8QBF5xIjMWnY+/lR/soGZriMSZQ6yW+8OtAOLYRheuhW1U6g8xAj5a++rMU3Kdsjx6FSCGFxjFB9a7VKxjkyiSQeYgmlWy0Z9Mj0O7hUdSrBiCZOu/qfKBFIZbS5EkDzM7+dXjZXqfh/egvGr4tvziJrF08anY/WSflkOOvuNnPv1HwoPa45rDCD8jTeI8at/jA99QcFRMVbvJ9o7oSpIIWOeuv6GteTIoLYwYcDyOn9TuMW5cM2b6KOasII95BkfvWrWDv423bKWxbuIgJJUrMc9JB+VDO0nD7WFtIcNinuuTFwFcqzEyunqdzy1rOpjmaQ9xxpoRMejQZjzE+lZJuElsjpYo5Yvd2jVXrVnEW2xCA27ttc2b7pKawwiCYGpidvfr+HW7FwLBtZwoLBf6gCdhqPdWP4K727AD2zcW4+USdCrCA3OV32+tH+BYZFCmzmlHyNO5RtIaBrBiqbNjilHfnsaEYBJB0kbGCSPSrNoBSGB8Q1EjSRtInUUxbc7tHnXGsr/1NfIT+cUSkwXaC99ounEMyi+QqxBEAHbpBXw+fvNc7K4MGbaAd4JY6eEAbMGPQ61pxwMB8y3HiSVHh8ObeNPX0mp14SkgksxWYJO077egpUhtTqgiLnkPhVvjltL1ju3PiBRtNRnU89CCupka6VUw9nUCdyBNXL+S4RcUAqWzKDoCDI2g6gGQOsU73TQccNUkNscY7xL1ltbmYBQqsBDEFQCRDHQmfOrmLsG0oZ3JBhQuXMxczAAXUnQHSdJPKqDYbM9sHncTfbejXGMZat2Ll1BLW1lTDGGkLG2jaxG8VTLHTLtnwMt8YsWbaZXd87CAoDEZ41bkq+Z2qc45Rmdh4WMqVg5hHkemXes59lW9hmtXSUVrQ8YgkBtcw5bAGs92nbJeuxJVYYAeaKTHLWkzZPLSaRp6follyuDfa2EeJ4e4+YouWWJ+7JGbMus8oHLpVvDYHUGY8tOm81hl4kP+m/xH0px4oPwP8R9KzeZlu9Juj4V08f72eg3rcHSDmOsRp5mazmJ4PiCCVVJIiPARzgwdJ84nU0B/ig/A/wAR9K4eKL+B/iPpT4uozYm3GPIZ+FdPNJObD1/hWINsJltnafYBOo+9vMTrNE7Ni8rnwAo3W4ZUemaDWP8A4ov4H+K/SnfxMfgf4r9KTqMmTO7nEuwdDhwJxjN7miu8FuD2ABBkHMNecEbAAnYVZ+yXmgsqK2Ug5WXXURGnQHesmOJj8D/7fpXG4oPwN/t+lUuEnzEteDG1Ws164O6FXUCCc38zfwwBt1qhb4TiB/09vx+UT+fxrOHjC/gb/b9K5/GB+B/9v0oyjJqtJPZ8dVrLqdmscNrtkf5v7U252Wxp3uWT6kH/AONUxxtf+m3wX6VxuML+B/8AZ9Ku83L/AIlT6PD/AJMOdmOy+KW+xdrTZkKqA8cwYiABsdaC9oeBLaV7mZjiM0E5hlOsEQN4HOeVT4bF5gGXMuscgdPMDSou0KscEuUEmdI9au6fqG5U9qMfWeHxxx1xdpmfTBgiTM/9v96VRWrt0AA2QT18Q/8AjSrrefA4Hl5D0DC9rMPdfIC1u4dlfVSemYbH1086zXa/i/fRaU5GRtfEJOkRpy99Cu2PFsTcuFcTatW3X7qoFZfIkktJ8zQPDY9kIlUcD7riR+YrKmO42K5aYb+L0M1VN3X60WucUsMNcKEb8Vq4wH+hgR8xQm6QevlMVBkOXEVPZXNoND0qvHUDX0qSxvNQJq+CWQ6i00kqGNoicyFt4g7TrB0rbYDEXyoFxVXUFiDJYjbloJ1jXWOlYnszjzZY3DZuXAwgFYgAa69J616TwfEWr9tbitodxsQRuD50rYKOqJ3qVVFW+6Ty+dMuIvKaXUGiAnypFhXfs5J+9Hu+lIcKJ+8fKpZKFaJLQr5SQYI0jnv7quhQrWy8XXRpU5iSuYEFon3e+oOG8Li6pktB9nruDvyovdsK19basoi2WckHNMmApGn3XJBINJJ70hku4O4njG9mPZvprJMhifhB091COPXLj3GTKDhkKpfEsGJuEEQVIIEm1Prz5G8bgxiktnD3MquS7MyeJSkMoyyNTnH511OyS5wwu3T/ADhdObKwYhVUBgeQy5hrvGulDsFJdyfj+FQC24tlnDhE3yL3nhJdBo6gcjoNNt6wPHLxdrhZQpywQohfCuWVHJTGYeu5r1HEISQJCrPiEHUDXf8Ae1ee9sLIS/cUERkG3Lw7e6uZOORVqW1nW8J0+a69GZy0sgVMLI8qiw/sj0qUVcejUdgza7PgIrvfsorCQCSTB/pCzTU4ThywUX1ZjOi2mO2u7FZotwlU7mzccWiqh1Od1U5s6sp13gA1asY1LarlNlgiiSjszQMglsqEAEoAeuY+tXKK7nJn1GVNpO/p+hmxg8PrAvMB7RFpRHrJMe+psVw60m1i8wGpJZFEZc/JT92TRZeIBe8edLgWYtPplXJIkgwZO+nrUV/iucMuW40qRpZUQoDCfbOwcifPXrQpepPMyya22+P14KWH4QSAfsnhYAgtdgQQTm0I0hSfdV7D8Htd8tp8NbGdWKMHc7DmCSN64mKdbawMTkVQR/hquWBBnIdCAPWrmCxN4Or9wS2VmQ3Ls6QC0BVESCumm4p0kU5HPduu/f8A6YV8HtXThx0rR/YXN3IbVrMVL6s5AXUycrbaSIBkEVdtcJeDmSyuhiEzHMA5g51Mf4Z1Mcqp0SfB0ZdXjildfUx3cDpTGsDpRni6nLYchQXtz4QFHttGg0mIoUxpJNp0a8aWSNnLaQNOtP4tZDYRFIzAzpMa6xTU2HrU2NWcPbP4Tm/0tJ+U0en3yMweKbYV8/wZ5kO75jWuV6/w7g1g2rZZFnIJktvHrSroOzyVow/D8Pi8UbrJH8xibjsFliSdMzSfcIoTj+CPZcq0EgwYOxr0cd1bRQbji3ljJbYAyI1MrsZO1Za+wzM3dtr/AFZvfO/r160zAjH3LZGo1qRMOSpJBEem520maMMRbnu7aT1ZmJ9ymNaGYq4WbNzJ2GvyFFWEgRTHp+VSWVImdNB/5q9gOH3bmburd1uRygx11O3zq9f4ZiLVvvLtuLakA+wWAJgkDUj1o2QO8A4lE5BkAVVAY5hoBIIj2d9utHuzAC37qD2HUXAOhBg/Ige6oMPwyzfyXbW0bgDYc2OgDb6miODxNtrzNaM27aCyrfiYEtcYdVmAPSkp8ksOG0vSuhANpH761V+0edPFygQsKPP8vpXff+X0qAPSLdKgS9gJz6GNDr08Jo9dciciJqhWJiYHhB3B5is7wRC15ZOkNoI18J61dt4m615lysqFyATKmFkb7ddRSP1Q8N9i1grzMuVreQgEd0CpZA+wJBIMZeUjValwwlgCrp6soHrtrUXEOGnvJRmmASSepaBoNvCN+lWLiSPEEMjaDv6xUSfcjl6Ik4g3heJ1y2wNPLOZmDpm+FYHtov/ADDHqgPLz6Vr/sYLsQxQW1VQFYgZjJbmORA99Y3tTYZb5zOXzCVJ5KSYXzA61n6r+T5nT8I/r/JmbwreAHyothOCYhz/AIWQdbjqvy35jlQaypNsjqI1+lGbXbBgFzYdC4UK1xtScuxgRB+g6CBjjF3Z2Osy5oaViCeJ4VbtWS5CXChC3Mlx9M2xmNp000FDMNjhbZyieF1KlSdMpjnEyI3qvxLtXcuqUzMqHQoqgAjzgSaC2saepp3H0M+KTjFrK7v0NxwbEWr2YOEt5Y3YZmDKVgFo8ICjTXcVprOISB47bACD4k09n2vFuAo+POvPOzONwyu5xKswgZYnQzrsw5RWgwXHMAmdQl4KzaRn1GVQRo8zOarcdXucvrm22oX+Q67jrl9Tbt2LrJHd50C5CEYZdSQDBGkn7x60SweBxMIGfugoCqS1sHdQNiSZhRWa7OcfS1Ze1cs96DcL2wXVIBEEGdYPTnJotf7RNE28PbkagkG7BO5kkazzitcscZP3Uvqc1dTlgqbf0B2PxC27jDNeW7b8E+EQF0gZY0jT0qjiOJGD47xkQZdjImdYOupJ99D+J3sVeum7ctsWMSQmUaaDQDpz8qgv3nIEoywI9kj46Vqj0vTNU+e+4j8R61PZ/DYvYnGm4FEAKkhRLHQ6n2idOgqowrljantXnsq99/E990z+xi/9HE2HrUnEsQ1vDKVQuSCI9ZBOnSaYg0FELFvMttSSBB1EcvWp0y+0f79DB4o/sV8/wM0naPFKAFQQNptsT+VKtC3D4JAYx7uevSlXR0s8lqiVEt/abaPbKgxluAnmNtBz8+lC8fwnunNy5dUIPFlAJLdQRIgbbT7qnxnAL1u4WwzEAnVSY+expo7N4m4Qb1wR01M+u1C0QZwvhmdA964Qra93lExy1J0+FE2u4a3GVRpynf1j2vfUqdnyfbdj5DSrdjgFtfuz661LIUDx520toY8hSm+4IKiDuDtR+1g1GwFTrbFTUSjHYbsiJMswU/cUkLWkwWAVFCjYaVfiq+IxMaDf0qWw0TotPLRQv7Sx86dmLbqSflUIWr18jZh8qrLiSDMz7/709hIgIB60lt+nuFSyFzhGMIvKSSo1lgNpU/HlWzxOIm3nUzop2IbcEgjkSoIgjc1hLNxgwKmWBBGk6jrVt+J4kMWN1hJ9kCRqdoM6etLIZGp4ncYXJUnUII3G9zX1pYi7cBAW8N9iF06TzrOWe0gnLeNzMdQ6ohELGhAIgyx+NT//AOkssY78BgNntPG3XKedPFWiiTlGTC+Dvm2GF0EyxMqDrMcoPntWS7XYhHvKUOgQDWAZBOhG4OuxrXYfidu4oIvWGaTILZSRyC7RWZ7boRctnKFlDs0giTtrpWXqkvLOt4RL+JXwf4GWt2FUQG+a077Op5n5H9a6L6n/APk/Snd4nl+/dWDXM9XUSL7EPP4f3rn2AdT/AKf71LKdV+Vdheo+I+tTzZgeODIDw8cj8VNc/h4/Enwb6VaC9D8D/end2erfFqPnzF8iBRbhv9Sf7v8A61F/CB1T4n6USKHqfnTSD1/Kp7RIHs0GUBw1tsw/1j6008MJ3g/51P60QI8//b9K4Z6j4Cj7TIC6XGuyIkwxAgD4FT+tcay34T8KlynoD7voaZB6L8D/APah5pfprYjAIAkEHz99OxqFrACOyXAVC+EnN+LbQDbenH97/WiOENtlT+SxZeZueGeuUAGDHWruldzbOX4s6wpA6xwTElQTiQDzGg156ZDSrSLxtxpmAjSFUACPXWlXTs8q9N8EpGtICnvE0wGkCKKVNzfClNQg6uGmg11VJoEFmqriXG3M1Jdu5dIJPQCfnVTEvcOiow9Rr+dEhCVjf86cuLC7a+ulPs8KZhLMF9RV7D8MRToucjm23wihYaKVi5duewpjqdviaK4TBsB4iCeg2+NW0tGPEfcNBT3JA05cuXy5UORkhirEa+4U5m8vlTSW9Ty3rgu9fr+lS6DRTxHDlZ80bCI23+dVX4Ok7Eec0Wz1xmB60LY1ApuDqfvflQ/HYLuiBMz+/wBa0jAa/v8AYoPx4iUjbX05VV1Mm8bNvhqS6iPz/AEYf2RU6LJgVBZ295/M1JnrMkeoWyDbdmL49pFX/udB+tRHgTDdrI/9ROfoaO3eGI5LtZYlu7ZG3BBVS+5G5DD/ADU4JYtyrWsoMZlZrckeHq+mzHbXNV3kxOT7fk45fw/6Z63wQMYD4ef+8fSorvCLY0N2z7i5/JING8HcsoluVtm4hJLd5Z19rnmkzKggjSPiy/eszbNvuhkdSZe3qqFtDGskMAZ6UPLVDLq8jlVbfIE2ODW22vpPQC5Pwy07F8AC2TdS8HUMAcpcEE+vpWg/iqchYXwxo+n3tDlUyvjJjfQVBir9k2MR/MXNddWAGcqCCDE5d4k0dEaEj1OVyVqla7J9zIG0fxN8aabZ/Efl9KJjDod7q/6XP/xFSLw9IBNxspIUMLZIkz/VPI8qo0NnUebGufzA/dt+L5L9KRRuo+Aqzft5WK/hJHwMVHSUi5JPdEBnSd/L0NScOx4S8Mx8JSNdpI0pj8qouYYk5oMbe4aGetWdNtJnK8W/pL5mowlpSgJKydTqvPXnSrM/YCdf+a/fvrlb9SPL6TaneuRTZiuBx1phR0U6qd7iCjRfE37+NOwpvMdVCjz0Pw3qWGiwacEJ03p/hEDn++QqyLbHllHuJJ9NhShSGWLEb/M/Wu2lknwwOpH6b1Yt2Auu5G5Op9BU3d6jTf8Afvo0MVO6HP8Af6VIojy5Cpe7009+hpjGJ2n9+X50aCcy+fPpTWXof3607eZI923/AIppFQhG9vr8J09+mvvrijr++lSBD+/1pC1v0/WgwkM/v611qf3e1NZN4+FLQHL0K9wzvt05f3oXxck5Z/e1E3bnQ7ix0X1qrOvs2bPDn/Ex/fZgvDrofU/nTop2GGh9T+dOZayRZ6zsMbXf3TrWg4TYD4YgLmKX1aBqcrLBMcxpWfNPtYVnmADHp+pq5MyZsdx9DTXMIQyF7ZcDLIJmTBDnWMoJynLPLlzk/kiP+XIhgQCbesAaEk7biNufOsx9ieJyGI3A0j1pKjD7p+BptbXYzLplLmf7+ofv4he8tstpAqMSy5rQkSIB8XISPhU44qgJi1bALBjmuWuQVSIE6EBveazc1zeq/NZf7DCSVv8AfPqFsBxTug6sEYs2fNmgTpvA1AOo85p+J4znyAi2oVw+7EeCYAGXSZ1POKCFaaaiyyLH0ONvV3JeIsrXXZfZZiRvsTPOqzU4GmE1W93ZqitMUvQhuVbt8ODECCZWYnnVW5tRjCAgz/SKs6Ze8zkeLyrHH5j7GEdVAVyANhO3zrlFLVskA9f30pVu0o80pMGDEZj4UY/D9in/AGbN7R/yrr8W2+FXshj2dBsIj5V0OBqSfKVIj9Ki3IkRYe2gMIAD/SPzO9SiyebED+nQe81K0bAzPIafv4UhbPp5bx+/SpRbGHqKwmWMsecSJ9TqT8qsZyB7J66Ry+FVxcAOkk8xNS2rmkddhuf7UwZRpEnfGdj6waXezoD+/ft76cpO/lsP3rXS2nUfvlUEOZtCZ28x+/hXDuY2iPSm3EWfZHkQB9aa49R6Ej3nX9KAUhwjT96fpTiP3+9aiUNMyfgPkIFTW0IHi58hv79agHJIa6mIAnz5D1+mppvI8yOv9tqmYHYAfnHltqaiNrSfn1+f5UaKnKyPOJHPzptxpBG/T60/JrEfAH9/OlA5x8v12oEKwUDUT8/1/SqHE7RdYUSQZ/t60RcFtRov4tdfSeXnUNwRIiI+ER6Uk46lTLcOV4pqa5Rk/wCIosjNlOsg5l233FSWserCQysOoKET60Uu4pReCskArmzepII220GvnWP43w+1bOe0dFJ+IJ+POsvs69TsR8Yn3ijQC/5D4fQ13vh0H+4fnXnl9WJzCdeYmupiLy7O4/zGj7NJcSLF4tDvD7z0Jb4Gxj/MKmXFsNnf4zt7/IV56vFsQP8A8h98Gpk45e5wRzlV/QVPIyrhjrxHpnzFnoP8QfWXOu8rv+fSnniJO5tn1T+1YNO0LjdF9RI+Qqxa7Rnmh9zn9il8vMixdZ0b718jX3rwYzKD0gVEUnp8RWbXtAOasOX3Tr8KkXjScww9VH6GkcMnoaYdb0/CmjQG2eh+FRstDBjdMwV4693c/SaVjjNttrg/1kfmKWpLlFy6jG+JL6lx9vcaMYEMQTO5AjTQTznlFBVuhh4SDpyIP5Vp+GL4dzptFX9LF22cfxnJFwikxXrt1TAdY8wKVUL9gXGL94qydiygiNNiZ5Uq22efsKNimqPvSetNC6nQ1MLBO1KtzrpQh6ELASCYPTy61PYsxrqB5E/ly9alXDaa6HkKmtoBs0H9xECfyo0U5csXsuRW7QGmsD9yf/Fdk/0+R1/LWmZwdQAPd/an2zrtP78hRMzj6ko1Mx8CD+oNdUQPM+sD4VzNLacx0+u1dLZTAEt+ETp/3E7fuJo0IxQTA5Dy6e6urbmTpr1+nvruUffKkjl9wTtofaP70pwtrMAfCV/KpQjn6CydPqdKTHaNfTzpd1JgFhHv/OmENrBBgxB06eZqWIdB/fw501hoPkakKtzXXyb6xUbXwDGUz0yn8xUCcI89dp/tXG1MH3c4PXzNc78E+0JPKdvQEaVxV0iNvIUoaOEb6baHTf47GmtaH71/tVsqd4AI9PpURiT0PXWoQE47hKvGrKwPhK5TpzExz6Gg+L7K5yA11mA+6AoHvI+lasjTznqPypXNgNyeXL89qVoZMxx7NAeFQPjt8qifs1yymPj8q2ZRVGp9Tz+VcRELQG6bk+6pQd+xgbvZ4b5SPVTVe5wFR0nrtXpRw0aHzg6bVE+DB3GvpofealAtnmr8AHL86ifs+RtP79K9Jfhq75R7wKpYnh6mAoEttGnqdKO4bPPf4S3IbeVQrbNoksOWg5etekPwoZSFmOssfXQ1nuP8HOSRJI5cyOcR8vSpbJZn0x97VyVPvM/GfKnXbYukNGVzBJEAkHTXlM86qm5pAuKFnUGRHWRRLgOFLXCyeK2oIGsFj1E0EGVBHhWDKj8J98n4AitVg/Z2gD3nTynSq+Bw5GhtnU/0n8jPKjCWoTKQROms89z+dOiopYfB+EeKJ1O251O+u5pUT/ljTOun9S/rSoUGwaT4SedELPsTzjf40qVFF0uSWyJbXpTlHi/fSu0qLBApFvDHLN+tTXBDiOn6ClSoDS5Ir7HLcMmQpg+407DaWVjSVBPmTEn1pUqJVIIi2O7Og9npVXMSVk0qVErQ9VHdHTk35V28oy7D9ilSodiD7wgGNNDVTBsch1Os1ylQYSS6ghdB+xQy+MpJGhjcac6VKlGXBdwVwmZJO25nkanYafvzpUqhGKxv/lpuA1Z5/EfkBFKlUIMPsmntbHdgwJneNd65SoMtgVlPhNW8KZOuu1dpUwjGYo/nULf4p8kH50qVBioeB7XpTbghUIpUqhATjcJbZizW0JjcqCfiRVp7KqVhQNBsAKVKh3IXE9sen6066P5oHKdqVKmFCNtRGwpUqVQJ/9k="/>
          <p:cNvSpPr>
            <a:spLocks noChangeAspect="1" noChangeArrowheads="1"/>
          </p:cNvSpPr>
          <p:nvPr/>
        </p:nvSpPr>
        <p:spPr bwMode="auto">
          <a:xfrm>
            <a:off x="155575" y="-1371600"/>
            <a:ext cx="3810000" cy="28575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pic>
        <p:nvPicPr>
          <p:cNvPr id="8" name="Picture 12" descr="http://www.anninhthudo.vn/Uploaded/89/2015_05_05/thuoc_la.jpg"/>
          <p:cNvPicPr>
            <a:picLocks noChangeAspect="1" noChangeArrowheads="1"/>
          </p:cNvPicPr>
          <p:nvPr/>
        </p:nvPicPr>
        <p:blipFill>
          <a:blip r:embed="rId2" cstate="print"/>
          <a:srcRect/>
          <a:stretch>
            <a:fillRect/>
          </a:stretch>
        </p:blipFill>
        <p:spPr bwMode="auto">
          <a:xfrm>
            <a:off x="609600" y="3352800"/>
            <a:ext cx="3810000" cy="2857500"/>
          </a:xfrm>
          <a:prstGeom prst="rect">
            <a:avLst/>
          </a:prstGeom>
          <a:noFill/>
        </p:spPr>
      </p:pic>
      <p:pic>
        <p:nvPicPr>
          <p:cNvPr id="50180" name="Picture 4" descr="https://tin247online.files.wordpress.com/2011/09/bai-3_nghiem-cam-quang-cao-thuoc-la-o-mot-so-nuoc-tren-the-gioi-2.jpg"/>
          <p:cNvPicPr>
            <a:picLocks noChangeAspect="1" noChangeArrowheads="1"/>
          </p:cNvPicPr>
          <p:nvPr/>
        </p:nvPicPr>
        <p:blipFill>
          <a:blip r:embed="rId3" cstate="print"/>
          <a:srcRect/>
          <a:stretch>
            <a:fillRect/>
          </a:stretch>
        </p:blipFill>
        <p:spPr bwMode="auto">
          <a:xfrm>
            <a:off x="4724400" y="3352800"/>
            <a:ext cx="3810000" cy="2848947"/>
          </a:xfrm>
          <a:prstGeom prst="rect">
            <a:avLst/>
          </a:prstGeom>
          <a:noFill/>
        </p:spPr>
      </p:pic>
      <p:sp>
        <p:nvSpPr>
          <p:cNvPr id="9" name="Rectangle 8"/>
          <p:cNvSpPr/>
          <p:nvPr/>
        </p:nvSpPr>
        <p:spPr>
          <a:xfrm>
            <a:off x="609600" y="1752600"/>
            <a:ext cx="7848600" cy="1015663"/>
          </a:xfrm>
          <a:prstGeom prst="rect">
            <a:avLst/>
          </a:prstGeom>
        </p:spPr>
        <p:txBody>
          <a:bodyPr wrap="square">
            <a:spAutoFit/>
          </a:bodyPr>
          <a:lstStyle/>
          <a:p>
            <a:r>
              <a:rPr lang="nl-NL" sz="2000" dirty="0" smtClean="0">
                <a:latin typeface="Times New Roman" pitchFamily="18" charset="0"/>
                <a:cs typeface="Times New Roman" pitchFamily="18" charset="0"/>
              </a:rPr>
              <a:t>Tuy nhiên, việc </a:t>
            </a:r>
            <a:r>
              <a:rPr lang="nl-NL" sz="2000" b="1" dirty="0" smtClean="0">
                <a:solidFill>
                  <a:srgbClr val="FF0000"/>
                </a:solidFill>
                <a:latin typeface="Times New Roman" pitchFamily="18" charset="0"/>
                <a:cs typeface="Times New Roman" pitchFamily="18" charset="0"/>
              </a:rPr>
              <a:t>quảng cáo, khuyến mại tại các điểm bán lẻ thuốc lá còn diễn ra phổ biến, </a:t>
            </a:r>
            <a:r>
              <a:rPr lang="nl-NL" sz="2000" dirty="0" smtClean="0">
                <a:latin typeface="Times New Roman" pitchFamily="18" charset="0"/>
                <a:cs typeface="Times New Roman" pitchFamily="18" charset="0"/>
              </a:rPr>
              <a:t>đặc biệt tại các thành phố lớn như Hà Nội, Hải Phòng, Đà Nẵng, TP. Hồ Chí Minh.</a:t>
            </a:r>
            <a:endParaRPr lang="vi-VN" sz="2000" dirty="0">
              <a:latin typeface="Times New Roman" pitchFamily="18" charset="0"/>
              <a:cs typeface="Times New Roman" pitchFamily="18" charset="0"/>
            </a:endParaRP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1600" cy="9445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152400" y="914400"/>
            <a:ext cx="8839200" cy="2895600"/>
          </a:xfrm>
        </p:spPr>
        <p:txBody>
          <a:bodyPr>
            <a:noAutofit/>
          </a:bodyPr>
          <a:lstStyle/>
          <a:p>
            <a:pPr algn="ctr">
              <a:buNone/>
            </a:pPr>
            <a:r>
              <a:rPr lang="en-US" sz="2200" b="1" i="1" dirty="0" smtClean="0">
                <a:latin typeface="Times New Roman" pitchFamily="18" charset="0"/>
                <a:cs typeface="Times New Roman" pitchFamily="18" charset="0"/>
              </a:rPr>
              <a:t>6.Cai </a:t>
            </a:r>
            <a:r>
              <a:rPr lang="en-US" sz="2200" b="1" i="1" dirty="0" err="1" smtClean="0">
                <a:latin typeface="Times New Roman" pitchFamily="18" charset="0"/>
                <a:cs typeface="Times New Roman" pitchFamily="18" charset="0"/>
              </a:rPr>
              <a:t>nghiện</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thuốc</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lá</a:t>
            </a:r>
            <a:r>
              <a:rPr lang="en-US" sz="2200" b="1" i="1" dirty="0" smtClean="0">
                <a:latin typeface="Times New Roman" pitchFamily="18" charset="0"/>
                <a:cs typeface="Times New Roman" pitchFamily="18" charset="0"/>
              </a:rPr>
              <a:t> </a:t>
            </a:r>
            <a:endParaRPr lang="vi-VN" sz="2000" dirty="0">
              <a:latin typeface="Times New Roman" pitchFamily="18" charset="0"/>
              <a:cs typeface="Times New Roman" pitchFamily="18" charset="0"/>
            </a:endParaRPr>
          </a:p>
        </p:txBody>
      </p:sp>
      <p:sp>
        <p:nvSpPr>
          <p:cNvPr id="48130" name="AutoShape 2" descr="data:image/jpeg;base64,/9j/4AAQSkZJRgABAQAAAQABAAD/2wCEAAkGBxQSEhUUEhQVFhQWGBQVFBQXFRUXFRUUFxUXFhQXFBQYHCggGBolHBQUITEhJSkrLi4uFx8zODMsNygtLisBCgoKDg0OGhAQGiwkHyQsLCwsLCwsLCwsLCwsLCwsLCwsLCwsLCwsLCwsLCwsLCwsLCwsLCwtLCwsNywtLC83N//AABEIAMsA+QMBIgACEQEDEQH/xAAcAAACAgMBAQAAAAAAAAAAAAAFBgMEAAIHAQj/xABHEAABAwIEAwUEBgcHAgcBAAABAAIDBBEFEiExBkFREyJhcZEygaHRFBUjUlOxByQzQnLB4RY0YmOSsvCT8URFc4KDosJD/8QAGgEAAgMBAQAAAAAAAAAAAAAAAgMAAQQFBv/EACsRAAICAQQBAwMDBQAAAAAAAAABAgMRBBIhMUETIlEFFDJCYXEjJIGh8f/aAAwDAQACEQMRAD8AF08cOVv6vVu7rf3tPZG2uy2bRU53oag+Ob+quUuIjK29e0d1osGtuO6NNlI6taf/ADB/ub/RJfZQHwAD6bFYWHaaDmBY2C6xGuTcMf36PW/fdr10dqurxlIm3kbLostXq0aV7dBlgG11HN7J8j+S3uoZz3T5FDuZDKf2R5KW6hh2HkFJdTLIcF/SDTdnWyt5F2f3OF0swxZ3gBdc/S1w8ZYxUxjvRizx1Zff3LlFE8MO+q0wfASGOlswdAiFLibDoLnx5IG8Z2qiHSglo0HgqxkbnC4LuN0oe4kc0Iw2lBks7ne3mmSKnAZqdbaqhQwfa7bFVuaWCOOeQph2GlkRcP39LeRKAYngD2m55pziY4Oa12wPd8rqHHKjM61tlK54BksiXBhJ5qwyjsi8ZUrqcWRObJsQvTxFVGO5IxXwEIHUMcOSODFziThjdbqg+XVWcNp3zPyNtc9TYe8rMUw58D8r7bXBBBBHUEJgCTGDgCvLKgNPsuBB9wuF02nxZgbqS72jo07DU38guR8INJnaRs25J8ACunMl3F9QX7C5t2VyFntimyE/ERzMiANs08GvUZ9vRMuIMkc0tiIa4lozfdbfvHzslapcHOpAASHTxEeFgXXI9ycDezsujtbE7X5IalhBN4wxbwNss2dxmcRHKWG5tdgDgT5pcdUEULxleS+Vv2l+5Ycj4m5TfgeCSQRysLx9pc6DZxFr/Fau4WvTtgMpytdnNhubWRYZuV8E+QHXYdF9MoY8unZxF2p1sS4/kmT+zQ/GcqE+C3rIXXlORrBnFsrQwHc+P8059j4FXtYMr48YZzzDxNlbanpvZbqXjXujXZW3fSOcdLbzQDD6WAtb+qVDtG630Og21VwUcO4op/MkaeO6t9mEH8Jn9fjv96T1yut7rp0/tGY2SdowCdjsgjF7OPW/Tc+nVI/CA/XY/OT/AGuXRqnCo5ZBI4d8NLfA/dJ8Rr6+Cz2pt8HQ00qVLFy9v+1/3o3ZjmVmeRrWhoHaOuQAb2O/Q6e5DIeLu0qXtia19NCzPPKLkk6nLHbQ8h6q3i0kMDXumIMcjn9yx1a9ziWkeRsh/C9HTspSynJyP7YZ3DvEuDmjN5Aj0RaPYnZO7PHEV4/n54ONCVtl85S4ju4XjH7fyX4+J7hp7F9y0E5bFovyuSpIcYzh+ZhZYfvEa+SuYVhbWRMaSCQ0C4GhVmpo2BpNgbINjfJ0dT6asar68C/BjsxaLQerlK7FanfsmDzcfkiLGjkFrUDulCJyCp62peCMkeVwsQbkEHdczxDhzsnODhbUkeAPJdjoz3Qg+P0YkcQebfirjZtGI5qKUCO7RsbHztdU766hGqyndGx7DpY5vPSyXzKN3O9y1KWVwHgsvdopMKZaQKgypzbK9h8tnBKmHkcqum7mYbgJTqqnO83FiND0PknvDXCRmU8xb1CQ8bwSeB4F81ybWG7b6HzS6uXgBg6qnLXWaPfyUtI55OrmnwUuKULm6HQkA+qB09HJntc2utG0FsboKYPCEY9hZt3Uy4RTBrfFQY9Fe1ktSwxmMoWKKi7BrSRdzj+XJR8YEfZgaXBdboDbT4JnZG0ObnFw0bHqRulbHojNMSPAAeAVwlmeWU1iOC3wHM1k4a799tgeh/qun01MT7I6f0HwXIKPNTvDrXLSDr4J94f42MkpblDQWOIBGolY1xaQeYvdS1ZeUKgvAcqYiKii5AyucR1HZPI/kU1Rs3PQ/nf5FK2HVrphQOfq6xe53O7YXsHwKaoXaHxI+F/miqAt4Z5WVLIbdo4Nve1+dt7KKmxGOW/ZvDrbgHUeYQni5z3SU47ti5xB55tL3/w6oZQAtxKZwy5WxfakaNzZWk2HmCjcsDatOpQ3ZDbK+9WYhI0gMu6OxzB3UHnodkf7bwXKnTvZJHVlj2ufI9zifZdGT3A0/wAAXTPrKD8QeqpTGPSvamjntBWNDGg10re63QMOmg0HdUz6mI/+OqD4FjgD4eysoTU5WWfTDuttcC+w3N1ZmdUgEmWlsAbgAX25aqPsyADgv++s8pD/APUrqkZXKeCD+us/hk/JdUjSLOx0hK/SnE8xRPYCQxzi63IFtrrfgiUupGXFrFw87c001dOHktd7JFiEOoain7KTsdo9xaw9yi/HAoItxZrAGFjyR0GnqvZMXzgtEb9bC+nxVKkrWvjY+4BcL2K8fUB08DAfacb25hrHOt8FFN9FYCjSo6s91RYdiHbCT7J8eU2Bdz8lDHUF8QLt7n4Ej+SGSwi0XKP2VSxAd/0Vyk2CgrpWi53KUllDOgZiGDsnaA4eRG4XMcf4algeQ72T7J5ELr9E8mIk72P9ELxqoDu5YEDqFqrg4Lkisw8HKGw5Qpqc2KJYpS2JPiqMbNbKPkYNeC1trIlj9QcrZG62Fj4dEHwihcUzUmHXaWu1BSsYeS0JeOyXkJ3Nmj35RdC6aQdNUa4qwz6ORqdSbO5Echfqlc1bWm19Vo5wUpIZIKnRTukuhFNNcKz21gkSQws1AGXfc7cwABbX3rShoIy/veCgrZHNyBx3bceR1Wj6nbVDLII5U2G0z2kOY1wPr6oRiPATHHNTvLTyDtR6jVUaHES3mnjCJczQbpe+USbUUsDoJIxA17bGJr2kjUOuDYg+9NES3ijFlpV3a0ua0uI/dG58loqs+RVsGytPhUcrw+QEloIGpAsd9l43CYWtcwMGV/tb3PmVUh4hZ2czsjg6EAvYdHWvZDcQ4hzQxHsnjt3FrbOAJsQLX8bp+UDGFvQRhpqeUmIx6QWDQ4G2pI7pvrzRP6sg/Cb6JbbijqaGQmF32Zbu8G+d2UDNzsQPVaf21P4B/wBQUwhmyzwxfo6ZuVv6i86N1zDXTdWKiBoaf1BzdD3szdNNyqtDPFkbeaqvlbcAOtsNlNUVERY60tVexsHB2Um3NU+zOilwJ/fGfwyfkuqMXKeAtaxv8En5BdQlnDBcpFnY6Z5UuI1BtbmlWlxMvdJF3B3XO7oGuXkfVXq3ien1GYnqMpST9YQwdoYMxe+7cztmtO4CqPQvAz544aaFzmgueDv0B1Vqrja2akLCWhzibjoWOP5JWqeIYjBFE6PtcljrcWPPVRT8Xuklic9ga2NwIDegFrKsFbWMnD2PGWpMZeXiziOgLdfejVK/7L3u/wBxXOo8fjic8wRZM1wXbmxN7AckXoeLBkawRSHx0RW8hKI6yVXZxk+iV5MVOq3kxYzRZezc23M21QlkRJKvTxzwy2OcdT9mLbWHvO6AV+JDNeyuYe8GO33ULxOkBN2rdfS1wZqrFLkG4rVCTQBa4dh9iHOUYiGZXG1FlkawbUG4K5kfJW2Y2OQQmGoa4ahRG19EzTaf1Z4Eaq9VV5L+K2qInMfrfbwPgueVGE9k8tc2xH5J/pQSfAIbj0IdqRqtmucINQiZPp295lLyK0QtsjAwKWSLO21/uX71vBUQA1GMPxMtFydly58HUTyLMucGz8126WN9PBYLlFcWl7Z7n6aBu3PM4NHxK1o6Owu5XhtZKzyV2gtAunXAK0AN1SlJHm1UtNMW2S5wyEmdVgrwRopTVJMwquuN0xwPuEt8EBnE9G4RTywNu98ZbI37w01HUiy41V4vO7KDI4CP2BtkPgu+l1vJIfHfA4c01NMNb/ax9L65m/JP08svANkngRoOJqhsZic8vjcQS12puHZrg+avf2pb90/BLUjLLFr2ioWuK4Z1zD55cjLVFOO63QgXGg0OqkrZ5uzfeemcMrrtAFyLHbXdVaOElrf1Fp7rdbt10Gq2roAI3XogyzXd+47um6VLsWCuAX/rjf4JPyC6iY8w1XK/0ff35vhFL/8AldXjSbOxsgbU4LEdcuqoS8PwndiYyoJmIMg5F8cMwEewFq3h2Af/AMwmONmijLFNzLyBP7PQgfs2+ingwmMbMaPcjDmaLWJimWTJTrcOaIXZWgEC+g1SmKhrQ7MbfL/gT+W3BHXRcw4gb2cg87fFN0zxZHPyU1mLRcw/FZM/chsw6Euvt1RYM7TVpHldUZKQ9mM7jffpZCXh4PdGYdL2K9XfpPUW5dnBr1Lrk4sYG4QXall/G+q0lwI8vQoIK9g9rtYz55grMFfc9yYu8LH+a5lmgmvB0IayPZPJT5DYixWj5LeZ0C3e8nUq/Q0ETheXNmO1j7I8lorq9Cp4XJhst+4t5fB7TvAFh70MxqUZbqPHKYxXMUocPuu0cPmk3EMXLrgkriW1WOW5naqsrxiJellvsqlRUkWCgw+S7VFVu1Q7fkcmMeB2yvLtfY+Drq3LqbDZDeG5QbtPMFEo2Frw1wtawB+8Nw70IHuTZx9qYpS9zLDaezVQkZZFql1mlBhNdZWNRZw+fKU34bV3skJzrFFcNrrW1S5LIxHQLhwVGrr8jS2+5+DRqfiocPq7hDMfiPaNcPZcLHwsb2Hn/Jafp0E9TFMz6vKpk0cy4qoeync3ke83ydr/AEQ76K7ouhcWUQmiDmtu+PXxLeYSV9LPQrq67TuFvHTOfpL1OHPY80bKfK28lR7Lds9r5Rstq10HZvySzl2U2a7PY6c7oBTcZ1Aa0DJYAAd3kApajiyeRjmOyWdoSGgG3guXLs6Ma2+S/wDo7b+tk/5b/wA2rqURXLf0buvVO/8ASf8A7mrqESRZ2FMmWrgvV4UAswLQhbhYoWeWWNC9XgUISBcv4zFpD5ldPBXMuN/2pRQ/JFxCOIT2a0E37rdeuiGw1TQbm/u3QqsxIkDXkPyQ01h6r3NU1sR5yylubGSqr4jvG8+JIUlFE1ozBuUnkgFFMXO1JsFfqK3KL+iqyxYwC62g/TNa7V57g+J6LSrq2Ad3QeZStLixsBfZU5MQJ5qotJFKmTDVbK125+KWMRibqpJKoodU1F0i+UHHo16emUWXcJPdPmoqt2qjwyTdezledtSUuDs1vjkIYXU5CD8E71EJnp43s9sW97b6hc+ozonHBcSyxBv3b2HmVtppd1WF2jJqJ+lPL6JcTkIHsn3BAzIGuvt5orimLOtoEr1tS5+59yQ/ps/IcNbF9BmYrSKWxVPD6nM3Kdx8QpHFc+2p1ycWba5qayhqwit21RPFiXQutqW6i3glHDJ7EaptopbjzS4Sdc1JeBko7k0wVRzkDXcjW/IK19Bh+78AqMjAwlpJNibk81fv4L3cYxuhGf7Hkbs12OJzGOM2HkFOGFdkoMKh7Nn2bPYZ+6PuhW24bD+Ez/SF4qViTPVKWEc9/Row/Sn3/CP+5q6a6drBdxsBzVemoo43FzGNaTpcADRTzQh4sdkmcssqTyQjGoPxAtTjcH4g+Kk+iRjkPgtXQxDfL8EIB59eQfiD4rz68g/EHxWdnD/h9QpG0rDsB8FCGn15B+IPitTjsH4jfipzRs+6PRa/QWdB6KEITxBT/itSLxxMx72ua4EEHUbbp3qMEifu1LvFGGRljWAWtseiuPYSOdTPNieQ0uqbpCmWXBGsYS+Tue0RzJGwHVB6OhL5CbWaNfkF6XTyk6kzn27VNl2iGVo6qvWVNzvsrNSwgG2+wQh+Gyc3DxTnPDM8K1N5ZHNP4qAzq7T4MXE3dp4K03ARa5JPuQ5nLof7IgR0pUT3I+cJYXAXI8UPxiiET8rSSLA67rPbuXDGQnF9EWHxmxdyBAPmdvyUsqmoA3sH/ezNPuH/AHUbwudank0QeTehO4RulHczcwgdFo5FYpNLLofSp4m0ZtfDdBMkrZbhCpSr85Q+VdS/swUrBHFNlcCjDjfUbHUIDIiWGTZmW5t/JcLX15W46mmlhhCnksU0YVVbJPBRfDJtQuRJcHQDOLNaHhxO+zep6la/TXeCsVkZfHpuLeh3VT6COq9b9Iv3aZJ+ODg/UqsXZ+S7SV1RlbZxtlbyHQKb6wqB+8fQJfw+qe5rQ2QE5RpcX2WYjiMkTbl2q8fZlyeDtrGORpw/GnMzmdwygactUuYvx64kiHQdUm4nizpTYklUmlaa6cL3CZyy+BidxFO8/tHeqsQVT3bvcfeUtxFGMO3TdqQIaia/cOPqjOF4lJEe/fKhVJOGmyKVVUxzbIMJl4GOn4ghdoXgHxRSKUO1BBC4/XmxU+GY/LCdCSOhKW6vgmTrp2SvxINQrmBY62obvZ3MIDxHiQ7UtKkIPOC8izjFe9z2wRtF7B1zr12RPB6Exs7+ribn+Spmlz1DJG8gQ7yR5duFv9JRRinD35AOPRWcyw66BU6hmYDK0jrdFsTcQ5pAvuFEyne4aD0CtSk8BqMUCqBupHl+aKMjcAW308vmq9NRuNQ6Me1pp42uj0GAv/eI9U9WYFOORelp7Pb5oJxPH9oD/hH5lNuOUvYvibve5v70scUs77f4T+aRbNSYUIuIMhjszfXotwrEsl2NHRoG3gqzEvWQ2wiw6ZZkyxSR3K2nky6+qmoNHhZWR3zDzXPrtdc1JGuUFKOGR9vcKtK9DZHOYbeisUDM2YuNgB6nlZdhar1ODB9vt5NJZFth9TleOh0PkopmXOi1jj6JVicuB0cJZGRXKF+qG0sl2jqNERpY1xLI7W0zfXJSjlDXTd6Mi9rgi/PZDfqo/ef6lWMNksjucJ+k1LqTSFXUqxps5ZhAcJGuGlrX8uajxyvL3u10vopJH5G76kfyQSZ11UYpyyDJ8YML1JE66rhWaQapzAL8Edlep5bKkZLBY2VAywoKrVeur/FCXyqN0qrBC/PPdVm1CrCZQverSIHKHFHQvDmnb4hX8crmyESNPtcuh6JR7VEcIe10jQ892/x5IkuSmPWHwZGi+5AurWZVvpcY/eWn1jHyzH3LbCt44Qhy+QzhgaSbgGw0uNkVp3C/IBKIxS3ssKkirnu5AJ0dNbLpAO6C7PZR2WIPlIOQkkOAuCMo1/NEZeJqf91xd5NKF404mC97G420QDDKcnvX/wCXQzpcV7go2J9BzGasVDo8rT3dLnxIKG4zgU0zmBjCe6Tsdr9UcpIspBsjn0x72i7r8rdEhraws8HKsRpHRuDHA5gBcHrZQMZZNXGVL3my9RlPm3+hSu8pWpuc8IOiPkljerGXmeat4fh2Vud+52HzUNY+yxds0oX8Ti5rMEiD5LO2sT6KeqeDcKPh+O8uuw9ryWymW2SbEWLKaRcfR5zZos0equxYY0DRFzhzRqHacvJRyyBugWzU6yqtezmQirTzn+XRWjpwBsp2aKs6VYJrLhzlKbyzpxiorCDNLLZE/pnil7D2OkcA33nkE2/UH+L4JtWmnJZSE26mut4kzkVfNc+n5KgXLeV2qiWhLAs3BVmEqoCp2OVlFkyLGyKEFeFyEsldKo3SKMlakq8FG+dauco1l1MENrqeJ9iLKu1TMKsg4YawyZQ3W+pPimamwkaX1SvgWLtij9klya8C4iZI5rHNyl2gO4uuutQ3WtpilX7uS2+gFtlUgpDewCZ5GaIxwVRMc2Rzmg6gC/vTqNU64uUhN1Sk0kc/xWlcY7W1JFlQwjB5GPLHiwN9RqOoT1xPWjtcjWNaI3A5gNSRslB2LujmNzcbkeZWbVzm4eqlwx2n2KfpvsIshsFSFbkcW+9XYHyOGbuhh1BJsoJaWMEOc+58BoubLURfZs9B+CHGqXtqd2Ud4Wc0ePP4ILhmB5DnkGvJvTzTP9NjaLAFeSEObtZZLbVJ8Dq6nFci3iclksVLy42TNiVHI42aFHSYQyMh0hzOGwGwP80EJJchtZA8fClQ4BzgGg66nWx8EYwrB2U7e8Q5x1PRXKiuPVD5pbq5XN9EjV8ktTU9EPkfdeyyKkZy52VguUtRcmG5KJvLJZU6t7rsA3daw8DzTDhWAOku5/It08yAhuGw9rWvcdmvIHk02A+C01U88mey7jgdcHpQxrRbUAX8SmDsnePxQ2iZdwA3NgnT6IF201BYRwJJ2SbZ8tuK1WzlouWd09UrCoVsHKiE11q5yjLl5dTBDe68K1WXUIZdYvFishu1Sw7i6gBUjCqZB7w/BWPYDmtcX2U2B0327Q3XK8G/gFnDVSDFY8giGAANe5/XQLbpZ5gK1EcSWB1kfomfhuMNpnEkAEnXpok6n1bcpvo4v1Nov7RJ+P8ARMt4q/yZY82CzXUwLn7HXcc0gvAM7898mYC46BdMnpg1pBO99R4BKVPHE8nS/ig1Op/t9o3T1Zu3FJ1dEzZpsNrm/wAFVqeKWtPQeA0RKsw1h29Ep4zGIngkCw1XF27mdRvCDf8AaRzgLDfY5Vcpa9zx3kux1Qe0EbcldpZfFVKHwUpBKaTwVGKJzyQxrnEC9gCdOunLUKx22iqCrAint/lA+Iz3t8FUaZSeEgHdBLs8nw6b8KT/AElUJqKfYQyH/wBhTVWcMQz0rZ6Nri42uwuzHo5vgQUSZwLTgRsdczEAvIdYAC2cgeZAHmttelX6jLZqpfpRz2PAal570cgHTKUewnh2Rmojdf8AhKZMT4UpmMf2BPast3SS4nQHLbkSCCFNX4HFTUzXOBM5FgAbDMdTp0aP+arfVRUsHPtuteeQfhVHO10mZrm90uByG3d738kqcE015pg5uuZzr9Nf53TVgNUDPHfQjMD4gtIKh4ViY0yOuM73bc7JktOlNYFw1EtjCVcMjM+jco5czcW96pfW0n4jvVT8UO+ya3m57R6d4/khPaM6ro0Uxa5MvqM5NK2yiRfGcIkgDe0aWkgEAixsRcFCV5xHosHixYsVkMWLFihDFixYoQxYsWKEMW0e4WqsUcd3jzVPotDZgLTlLQnLBKUC1+SU8A0JPQJkhqzyT/p0d+UTX+2MRkfIL+Cvv4hEcTGnQNBt49UpR1RViGXNo4AjxXWs06shtXZyq5OMtzD7MZjqIszbg94Bp0PTRAZoI8wAdkA+JK0xenaxmZgsQCdEmy4lJJM2PrzXH1GmtSw+kdKq6vtDZbsg58rtBe2u4XPeIMVNQ++zRsiHFUzgRHmJt4pdIQUUeWXdZnhFihrnRkcx0T3glSySG7WDNchx38lztqeuBWkh+W2lrjrf/st9VcM5aMOpcnHCDgmYY3se23dO2mo2QbswYZiP8r/cUzYrQ9wvHTVKtJK9mbKAQ4ZXBwDmkXBGh8QE2ah4MVSn5DXAuN/RnlkhtE/X+F4Gh9409EX4dxsS1s0srgxpYWszEABoeLAX58ylaOZ3NkQ/+NvyUzZRfURf9JvySm4GhKfA1U+MCKvlOYGGQsBcDcA5G2cLdDoVrV1gqZ8zv2QIjAvYgOBs+177i59wQqlqWAezH/02/JF4JIzuGjyaB+SKM4LnkCcW1htfJPQ4bBn2BIc9mbOdmw6uAvbV90nV2HOa8PabZddCm90UYu5m4aRuedkHxJtonn/CfyTIPc2xM1sSXAp/Xck1hIb9nmIPUnTVR9u5U6NlmX5uPwCv9munRHESrMJ4CX6S6Mlsbzc/Zx6+TQuXvCaMW4gqJY2tkkLgAABlYNLeASxKdV5U9C/xNFixYrAMWLFihDFixYoQxbBq1UjSoQ8yIxhmHktzAISXFE6PEpWts11h5D5JdmcB19jNgcO9zbzR5skLBrI31C5rUV8jr3cfQfyUBlPVP0kpVReGTVy9RpHTxiNONpGnyN1n19ANi4kdGlc0iqHA6Gy3FfJ94/BNs1VifDM8KovseMS4rjILcrySCNRZCqKtZHeVw72jWjol2atebXd8AoX1LnbkoFqJSTT8jHXGPJcxKrdK8uKq3UQkPVeFxT4tRWEKabeWThM/Bsru0IabXaffZKHaHqrmHVr43BzHWI2OiZCayKtrbidIqa1+VzT5IU1xS9NjU7tXSEnyb8lWGKy/fPoPkjl6fwY41W47HVnsKNoSicZnAt2h9G/JeMxib759G/JBCUE3wHOqco4yOrN0WjdYALm7canB/aH0b8lO3H6i/wC1Po35J6vgvBnlpJvyjp9E05ZCejB6u/oq3EItTv8A4SufjieqAIExsbX7rOR05KOq4hqXsLXSkjpZvyQfcRy+C/tJpLlFxjbWHQD1RazOhSU3EJL+18B8lc+tpvvn0HyXQr1UdvCGS07zzg//2Q=="/>
          <p:cNvSpPr>
            <a:spLocks noChangeAspect="1" noChangeArrowheads="1"/>
          </p:cNvSpPr>
          <p:nvPr/>
        </p:nvSpPr>
        <p:spPr bwMode="auto">
          <a:xfrm>
            <a:off x="152400" y="0"/>
            <a:ext cx="4667250" cy="38100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48136" name="AutoShape 8" descr="data:image/jpeg;base64,/9j/4AAQSkZJRgABAQAAAQABAAD/2wCEAAkGBxQTEhUUExMVFhUXGB8aGBcYGBgaGxsYFxwcHBgcHRwbHCggGhwlHxgXITEiJSkrLjAuHB8zODMsNygtLisBCgoKDg0OGxAQGi4kICQsLCwsLCwvLCwsLCwsLCwsLCwsLCwsLCwsLCwsLCwsLCwsLCwsLCwsLCwsLCwsLCwsLP/AABEIAMIBAwMBIgACEQEDEQH/xAAbAAABBQEBAAAAAAAAAAAAAAAFAAIDBAYBB//EAEQQAAIBAgQDBQUGBAQFBAMBAAECEQADBBIhMQVBUQYTImFxMoGRodEUQlKxwfAVI2LhM4KSogckU3Lxg7LC0kPi8hb/xAAaAQACAwEBAAAAAAAAAAAAAAABAgADBAUG/8QAMxEAAgIBAwIDBQYHAQAAAAAAAAECEQMSITEEQQUTURQicYGRI6GxwdHwJDIzQlJh4RX/2gAMAwEAAhEDEQA/AAnAsOMufOAVHsnZoOu2oERI9TUmIuubmikGdAugAPJQOWu9ZgKVnMYE9TMVLhsU6iFY+Wu09OlI/eW5TRvsbwQsLNzKyke2JA8IGhAP3iYEc6AXOJFDGZmWMsGRt75B5+tVsN2ovghRdZoOzAQOu/qfqKoYzGNceDBnn/4jzqSVNaQ6TUdlsbca/lLeHz+8dt+ZM7661qOMYhbgUKfEpMkTP3YGXmPPWvL8NxE2yABOp12n9/SivD+Md3JdWiV5giJ8Q6gxseszvo0JuD2FlG1Ru+I8Ps5QxQSR7WqsepMc6tdmNLLLtFxtDPQdaAN2wwTjKWu+8HYe8iaM8H4vhMsWrqxM66GdN9Brtqa0zyalRIQaIsXjFuX1liGW6vrl7qNPIkAe6vQOEkNh0G4Kxr01FeeXjFxCyWCM/gZW8bqSfC0bgTW34bi3FtVVUWBpuRv6jz+VZIx96zXPKpQr98Fz+Ep91QpGx1+cHUeRrI9q+CxZufy0H8u4zeJvFlykmOTCJHpFbWzdf7xT3D/9jWf7XLcIuEMAhs3IEA7LLaRGuWOdWmekY7Ddklu8Nt3HulUFs3QQuZgjwxWBl0Bk6nc7xoM9w7s0MQEs5rSWytxsNfdVV7rkhQhI1MGTl+Gleu9jHVsBhzAANoQumg2jTSsN/wAY1Fu1Y7tAioTkuJ4RbYQYgaCYB8opGq4JR5nxjhyWXe2gzZdJZYM88w3XWdOkUPA8MyAI2iddqL47EXy1y7dBe7mi4Dvny7HLpJAnrFBc3eERIYnxaQI5++qN7BRfOHzqZIlVzamNFHn5aRV7hlu/ePdrne1aUObYJKwIksB6R13qmtmR3YBLNCgDnJPTlyivRh2PbA4K8UuEtfyi5sO7tiS4nmSYX3il/tbGSPOuIhVuBkbOJDSAQJgZgB+ENmA8gK1vZTgljGd6LyMEuISl1Zm29o+PTYgh15EaAbms42BN0uFAJCu2ugyoMxC7SQoO3MRUd/EXksLYWcneZhy8cDSf9JjyBquLCuSHjHaG8V7pbr91oot52yhVjTKT5TBrQf8ACnCub928yzbCOuYwf5gyvGuuoO9Z7tLwA2sZdtCSq3YzeRgn3iY9a9T7LWe6tjDpBtKpbMApdmujXWcuwZjp95ByNbIJ8vsCW6pF9b9yCRcEaxuNPSs52kxplxJM29p+8AddfStA2FstE3GMbBmAOg5wBp86F8T4Rbu3RIZbbDK5La5W0ZhuNmmrpZE1VclEOmzQdyf4lPs7xFRhrRKiMg57k6k/GaN2uLrcE66bgtPyoHw/h/c5bZY+AQGX8MkBtuYIozYsIgygt4iQwOUEzoehG3Wis2GEUpS3QJa9XCIrvGMpyrbWOuvury7tfxO6cReXNCMFBXSNVG2leg3L2+kA7T0EDz6V5r2vdftTxMCM3qAJAqvI8Uo3Dkux626kV+F8Raz4huQF5cmG+k7cpFMOZ2yrJZm082P9zXMVhj3Nq6VhbubL/wCmwVh7pFFMNgXw11O+surlVe2rELKEnxMILCY0GnWCN87Tq2XUluK/2VxFo5LyG2dxOoM8wRof0ozdvAWRruIHqNBWg4tirN61aa04JCMrKT4gRBmOhzb1g8VmV9ZCnUDlI0JFVS3exSyy/FbiHKUDEQJkidOkaUqsWeBYm+oupbJVtj1jToelcpfkCmXsDwi5cylpVeRE6j1A8+dT3OzRzAAsQW02EaA+In3iTRLg/wBmJuKzmEfwPLgMh1HvG1EhZw3LER/6n1reoJKhnEB8U7M90huKwkSCWytuYXYyANdYrL4SyC659jzOk9dhp6V6OMNb5Yv4uh+RrM4rs0zXcqXEKmPFK5QDO0dIHvNLNcNIFNFp+ylpkRrKmWgzm2BAPxqFezX8hzcBkkQP84E/nWh4fwm7aQKt1NPKfnOtWHwuIIgm2w/zDbajW9smlnnPBeHqcYlph4SSDqR9w+davgPZXDvZllcPJ8SsysNtoO9XcF2fy30um2oKmZDtppGxGulEVa7aL5bQK5yw8Q69I2p29x6dALi/Zt0y3LWLYhWAGdQwBmDrE7jWelS4rimPsJ4irKsHPaVCDrIBDARJ0kSKv8Ttstp2GHuli5cnIxAJMn2eQ11qpxri6lLnhY5lBgqSIUHUa6bDXrVab7CsnwP/ABIhf5pYXACSGSJUmVPhB1iKh4t24bEIRbKwEaQASYdSDr3Yy6Vk8TjEbEW7zoIATQxBCACI5yAPjTOI8Wznw27aKoIAVFTQxElQCx039aah1t2PSuwvHbj4W1bVG/lpAhScwB3mPMaTTO3Bxd+0iIUU5tFYJ4to9qQsamTFZjsvxG6ttFEQinIWaPDozD2TpJJ1BqTDcefEXALdshmcKXc5wuYhZ5Aj009KfQ2itvcy3FsViQ72b1wM73A7AZHm6QACGXcxlGh3oKpuE6KQUJWQus7nMeY567Vp0tKMYLkFhal2I1kW/CDrEa7DoKNYziAuZ50DliSIzRB102OtUNItjBsIdhuzVj+Xfv3AbikNkOXJOygydSCD5THSj93hWJu4i4Lt/wD5V84Ci4DAIOQ5ecGDHlQbDcfW2sKqNyGeWJ1J1586p4ntVcVsxOkmFyDL5DYGN9fzpdnsWPG48kl//h9eNwFb1vwggMCwJkQdI2Mkb86m7U9m7dnA2bYZc6QWOurmATv7ttgKoXOPZ2DtcgaHICuX3g7++oX4rYdmV1UjMdQqDTWCAF9KkcavgWcKXIaw/ZFL8Y18Z3bPFzZPCV0Bk7+zNXeGY7Chjas4g3XOaTkZVJy5ZnKAfuxGhrzXti1tVVrdsqslSY20GVfKdfgas9gMcXxNqydUMyOZ9/pV3mSXwB5Sq+/Y9HF9gIyyfvZgAQDP6VUxGIQXURnyzkn5c6LpYUbQo6GI+J1jagXGHyYgGAQFzRA3UsQQeW1UrPCTqKZbk82S96vv/UdxDEI918hzBFyzAmbZg/lvV9XGgzAeL8Rn2uQAy60BwfE/tGa5MSGHiyzpqBrvvRg3VJmQSHmQZ+91mdp5Vgzf1GURqL96N7AzL4R6N8m8v1rHdsMG13IFQNc75raqoAZ0gNm6GGMSetba8QoCkifF15mR0qiGcybe2Z8zDLtm08R9av6WL3Bhjc64Mbw3sTiXNsX2yW0mAGDMATmOUDQSTvNFO3K/zUuSWd1yElix8AAA1JIOu00ds4BmSHIgoFCsZAYEa++NvSqd/h1kvDXBEsYG2bYCJJ01HLpWucbjVGl4U9r+iMpwzEra+0EqXy5QCDlg5+sGAdaO8J4Ab923cxAnDXcOXVlMd3ljTeQQQddZn4aDCcCwq2LylHNu4FDkDxEpGVlmI18QPUmu2cM123atW4t4fuyltngErIAESfF4TP5a1T5dboz6ae5as9pbdtVS3ZcIqgIMyr4QPDoTMRB1pVkeL4O4b92Rb0dl9sDRSVGhYGIAjypVNE/QXzDW8Lv20u4i3ljPDLIEyFhvcDTFHjGaCuYSCq7SJ2HSoWP89WLGSCJO5PL1qy25rQpN8iy42CNnuPZYWQoJC6z4ROWQw3jLNPbDYTkbMnoVn/26+lDVUxIBI6gGmk7eo/OjZFJ8FbimATM2U6ToATG3kYoPcw9sEggz1F5l5dI0o5jXALDoanwiNlzrazqBqxOVR6kqw8taryXVo29Lmhhl70bL3DMCgw9tgGzQCAXYn2uc6nTrWc7TX7ia22uSSZGdoj0kQN6PfxFzlJsqFJic68t9rXLTpzqvxJCW7srPhXKBmPOOtSMpPlFOVpybR5ueIXjOe7cidix1HTfatpZwgfChHOlxUgx4QVCiSdAFkAH5UKwPYvEXXAu20t258R761J8h/MJ106b1qE7M3bXe2wV7o2/ApcaMCCAfGwH61fCbjukVSjq2YBPZpbjS7IiKCf5ZLE67ZRJ5k6CaocX7Nd06oviDK3ikgAgAqJjcwflW0bDWrd5Gu5YYQozrBYGdYOoB9RMVPi+1OGY5clsmGGbMnhGvl5ET1pck3KVjQVIyfA+D95atPrcBBAVmYopEGWExsTsNZjnRnhWAt5wRZdGt3FzLKqA4KtmAn2diOdNx+EQp4RBJ0P8Al9I5VFwvAo2Huu6K/dMzNM6KEB0AIEmBSS6iWKNkWNTluUOCBHv4lxky5goWBBkux30jQfGiuMwSu+FEqR3oLLC6FYlYG/MTMVPguywyXLgAWRBtmGyPlABB1B9pW33mnvw5bIs93aSbgOUr4SMqgswYnfaAOZ94zyytNbcmny1dakR4nB/zR4xknX+ZE6P7TLGXUR+4rPdocEk23OQSVUgXTcEw0iT56bDatbjeH9xhSwZWVQCZVSXNxhkzFp/HudqzvFcALN9VW09y5dVyUS5kGa3CgiYkEOsDw8+dCGWUnxQfKX+Vmx7PLYt4a3KoJUT4RrO09dKC9p8Hh7mKVEChriycuklQ+unPVfgaz2AwrW8SttsKbcsVN7vjd1UMYVGkAQMs/UVu07N2FuWr12TcWMk6kRry0HPSroyuRQ0nG0wbx7sdYuW0y95k7ySCS0aESQToZ03507gHZXD4e6Lot3JRYAy5dTpPtSTRbi/cpadB4cwyiZzHSdJ1kAtQbEdmsPNoZ7xGaCYbbKxn2PxZR76klvZdhaktMpV8rNGxtEa22ynkSeXlmn5VS4hYw9yMwA8MSHTnMySSRE0Nt9mMMLrSt4jKsaNqxL5h7HTLp512z2ZwuVwbd32jHtjw/d5D+9Kk1uki1wwvZyf0X6k/CsDhsN7DKDrqbyCdSRqB5x7tat4XG4e0uVXtL5G+JPvG8edDB2ew3dIO5uFxkkS0zKm4N+maprnA8KGtstglRMnOdohfv9YoxgnL3vmV5ViUHpbvtaXP1LOIx2GckF7RPMd4ZgTB09etULZwQTKjoVEk/wAy9oTMgmdRr/ara8KsC6XGH0KgTmWM8tm1NzfLk+FLCcNsW85OGXK7Zl1SCkL1fqG0rWoYlxf3HN1Zbvb7ykl/h48YNoqCIYi+0QNNCd+lNu8QwAALrZymYPdOecjQjqetEbHCbYsm0cOiuQRrl9ppynQmYka069w9HUIuGt5gy6eD7jAty5gEdDNGsX+/uG15+b/EF4ziNi5ba0mUFgGJRChgEAnMQCPu86Bf8PMe13EXbJk91ckE6koc0yTuQeZ61pe0SAWHK2FQge0Ms+ns/rXnfY/jgwmOv3GXMrNkPXUzIOvw2quUNUqgOm9NyPZEBGhSdTr7/KlVZO02HYTm38qVHRP1CpwPM7/F7dx1KPJRjoASNeckaARvrRBOOWzdCEPJYAxBAmOc7a71ksImUA+LWCQRAEb8tANo50R4Rwm42I71SVRDmUkKVkmSMmxJk7/oKrgtTpD5FGEd3we+23VECqAABoK827UcXsi9lVGV+8CsAAAQdQ45ddKp4bDGyS1u7cQkyfGSDOuqtKkflyqPFZXzPcZGfLoQoGo1WASY003q+XTyir5MkOqxzdcHeJdoL/dmyq2ktljBJBOU6/h1PTX8qNYTjl5sA6Ye0j5ZQQdSCfEShAkwTpz0rzjjFx20TejPYTFX0V3KTbIAAkSSJ131j5+4VTKKSNa3CHD8fdxGJdA1tLSklnusUVBmAMgmM500B1maP8RwVhIZsZZYM05V8RMmQTlYmB6H0NBTx3CXFuKy2ouEMTcth1LAcwSuVoA3MaUMxuNw5Q/Z+5QqMwYWlTMRMAEXCrLp02nWlUvQVw7G/wAJwdGZsoVCplWIOtzbVSdhAOXf51PwzAZMy3L7XWIhoQLA0PUkmepNeV43jovpbuW3yXLS3GhGMBnIckDcah4nWGiq6cQxF1c5u3CSJysbxPoYXKPjR1MSdp+6rJO3vFGGLuIYyWbkorAbQp16zAMHTaq9vEG8A3cLbeCt1/FLMDIzaaA5utAcXhmcvcBzJuzCGIBE6iZA9a0nY7E2DckKXJ0zOSTm5ZS2w8vhTSprYux+7/MjVY3FgWi0rprJ1EhOflOlaLhvBwbK5QLa3VDX10IbOkMqjTLJO+tDGug6ZB+/dRzFY0WbSs9xbdtBF3QlpI8ISJEgjWQdBUivUWXOxG+Aazhb4V3fnbDwABoFWZJIEb71mOIYwPZtjvApt62rmVtCdyCNDpPOtVxm7cyNcQKbPd+zJ7wsxAEDYATOutA/4TftK3d30LMSYYQpzb/9p6EDlGm9U5c2PG1a5LMVpOwphWS5hoc2rtjKEd3dQrMkAg5gANgdfSkeA28ofW4B/hHvCYDFTAKnxQVnNNCE7OObC2VYuqsWlbcjMY/rAMdDvA5aEzwixdi4l62UUnw+zG86AHw7A9NaWFOKYFald8ENrE2ba21WJXYd4pJ5KCNzy+W9UU4mxhlDOSBmVCCWIMgxO43+NVuKWRaU8xmDCNMrBlGvkZHwFBMBj8120qqySdGVpKjK3PWJFWdJhtz1u+5nnll2RsMbxMOz5rbKwErmA9rWIgnUCoLuCx65B3tgZ2ymFBGzNH+Ht4fjVbF2fHmzs3KCZj5UOxaXO5Di9b0GbNnEgmNCDtGvzqnVqySUU3X6HTwJKKfuq/UO/wAOxufJ39oLlzRkHXL/ANPeuWOF41swOKTwnKPBtopEeHQeKgXEWa2FJdMwgwDmzAkaacvPSiffoZY2rXTKLhWdddwNd9fSqs2eOFpTTVmheZL+TS/gkT3MDizaF37XBIDTGsNGkx57065wnEq6D7c3iaDEjZWbXXX2Y99BMFdzh/5ShS5Khi5KqNIzLGkg1Fj8TLqgRECqzlkli+oCgyJABO3Okj1uOM6p2v36gyYs0oNOqr0RoRwu730HGtly5okxuRHt1HhuEtmuhscxhoHjOkqrSJf+qPdWfTBZmXMNGzbaEQoOu0ayZHlQzCYCWk5isnyEA7etbn19RUvyRg/8ySRrrXDJsNOPafHBzifAzAbvzyzUOK4Rb7lT9vOYZT/iLJzFRr4+Uk15LiMfcDnV4kxqakw165cnx5Y/FcK/rrVy6iRk9lV8HreP4faRWYYnviFK5M6nf70AkyIFeT8QBF5xIjMWnY+/lR/soGZriMSZQ6yW+8OtAOLYRheuhW1U6g8xAj5a++rMU3Kdsjx6FSCGFxjFB9a7VKxjkyiSQeYgmlWy0Z9Mj0O7hUdSrBiCZOu/qfKBFIZbS5EkDzM7+dXjZXqfh/egvGr4tvziJrF08anY/WSflkOOvuNnPv1HwoPa45rDCD8jTeI8at/jA99QcFRMVbvJ9o7oSpIIWOeuv6GteTIoLYwYcDyOn9TuMW5cM2b6KOasII95BkfvWrWDv423bKWxbuIgJJUrMc9JB+VDO0nD7WFtIcNinuuTFwFcqzEyunqdzy1rOpjmaQ9xxpoRMejQZjzE+lZJuElsjpYo5Yvd2jVXrVnEW2xCA27ttc2b7pKawwiCYGpidvfr+HW7FwLBtZwoLBf6gCdhqPdWP4K727AD2zcW4+USdCrCA3OV32+tH+BYZFCmzmlHyNO5RtIaBrBiqbNjilHfnsaEYBJB0kbGCSPSrNoBSGB8Q1EjSRtInUUxbc7tHnXGsr/1NfIT+cUSkwXaC99ounEMyi+QqxBEAHbpBXw+fvNc7K4MGbaAd4JY6eEAbMGPQ61pxwMB8y3HiSVHh8ObeNPX0mp14SkgksxWYJO077egpUhtTqgiLnkPhVvjltL1ju3PiBRtNRnU89CCupka6VUw9nUCdyBNXL+S4RcUAqWzKDoCDI2g6gGQOsU73TQccNUkNscY7xL1ltbmYBQqsBDEFQCRDHQmfOrmLsG0oZ3JBhQuXMxczAAXUnQHSdJPKqDYbM9sHncTfbejXGMZat2Ll1BLW1lTDGGkLG2jaxG8VTLHTLtnwMt8YsWbaZXd87CAoDEZ41bkq+Z2qc45Rmdh4WMqVg5hHkemXes59lW9hmtXSUVrQ8YgkBtcw5bAGs92nbJeuxJVYYAeaKTHLWkzZPLSaRp6follyuDfa2EeJ4e4+YouWWJ+7JGbMus8oHLpVvDYHUGY8tOm81hl4kP+m/xH0px4oPwP8R9KzeZlu9Juj4V08f72eg3rcHSDmOsRp5mazmJ4PiCCVVJIiPARzgwdJ84nU0B/ig/A/wAR9K4eKL+B/iPpT4uozYm3GPIZ+FdPNJObD1/hWINsJltnafYBOo+9vMTrNE7Ni8rnwAo3W4ZUemaDWP8A4ov4H+K/SnfxMfgf4r9KTqMmTO7nEuwdDhwJxjN7miu8FuD2ABBkHMNecEbAAnYVZ+yXmgsqK2Ug5WXXURGnQHesmOJj8D/7fpXG4oPwN/t+lUuEnzEteDG1Ws164O6FXUCCc38zfwwBt1qhb4TiB/09vx+UT+fxrOHjC/gb/b9K5/GB+B/9v0oyjJqtJPZ8dVrLqdmscNrtkf5v7U252Wxp3uWT6kH/AONUxxtf+m3wX6VxuML+B/8AZ9Ku83L/AIlT6PD/AJMOdmOy+KW+xdrTZkKqA8cwYiABsdaC9oeBLaV7mZjiM0E5hlOsEQN4HOeVT4bF5gGXMuscgdPMDSou0KscEuUEmdI9au6fqG5U9qMfWeHxxx1xdpmfTBgiTM/9v96VRWrt0AA2QT18Q/8AjSrrefA4Hl5D0DC9rMPdfIC1u4dlfVSemYbH1086zXa/i/fRaU5GRtfEJOkRpy99Cu2PFsTcuFcTatW3X7qoFZfIkktJ8zQPDY9kIlUcD7riR+YrKmO42K5aYb+L0M1VN3X60WucUsMNcKEb8Vq4wH+hgR8xQm6QevlMVBkOXEVPZXNoND0qvHUDX0qSxvNQJq+CWQ6i00kqGNoicyFt4g7TrB0rbYDEXyoFxVXUFiDJYjbloJ1jXWOlYnszjzZY3DZuXAwgFYgAa69J616TwfEWr9tbitodxsQRuD50rYKOqJ3qVVFW+6Ty+dMuIvKaXUGiAnypFhXfs5J+9Hu+lIcKJ+8fKpZKFaJLQr5SQYI0jnv7quhQrWy8XXRpU5iSuYEFon3e+oOG8Li6pktB9nruDvyovdsK19basoi2WckHNMmApGn3XJBINJJ70hku4O4njG9mPZvprJMhifhB091COPXLj3GTKDhkKpfEsGJuEEQVIIEm1Prz5G8bgxiktnD3MquS7MyeJSkMoyyNTnH511OyS5wwu3T/ADhdObKwYhVUBgeQy5hrvGulDsFJdyfj+FQC24tlnDhE3yL3nhJdBo6gcjoNNt6wPHLxdrhZQpywQohfCuWVHJTGYeu5r1HEISQJCrPiEHUDXf8Ae1ee9sLIS/cUERkG3Lw7e6uZOORVqW1nW8J0+a69GZy0sgVMLI8qiw/sj0qUVcejUdgza7PgIrvfsorCQCSTB/pCzTU4ThywUX1ZjOi2mO2u7FZotwlU7mzccWiqh1Od1U5s6sp13gA1asY1LarlNlgiiSjszQMglsqEAEoAeuY+tXKK7nJn1GVNpO/p+hmxg8PrAvMB7RFpRHrJMe+psVw60m1i8wGpJZFEZc/JT92TRZeIBe8edLgWYtPplXJIkgwZO+nrUV/iucMuW40qRpZUQoDCfbOwcifPXrQpepPMyya22+P14KWH4QSAfsnhYAgtdgQQTm0I0hSfdV7D8Htd8tp8NbGdWKMHc7DmCSN64mKdbawMTkVQR/hquWBBnIdCAPWrmCxN4Or9wS2VmQ3Ls6QC0BVESCumm4p0kU5HPduu/f8A6YV8HtXThx0rR/YXN3IbVrMVL6s5AXUycrbaSIBkEVdtcJeDmSyuhiEzHMA5g51Mf4Z1Mcqp0SfB0ZdXjildfUx3cDpTGsDpRni6nLYchQXtz4QFHttGg0mIoUxpJNp0a8aWSNnLaQNOtP4tZDYRFIzAzpMa6xTU2HrU2NWcPbP4Tm/0tJ+U0en3yMweKbYV8/wZ5kO75jWuV6/w7g1g2rZZFnIJktvHrSroOzyVow/D8Pi8UbrJH8xibjsFliSdMzSfcIoTj+CPZcq0EgwYOxr0cd1bRQbji3ljJbYAyI1MrsZO1Za+wzM3dtr/AFZvfO/r160zAjH3LZGo1qRMOSpJBEem520maMMRbnu7aT1ZmJ9ymNaGYq4WbNzJ2GvyFFWEgRTHp+VSWVImdNB/5q9gOH3bmburd1uRygx11O3zq9f4ZiLVvvLtuLakA+wWAJgkDUj1o2QO8A4lE5BkAVVAY5hoBIIj2d9utHuzAC37qD2HUXAOhBg/Ige6oMPwyzfyXbW0bgDYc2OgDb6miODxNtrzNaM27aCyrfiYEtcYdVmAPSkp8ksOG0vSuhANpH761V+0edPFygQsKPP8vpXff+X0qAPSLdKgS9gJz6GNDr08Jo9dciciJqhWJiYHhB3B5is7wRC15ZOkNoI18J61dt4m615lysqFyATKmFkb7ddRSP1Q8N9i1grzMuVreQgEd0CpZA+wJBIMZeUjValwwlgCrp6soHrtrUXEOGnvJRmmASSepaBoNvCN+lWLiSPEEMjaDv6xUSfcjl6Ik4g3heJ1y2wNPLOZmDpm+FYHtov/ADDHqgPLz6Vr/sYLsQxQW1VQFYgZjJbmORA99Y3tTYZb5zOXzCVJ5KSYXzA61n6r+T5nT8I/r/JmbwreAHyothOCYhz/AIWQdbjqvy35jlQaypNsjqI1+lGbXbBgFzYdC4UK1xtScuxgRB+g6CBjjF3Z2Osy5oaViCeJ4VbtWS5CXChC3Mlx9M2xmNp000FDMNjhbZyieF1KlSdMpjnEyI3qvxLtXcuqUzMqHQoqgAjzgSaC2saepp3H0M+KTjFrK7v0NxwbEWr2YOEt5Y3YZmDKVgFo8ICjTXcVprOISB47bACD4k09n2vFuAo+POvPOzONwyu5xKswgZYnQzrsw5RWgwXHMAmdQl4KzaRn1GVQRo8zOarcdXucvrm22oX+Q67jrl9Tbt2LrJHd50C5CEYZdSQDBGkn7x60SweBxMIGfugoCqS1sHdQNiSZhRWa7OcfS1Ze1cs96DcL2wXVIBEEGdYPTnJotf7RNE28PbkagkG7BO5kkazzitcscZP3Uvqc1dTlgqbf0B2PxC27jDNeW7b8E+EQF0gZY0jT0qjiOJGD47xkQZdjImdYOupJ99D+J3sVeum7ctsWMSQmUaaDQDpz8qgv3nIEoywI9kj46Vqj0vTNU+e+4j8R61PZ/DYvYnGm4FEAKkhRLHQ6n2idOgqowrljantXnsq99/E990z+xi/9HE2HrUnEsQ1vDKVQuSCI9ZBOnSaYg0FELFvMttSSBB1EcvWp0y+0f79DB4o/sV8/wM0naPFKAFQQNptsT+VKtC3D4JAYx7uevSlXR0s8lqiVEt/abaPbKgxluAnmNtBz8+lC8fwnunNy5dUIPFlAJLdQRIgbbT7qnxnAL1u4WwzEAnVSY+expo7N4m4Qb1wR01M+u1C0QZwvhmdA964Qra93lExy1J0+FE2u4a3GVRpynf1j2vfUqdnyfbdj5DSrdjgFtfuz661LIUDx520toY8hSm+4IKiDuDtR+1g1GwFTrbFTUSjHYbsiJMswU/cUkLWkwWAVFCjYaVfiq+IxMaDf0qWw0TotPLRQv7Sx86dmLbqSflUIWr18jZh8qrLiSDMz7/709hIgIB60lt+nuFSyFzhGMIvKSSo1lgNpU/HlWzxOIm3nUzop2IbcEgjkSoIgjc1hLNxgwKmWBBGk6jrVt+J4kMWN1hJ9kCRqdoM6etLIZGp4ncYXJUnUII3G9zX1pYi7cBAW8N9iF06TzrOWe0gnLeNzMdQ6ohELGhAIgyx+NT//AOkssY78BgNntPG3XKedPFWiiTlGTC+Dvm2GF0EyxMqDrMcoPntWS7XYhHvKUOgQDWAZBOhG4OuxrXYfidu4oIvWGaTILZSRyC7RWZ7boRctnKFlDs0giTtrpWXqkvLOt4RL+JXwf4GWt2FUQG+a077Op5n5H9a6L6n/APk/Snd4nl+/dWDXM9XUSL7EPP4f3rn2AdT/AKf71LKdV+Vdheo+I+tTzZgeODIDw8cj8VNc/h4/Enwb6VaC9D8D/end2erfFqPnzF8iBRbhv9Sf7v8A61F/CB1T4n6USKHqfnTSD1/Kp7RIHs0GUBw1tsw/1j6008MJ3g/51P60QI8//b9K4Z6j4Cj7TIC6XGuyIkwxAgD4FT+tcay34T8KlynoD7voaZB6L8D/APah5pfprYjAIAkEHz99OxqFrACOyXAVC+EnN+LbQDbenH97/WiOENtlT+SxZeZueGeuUAGDHWruldzbOX4s6wpA6xwTElQTiQDzGg156ZDSrSLxtxpmAjSFUACPXWlXTs8q9N8EpGtICnvE0wGkCKKVNzfClNQg6uGmg11VJoEFmqriXG3M1Jdu5dIJPQCfnVTEvcOiow9Rr+dEhCVjf86cuLC7a+ulPs8KZhLMF9RV7D8MRToucjm23wihYaKVi5duewpjqdviaK4TBsB4iCeg2+NW0tGPEfcNBT3JA05cuXy5UORkhirEa+4U5m8vlTSW9Ty3rgu9fr+lS6DRTxHDlZ80bCI23+dVX4Ok7Eec0Wz1xmB60LY1ApuDqfvflQ/HYLuiBMz+/wBa0jAa/v8AYoPx4iUjbX05VV1Mm8bNvhqS6iPz/AEYf2RU6LJgVBZ295/M1JnrMkeoWyDbdmL49pFX/udB+tRHgTDdrI/9ROfoaO3eGI5LtZYlu7ZG3BBVS+5G5DD/ADU4JYtyrWsoMZlZrckeHq+mzHbXNV3kxOT7fk45fw/6Z63wQMYD4ef+8fSorvCLY0N2z7i5/JING8HcsoluVtm4hJLd5Z19rnmkzKggjSPiy/eszbNvuhkdSZe3qqFtDGskMAZ6UPLVDLq8jlVbfIE2ODW22vpPQC5Pwy07F8AC2TdS8HUMAcpcEE+vpWg/iqchYXwxo+n3tDlUyvjJjfQVBir9k2MR/MXNddWAGcqCCDE5d4k0dEaEj1OVyVqla7J9zIG0fxN8aabZ/Efl9KJjDod7q/6XP/xFSLw9IBNxspIUMLZIkz/VPI8qo0NnUebGufzA/dt+L5L9KRRuo+Aqzft5WK/hJHwMVHSUi5JPdEBnSd/L0NScOx4S8Mx8JSNdpI0pj8qouYYk5oMbe4aGetWdNtJnK8W/pL5mowlpSgJKydTqvPXnSrM/YCdf+a/fvrlb9SPL6TaneuRTZiuBx1phR0U6qd7iCjRfE37+NOwpvMdVCjz0Pw3qWGiwacEJ03p/hEDn++QqyLbHllHuJJ9NhShSGWLEb/M/Wu2lknwwOpH6b1Yt2Auu5G5Op9BU3d6jTf8Afvo0MVO6HP8Af6VIojy5Cpe7009+hpjGJ2n9+X50aCcy+fPpTWXof3607eZI923/AIppFQhG9vr8J09+mvvrijr++lSBD+/1pC1v0/WgwkM/v611qf3e1NZN4+FLQHL0K9wzvt05f3oXxck5Z/e1E3bnQ7ix0X1qrOvs2bPDn/Ex/fZgvDrofU/nTop2GGh9T+dOZayRZ6zsMbXf3TrWg4TYD4YgLmKX1aBqcrLBMcxpWfNPtYVnmADHp+pq5MyZsdx9DTXMIQyF7ZcDLIJmTBDnWMoJynLPLlzk/kiP+XIhgQCbesAaEk7biNufOsx9ieJyGI3A0j1pKjD7p+BptbXYzLplLmf7+ofv4he8tstpAqMSy5rQkSIB8XISPhU44qgJi1bALBjmuWuQVSIE6EBveazc1zeq/NZf7DCSVv8AfPqFsBxTug6sEYs2fNmgTpvA1AOo85p+J4znyAi2oVw+7EeCYAGXSZ1POKCFaaaiyyLH0ONvV3JeIsrXXZfZZiRvsTPOqzU4GmE1W93ZqitMUvQhuVbt8ODECCZWYnnVW5tRjCAgz/SKs6Ze8zkeLyrHH5j7GEdVAVyANhO3zrlFLVskA9f30pVu0o80pMGDEZj4UY/D9in/AGbN7R/yrr8W2+FXshj2dBsIj5V0OBqSfKVIj9Ki3IkRYe2gMIAD/SPzO9SiyebED+nQe81K0bAzPIafv4UhbPp5bx+/SpRbGHqKwmWMsecSJ9TqT8qsZyB7J66Ry+FVxcAOkk8xNS2rmkddhuf7UwZRpEnfGdj6waXezoD+/ft76cpO/lsP3rXS2nUfvlUEOZtCZ28x+/hXDuY2iPSm3EWfZHkQB9aa49R6Ej3nX9KAUhwjT96fpTiP3+9aiUNMyfgPkIFTW0IHi58hv79agHJIa6mIAnz5D1+mppvI8yOv9tqmYHYAfnHltqaiNrSfn1+f5UaKnKyPOJHPzptxpBG/T60/JrEfAH9/OlA5x8v12oEKwUDUT8/1/SqHE7RdYUSQZ/t60RcFtRov4tdfSeXnUNwRIiI+ER6Uk46lTLcOV4pqa5Rk/wCIosjNlOsg5l233FSWserCQysOoKET60Uu4pReCskArmzepII220GvnWP43w+1bOe0dFJ+IJ+POsvs69TsR8Yn3ijQC/5D4fQ13vh0H+4fnXnl9WJzCdeYmupiLy7O4/zGj7NJcSLF4tDvD7z0Jb4Gxj/MKmXFsNnf4zt7/IV56vFsQP8A8h98Gpk45e5wRzlV/QVPIyrhjrxHpnzFnoP8QfWXOu8rv+fSnniJO5tn1T+1YNO0LjdF9RI+Qqxa7Rnmh9zn9il8vMixdZ0b718jX3rwYzKD0gVEUnp8RWbXtAOasOX3Tr8KkXjScww9VH6GkcMnoaYdb0/CmjQG2eh+FRstDBjdMwV4693c/SaVjjNttrg/1kfmKWpLlFy6jG+JL6lx9vcaMYEMQTO5AjTQTznlFBVuhh4SDpyIP5Vp+GL4dzptFX9LF22cfxnJFwikxXrt1TAdY8wKVUL9gXGL94qydiygiNNiZ5Uq22efsKNimqPvSetNC6nQ1MLBO1KtzrpQh6ELASCYPTy61PYsxrqB5E/ly9alXDaa6HkKmtoBs0H9xECfyo0U5csXsuRW7QGmsD9yf/Fdk/0+R1/LWmZwdQAPd/an2zrtP78hRMzj6ko1Mx8CD+oNdUQPM+sD4VzNLacx0+u1dLZTAEt+ETp/3E7fuJo0IxQTA5Dy6e6urbmTpr1+nvruUffKkjl9wTtofaP70pwtrMAfCV/KpQjn6CydPqdKTHaNfTzpd1JgFhHv/OmENrBBgxB06eZqWIdB/fw501hoPkakKtzXXyb6xUbXwDGUz0yn8xUCcI89dp/tXG1MH3c4PXzNc78E+0JPKdvQEaVxV0iNvIUoaOEb6baHTf47GmtaH71/tVsqd4AI9PpURiT0PXWoQE47hKvGrKwPhK5TpzExz6Gg+L7K5yA11mA+6AoHvI+lasjTznqPypXNgNyeXL89qVoZMxx7NAeFQPjt8qifs1yymPj8q2ZRVGp9Tz+VcRELQG6bk+6pQd+xgbvZ4b5SPVTVe5wFR0nrtXpRw0aHzg6bVE+DB3GvpofealAtnmr8AHL86ifs+RtP79K9Jfhq75R7wKpYnh6mAoEttGnqdKO4bPPf4S3IbeVQrbNoksOWg5etekPwoZSFmOssfXQ1nuP8HOSRJI5cyOcR8vSpbJZn0x97VyVPvM/GfKnXbYukNGVzBJEAkHTXlM86qm5pAuKFnUGRHWRRLgOFLXCyeK2oIGsFj1E0EGVBHhWDKj8J98n4AitVg/Z2gD3nTynSq+Bw5GhtnU/0n8jPKjCWoTKQROms89z+dOiopYfB+EeKJ1O251O+u5pUT/ljTOun9S/rSoUGwaT4SedELPsTzjf40qVFF0uSWyJbXpTlHi/fSu0qLBApFvDHLN+tTXBDiOn6ClSoDS5Ir7HLcMmQpg+407DaWVjSVBPmTEn1pUqJVIIi2O7Og9npVXMSVk0qVErQ9VHdHTk35V28oy7D9ilSodiD7wgGNNDVTBsch1Os1ylQYSS6ghdB+xQy+MpJGhjcac6VKlGXBdwVwmZJO25nkanYafvzpUqhGKxv/lpuA1Z5/EfkBFKlUIMPsmntbHdgwJneNd65SoMtgVlPhNW8KZOuu1dpUwjGYo/nULf4p8kH50qVBioeB7XpTbghUIpUqhATjcJbZizW0JjcqCfiRVp7KqVhQNBsAKVKh3IXE9sen6066P5oHKdqVKmFCNtRGwpUqVQJ/9k="/>
          <p:cNvSpPr>
            <a:spLocks noChangeAspect="1" noChangeArrowheads="1"/>
          </p:cNvSpPr>
          <p:nvPr/>
        </p:nvSpPr>
        <p:spPr bwMode="auto">
          <a:xfrm>
            <a:off x="155575" y="-1371600"/>
            <a:ext cx="3810000" cy="28575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9" name="Rectangle 8"/>
          <p:cNvSpPr/>
          <p:nvPr/>
        </p:nvSpPr>
        <p:spPr>
          <a:xfrm>
            <a:off x="457200" y="1524000"/>
            <a:ext cx="8382000" cy="3816429"/>
          </a:xfrm>
          <a:prstGeom prst="rect">
            <a:avLst/>
          </a:prstGeom>
        </p:spPr>
        <p:txBody>
          <a:bodyPr wrap="square">
            <a:spAutoFit/>
          </a:bodyPr>
          <a:lstStyle/>
          <a:p>
            <a:r>
              <a:rPr lang="vi-VN" sz="2200" b="1" dirty="0" smtClean="0">
                <a:latin typeface="Times New Roman" pitchFamily="18" charset="0"/>
                <a:cs typeface="Times New Roman" pitchFamily="18" charset="0"/>
              </a:rPr>
              <a:t>Điều 17. Cai nghiện thuốc lá</a:t>
            </a:r>
          </a:p>
          <a:p>
            <a:endParaRPr lang="vi-VN" sz="2200" dirty="0" smtClean="0">
              <a:latin typeface="Times New Roman" pitchFamily="18" charset="0"/>
              <a:cs typeface="Times New Roman" pitchFamily="18" charset="0"/>
            </a:endParaRPr>
          </a:p>
          <a:p>
            <a:pPr marL="457200" indent="-457200">
              <a:buAutoNum type="arabicPeriod"/>
            </a:pPr>
            <a:r>
              <a:rPr lang="vi-VN" sz="2200" dirty="0" smtClean="0">
                <a:latin typeface="Times New Roman" pitchFamily="18" charset="0"/>
                <a:cs typeface="Times New Roman" pitchFamily="18" charset="0"/>
              </a:rPr>
              <a:t>Việc cai nghiện thuốc lá được thực hiện trên cơ sở tự nguyện.</a:t>
            </a:r>
          </a:p>
          <a:p>
            <a:pPr marL="457200" indent="-457200">
              <a:buAutoNum type="arabicPeriod"/>
            </a:pPr>
            <a:endParaRPr lang="vi-VN" sz="2200" dirty="0" smtClean="0">
              <a:latin typeface="Times New Roman" pitchFamily="18" charset="0"/>
              <a:cs typeface="Times New Roman" pitchFamily="18" charset="0"/>
            </a:endParaRPr>
          </a:p>
          <a:p>
            <a:r>
              <a:rPr lang="vi-VN" sz="2200" dirty="0" smtClean="0">
                <a:latin typeface="Times New Roman" pitchFamily="18" charset="0"/>
                <a:cs typeface="Times New Roman" pitchFamily="18" charset="0"/>
              </a:rPr>
              <a:t>2. Cơ quan, tổ chức, cá nhân được tổ chức các hoạt động hoặc thành lập các loại hình cơ sở để tư vấn, cai nghiện thuốc lá.</a:t>
            </a:r>
          </a:p>
          <a:p>
            <a:endParaRPr lang="vi-VN" sz="2200" dirty="0" smtClean="0">
              <a:latin typeface="Times New Roman" pitchFamily="18" charset="0"/>
              <a:cs typeface="Times New Roman" pitchFamily="18" charset="0"/>
            </a:endParaRPr>
          </a:p>
          <a:p>
            <a:r>
              <a:rPr lang="vi-VN" sz="2200" dirty="0" smtClean="0">
                <a:latin typeface="Times New Roman" pitchFamily="18" charset="0"/>
                <a:cs typeface="Times New Roman" pitchFamily="18" charset="0"/>
              </a:rPr>
              <a:t>3. Cơ sở sản xuất, nhập khẩu thuốc cai nghiện thuốc lá và cơ sở tư vấn, cai nghiện thuốc lá được hưởng mức thuế ưu đãi theo quy định của pháp luật về thuế.</a:t>
            </a:r>
          </a:p>
          <a:p>
            <a:endParaRPr lang="vi-VN" sz="2200" dirty="0" smtClean="0">
              <a:latin typeface="Times New Roman" pitchFamily="18" charset="0"/>
              <a:cs typeface="Times New Roman" pitchFamily="18" charset="0"/>
            </a:endParaRP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1600" cy="944562"/>
          </a:xfrm>
        </p:spPr>
        <p:txBody>
          <a:bodyPr>
            <a:noAutofit/>
          </a:bodyPr>
          <a:lstStyle/>
          <a:p>
            <a:r>
              <a:rPr lang="en-US" sz="2800" b="1" dirty="0" smtClean="0">
                <a:solidFill>
                  <a:srgbClr val="0000FF"/>
                </a:solidFill>
                <a:latin typeface="Times New Roman" pitchFamily="18" charset="0"/>
                <a:cs typeface="Times New Roman" pitchFamily="18" charset="0"/>
              </a:rPr>
              <a:t>2. </a:t>
            </a:r>
            <a:r>
              <a:rPr lang="vi-VN" sz="2800" b="1" dirty="0" smtClean="0">
                <a:solidFill>
                  <a:srgbClr val="0000FF"/>
                </a:solidFill>
                <a:latin typeface="Times New Roman" pitchFamily="18" charset="0"/>
                <a:cs typeface="Times New Roman" pitchFamily="18" charset="0"/>
              </a:rPr>
              <a:t>T</a:t>
            </a:r>
            <a:r>
              <a:rPr lang="nl-NL" sz="2800" b="1" dirty="0" smtClean="0">
                <a:solidFill>
                  <a:srgbClr val="0000FF"/>
                </a:solidFill>
                <a:latin typeface="Times New Roman" pitchFamily="18" charset="0"/>
                <a:cs typeface="Times New Roman" pitchFamily="18" charset="0"/>
              </a:rPr>
              <a:t>hực hiện các biện pháp giảm</a:t>
            </a:r>
            <a:r>
              <a:rPr lang="vi-VN" sz="2800" b="1" dirty="0" smtClean="0">
                <a:solidFill>
                  <a:srgbClr val="0000FF"/>
                </a:solidFill>
                <a:latin typeface="Times New Roman" pitchFamily="18" charset="0"/>
                <a:cs typeface="Times New Roman" pitchFamily="18" charset="0"/>
              </a:rPr>
              <a:t> nhu</a:t>
            </a:r>
            <a:r>
              <a:rPr lang="nl-NL" sz="2800" b="1" dirty="0" smtClean="0">
                <a:solidFill>
                  <a:srgbClr val="0000FF"/>
                </a:solidFill>
                <a:latin typeface="Times New Roman" pitchFamily="18" charset="0"/>
                <a:cs typeface="Times New Roman" pitchFamily="18" charset="0"/>
              </a:rPr>
              <a:t> cầu (tt) </a:t>
            </a:r>
            <a:endParaRPr lang="vi-VN" sz="2800" dirty="0">
              <a:solidFill>
                <a:srgbClr val="0000FF"/>
              </a:solidFill>
            </a:endParaRPr>
          </a:p>
        </p:txBody>
      </p:sp>
      <p:sp>
        <p:nvSpPr>
          <p:cNvPr id="5" name="Content Placeholder 4"/>
          <p:cNvSpPr>
            <a:spLocks noGrp="1"/>
          </p:cNvSpPr>
          <p:nvPr>
            <p:ph idx="1"/>
          </p:nvPr>
        </p:nvSpPr>
        <p:spPr>
          <a:xfrm>
            <a:off x="152400" y="914400"/>
            <a:ext cx="8839200" cy="2895600"/>
          </a:xfrm>
        </p:spPr>
        <p:txBody>
          <a:bodyPr>
            <a:noAutofit/>
          </a:bodyPr>
          <a:lstStyle/>
          <a:p>
            <a:pPr algn="ctr">
              <a:buNone/>
            </a:pPr>
            <a:r>
              <a:rPr lang="en-US" sz="2200" b="1" i="1" dirty="0" smtClean="0">
                <a:latin typeface="Times New Roman" pitchFamily="18" charset="0"/>
                <a:cs typeface="Times New Roman" pitchFamily="18" charset="0"/>
              </a:rPr>
              <a:t>6. </a:t>
            </a:r>
            <a:r>
              <a:rPr lang="en-US" sz="2200" b="1" i="1" dirty="0" err="1" smtClean="0">
                <a:latin typeface="Times New Roman" pitchFamily="18" charset="0"/>
                <a:cs typeface="Times New Roman" pitchFamily="18" charset="0"/>
              </a:rPr>
              <a:t>Cai</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nghiện</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thuốc</a:t>
            </a:r>
            <a:r>
              <a:rPr lang="en-US" sz="2200" b="1" i="1" dirty="0" smtClean="0">
                <a:latin typeface="Times New Roman" pitchFamily="18" charset="0"/>
                <a:cs typeface="Times New Roman" pitchFamily="18" charset="0"/>
              </a:rPr>
              <a:t> </a:t>
            </a:r>
            <a:r>
              <a:rPr lang="en-US" sz="2200" b="1" i="1" dirty="0" err="1" smtClean="0">
                <a:latin typeface="Times New Roman" pitchFamily="18" charset="0"/>
                <a:cs typeface="Times New Roman" pitchFamily="18" charset="0"/>
              </a:rPr>
              <a:t>lá</a:t>
            </a:r>
            <a:r>
              <a:rPr lang="en-US" sz="2200" b="1" i="1" dirty="0" smtClean="0">
                <a:latin typeface="Times New Roman" pitchFamily="18" charset="0"/>
                <a:cs typeface="Times New Roman" pitchFamily="18" charset="0"/>
              </a:rPr>
              <a:t> </a:t>
            </a:r>
            <a:endParaRPr lang="vi-VN" sz="2000" dirty="0">
              <a:latin typeface="Times New Roman" pitchFamily="18" charset="0"/>
              <a:cs typeface="Times New Roman" pitchFamily="18" charset="0"/>
            </a:endParaRPr>
          </a:p>
        </p:txBody>
      </p:sp>
      <p:sp>
        <p:nvSpPr>
          <p:cNvPr id="48130" name="AutoShape 2" descr="data:image/jpeg;base64,/9j/4AAQSkZJRgABAQAAAQABAAD/2wCEAAkGBxQSEhUUEhQVFhQWGBQVFBQXFRUXFRUUFxUXFhQXFBQYHCggGBolHBQUITEhJSkrLi4uFx8zODMsNygtLisBCgoKDg0OGhAQGiwkHyQsLCwsLCwsLCwsLCwsLCwsLCwsLCwsLCwsLCwsLCwsLCwsLCwsLCwtLCwsNywtLC83N//AABEIAMsA+QMBIgACEQEDEQH/xAAcAAACAgMBAQAAAAAAAAAAAAAFBgMEAAIHAQj/xABHEAABAwIEAwUEBgcHAgcBAAABAAIDBBEFEiExBkFREyJhcZEygaHRFBUjUlOxByQzQnLB4RY0YmOSsvCT8URFc4KDosJD/8QAGgEAAgMBAQAAAAAAAAAAAAAAAgMAAQQFBv/EACsRAAICAQQBAwMDBQAAAAAAAAABAgMRBBIhMUETIlEFFDJCYXEjJIGh8f/aAAwDAQACEQMRAD8AF08cOVv6vVu7rf3tPZG2uy2bRU53oag+Ob+quUuIjK29e0d1osGtuO6NNlI6taf/ADB/ub/RJfZQHwAD6bFYWHaaDmBY2C6xGuTcMf36PW/fdr10dqurxlIm3kbLostXq0aV7dBlgG11HN7J8j+S3uoZz3T5FDuZDKf2R5KW6hh2HkFJdTLIcF/SDTdnWyt5F2f3OF0swxZ3gBdc/S1w8ZYxUxjvRizx1Zff3LlFE8MO+q0wfASGOlswdAiFLibDoLnx5IG8Z2qiHSglo0HgqxkbnC4LuN0oe4kc0Iw2lBks7ne3mmSKnAZqdbaqhQwfa7bFVuaWCOOeQph2GlkRcP39LeRKAYngD2m55pziY4Oa12wPd8rqHHKjM61tlK54BksiXBhJ5qwyjsi8ZUrqcWRObJsQvTxFVGO5IxXwEIHUMcOSODFziThjdbqg+XVWcNp3zPyNtc9TYe8rMUw58D8r7bXBBBBHUEJgCTGDgCvLKgNPsuBB9wuF02nxZgbqS72jo07DU38guR8INJnaRs25J8ACunMl3F9QX7C5t2VyFntimyE/ERzMiANs08GvUZ9vRMuIMkc0tiIa4lozfdbfvHzslapcHOpAASHTxEeFgXXI9ycDezsujtbE7X5IalhBN4wxbwNss2dxmcRHKWG5tdgDgT5pcdUEULxleS+Vv2l+5Ycj4m5TfgeCSQRysLx9pc6DZxFr/Fau4WvTtgMpytdnNhubWRYZuV8E+QHXYdF9MoY8unZxF2p1sS4/kmT+zQ/GcqE+C3rIXXlORrBnFsrQwHc+P8059j4FXtYMr48YZzzDxNlbanpvZbqXjXujXZW3fSOcdLbzQDD6WAtb+qVDtG630Og21VwUcO4op/MkaeO6t9mEH8Jn9fjv96T1yut7rp0/tGY2SdowCdjsgjF7OPW/Tc+nVI/CA/XY/OT/AGuXRqnCo5ZBI4d8NLfA/dJ8Rr6+Cz2pt8HQ00qVLFy9v+1/3o3ZjmVmeRrWhoHaOuQAb2O/Q6e5DIeLu0qXtia19NCzPPKLkk6nLHbQ8h6q3i0kMDXumIMcjn9yx1a9ziWkeRsh/C9HTspSynJyP7YZ3DvEuDmjN5Aj0RaPYnZO7PHEV4/n54ONCVtl85S4ju4XjH7fyX4+J7hp7F9y0E5bFovyuSpIcYzh+ZhZYfvEa+SuYVhbWRMaSCQ0C4GhVmpo2BpNgbINjfJ0dT6asar68C/BjsxaLQerlK7FanfsmDzcfkiLGjkFrUDulCJyCp62peCMkeVwsQbkEHdczxDhzsnODhbUkeAPJdjoz3Qg+P0YkcQebfirjZtGI5qKUCO7RsbHztdU766hGqyndGx7DpY5vPSyXzKN3O9y1KWVwHgsvdopMKZaQKgypzbK9h8tnBKmHkcqum7mYbgJTqqnO83FiND0PknvDXCRmU8xb1CQ8bwSeB4F81ybWG7b6HzS6uXgBg6qnLXWaPfyUtI55OrmnwUuKULm6HQkA+qB09HJntc2utG0FsboKYPCEY9hZt3Uy4RTBrfFQY9Fe1ktSwxmMoWKKi7BrSRdzj+XJR8YEfZgaXBdboDbT4JnZG0ObnFw0bHqRulbHojNMSPAAeAVwlmeWU1iOC3wHM1k4a799tgeh/qun01MT7I6f0HwXIKPNTvDrXLSDr4J94f42MkpblDQWOIBGolY1xaQeYvdS1ZeUKgvAcqYiKii5AyucR1HZPI/kU1Rs3PQ/nf5FK2HVrphQOfq6xe53O7YXsHwKaoXaHxI+F/miqAt4Z5WVLIbdo4Nve1+dt7KKmxGOW/ZvDrbgHUeYQni5z3SU47ti5xB55tL3/w6oZQAtxKZwy5WxfakaNzZWk2HmCjcsDatOpQ3ZDbK+9WYhI0gMu6OxzB3UHnodkf7bwXKnTvZJHVlj2ufI9zifZdGT3A0/wAAXTPrKD8QeqpTGPSvamjntBWNDGg10re63QMOmg0HdUz6mI/+OqD4FjgD4eysoTU5WWfTDuttcC+w3N1ZmdUgEmWlsAbgAX25aqPsyADgv++s8pD/APUrqkZXKeCD+us/hk/JdUjSLOx0hK/SnE8xRPYCQxzi63IFtrrfgiUupGXFrFw87c001dOHktd7JFiEOoain7KTsdo9xaw9yi/HAoItxZrAGFjyR0GnqvZMXzgtEb9bC+nxVKkrWvjY+4BcL2K8fUB08DAfacb25hrHOt8FFN9FYCjSo6s91RYdiHbCT7J8eU2Bdz8lDHUF8QLt7n4Ej+SGSwi0XKP2VSxAd/0Vyk2CgrpWi53KUllDOgZiGDsnaA4eRG4XMcf4algeQ72T7J5ELr9E8mIk72P9ELxqoDu5YEDqFqrg4Lkisw8HKGw5Qpqc2KJYpS2JPiqMbNbKPkYNeC1trIlj9QcrZG62Fj4dEHwihcUzUmHXaWu1BSsYeS0JeOyXkJ3Nmj35RdC6aQdNUa4qwz6ORqdSbO5Echfqlc1bWm19Vo5wUpIZIKnRTukuhFNNcKz21gkSQws1AGXfc7cwABbX3rShoIy/veCgrZHNyBx3bceR1Wj6nbVDLII5U2G0z2kOY1wPr6oRiPATHHNTvLTyDtR6jVUaHES3mnjCJczQbpe+USbUUsDoJIxA17bGJr2kjUOuDYg+9NES3ijFlpV3a0ua0uI/dG58loqs+RVsGytPhUcrw+QEloIGpAsd9l43CYWtcwMGV/tb3PmVUh4hZ2czsjg6EAvYdHWvZDcQ4hzQxHsnjt3FrbOAJsQLX8bp+UDGFvQRhpqeUmIx6QWDQ4G2pI7pvrzRP6sg/Cb6JbbijqaGQmF32Zbu8G+d2UDNzsQPVaf21P4B/wBQUwhmyzwxfo6ZuVv6i86N1zDXTdWKiBoaf1BzdD3szdNNyqtDPFkbeaqvlbcAOtsNlNUVERY60tVexsHB2Um3NU+zOilwJ/fGfwyfkuqMXKeAtaxv8En5BdQlnDBcpFnY6Z5UuI1BtbmlWlxMvdJF3B3XO7oGuXkfVXq3ien1GYnqMpST9YQwdoYMxe+7cztmtO4CqPQvAz544aaFzmgueDv0B1Vqrja2akLCWhzibjoWOP5JWqeIYjBFE6PtcljrcWPPVRT8Xuklic9ga2NwIDegFrKsFbWMnD2PGWpMZeXiziOgLdfejVK/7L3u/wBxXOo8fjic8wRZM1wXbmxN7AckXoeLBkawRSHx0RW8hKI6yVXZxk+iV5MVOq3kxYzRZezc23M21QlkRJKvTxzwy2OcdT9mLbWHvO6AV+JDNeyuYe8GO33ULxOkBN2rdfS1wZqrFLkG4rVCTQBa4dh9iHOUYiGZXG1FlkawbUG4K5kfJW2Y2OQQmGoa4ahRG19EzTaf1Z4Eaq9VV5L+K2qInMfrfbwPgueVGE9k8tc2xH5J/pQSfAIbj0IdqRqtmucINQiZPp295lLyK0QtsjAwKWSLO21/uX71vBUQA1GMPxMtFydly58HUTyLMucGz8126WN9PBYLlFcWl7Z7n6aBu3PM4NHxK1o6Owu5XhtZKzyV2gtAunXAK0AN1SlJHm1UtNMW2S5wyEmdVgrwRopTVJMwquuN0xwPuEt8EBnE9G4RTywNu98ZbI37w01HUiy41V4vO7KDI4CP2BtkPgu+l1vJIfHfA4c01NMNb/ax9L65m/JP08svANkngRoOJqhsZic8vjcQS12puHZrg+avf2pb90/BLUjLLFr2ioWuK4Z1zD55cjLVFOO63QgXGg0OqkrZ5uzfeemcMrrtAFyLHbXdVaOElrf1Fp7rdbt10Gq2roAI3XogyzXd+47um6VLsWCuAX/rjf4JPyC6iY8w1XK/0ff35vhFL/8AldXjSbOxsgbU4LEdcuqoS8PwndiYyoJmIMg5F8cMwEewFq3h2Af/AMwmONmijLFNzLyBP7PQgfs2+ingwmMbMaPcjDmaLWJimWTJTrcOaIXZWgEC+g1SmKhrQ7MbfL/gT+W3BHXRcw4gb2cg87fFN0zxZHPyU1mLRcw/FZM/chsw6Euvt1RYM7TVpHldUZKQ9mM7jffpZCXh4PdGYdL2K9XfpPUW5dnBr1Lrk4sYG4QXall/G+q0lwI8vQoIK9g9rtYz55grMFfc9yYu8LH+a5lmgmvB0IayPZPJT5DYixWj5LeZ0C3e8nUq/Q0ETheXNmO1j7I8lorq9Cp4XJhst+4t5fB7TvAFh70MxqUZbqPHKYxXMUocPuu0cPmk3EMXLrgkriW1WOW5naqsrxiJellvsqlRUkWCgw+S7VFVu1Q7fkcmMeB2yvLtfY+Drq3LqbDZDeG5QbtPMFEo2Frw1wtawB+8Nw70IHuTZx9qYpS9zLDaezVQkZZFql1mlBhNdZWNRZw+fKU34bV3skJzrFFcNrrW1S5LIxHQLhwVGrr8jS2+5+DRqfiocPq7hDMfiPaNcPZcLHwsb2Hn/Jafp0E9TFMz6vKpk0cy4qoeync3ke83ydr/AEQ76K7ouhcWUQmiDmtu+PXxLeYSV9LPQrq67TuFvHTOfpL1OHPY80bKfK28lR7Lds9r5Rstq10HZvySzl2U2a7PY6c7oBTcZ1Aa0DJYAAd3kApajiyeRjmOyWdoSGgG3guXLs6Ma2+S/wDo7b+tk/5b/wA2rqURXLf0buvVO/8ASf8A7mrqESRZ2FMmWrgvV4UAswLQhbhYoWeWWNC9XgUISBcv4zFpD5ldPBXMuN/2pRQ/JFxCOIT2a0E37rdeuiGw1TQbm/u3QqsxIkDXkPyQ01h6r3NU1sR5yylubGSqr4jvG8+JIUlFE1ozBuUnkgFFMXO1JsFfqK3KL+iqyxYwC62g/TNa7V57g+J6LSrq2Ad3QeZStLixsBfZU5MQJ5qotJFKmTDVbK125+KWMRibqpJKoodU1F0i+UHHo16emUWXcJPdPmoqt2qjwyTdezledtSUuDs1vjkIYXU5CD8E71EJnp43s9sW97b6hc+ozonHBcSyxBv3b2HmVtppd1WF2jJqJ+lPL6JcTkIHsn3BAzIGuvt5orimLOtoEr1tS5+59yQ/ps/IcNbF9BmYrSKWxVPD6nM3Kdx8QpHFc+2p1ycWba5qayhqwit21RPFiXQutqW6i3glHDJ7EaptopbjzS4Sdc1JeBko7k0wVRzkDXcjW/IK19Bh+78AqMjAwlpJNibk81fv4L3cYxuhGf7Hkbs12OJzGOM2HkFOGFdkoMKh7Nn2bPYZ+6PuhW24bD+Ez/SF4qViTPVKWEc9/Row/Sn3/CP+5q6a6drBdxsBzVemoo43FzGNaTpcADRTzQh4sdkmcssqTyQjGoPxAtTjcH4g+Kk+iRjkPgtXQxDfL8EIB59eQfiD4rz68g/EHxWdnD/h9QpG0rDsB8FCGn15B+IPitTjsH4jfipzRs+6PRa/QWdB6KEITxBT/itSLxxMx72ua4EEHUbbp3qMEifu1LvFGGRljWAWtseiuPYSOdTPNieQ0uqbpCmWXBGsYS+Tue0RzJGwHVB6OhL5CbWaNfkF6XTyk6kzn27VNl2iGVo6qvWVNzvsrNSwgG2+wQh+Gyc3DxTnPDM8K1N5ZHNP4qAzq7T4MXE3dp4K03ARa5JPuQ5nLof7IgR0pUT3I+cJYXAXI8UPxiiET8rSSLA67rPbuXDGQnF9EWHxmxdyBAPmdvyUsqmoA3sH/ezNPuH/AHUbwudank0QeTehO4RulHczcwgdFo5FYpNLLofSp4m0ZtfDdBMkrZbhCpSr85Q+VdS/swUrBHFNlcCjDjfUbHUIDIiWGTZmW5t/JcLX15W46mmlhhCnksU0YVVbJPBRfDJtQuRJcHQDOLNaHhxO+zep6la/TXeCsVkZfHpuLeh3VT6COq9b9Iv3aZJ+ODg/UqsXZ+S7SV1RlbZxtlbyHQKb6wqB+8fQJfw+qe5rQ2QE5RpcX2WYjiMkTbl2q8fZlyeDtrGORpw/GnMzmdwygactUuYvx64kiHQdUm4nizpTYklUmlaa6cL3CZyy+BidxFO8/tHeqsQVT3bvcfeUtxFGMO3TdqQIaia/cOPqjOF4lJEe/fKhVJOGmyKVVUxzbIMJl4GOn4ghdoXgHxRSKUO1BBC4/XmxU+GY/LCdCSOhKW6vgmTrp2SvxINQrmBY62obvZ3MIDxHiQ7UtKkIPOC8izjFe9z2wRtF7B1zr12RPB6Exs7+ribn+Spmlz1DJG8gQ7yR5duFv9JRRinD35AOPRWcyw66BU6hmYDK0jrdFsTcQ5pAvuFEyne4aD0CtSk8BqMUCqBupHl+aKMjcAW308vmq9NRuNQ6Me1pp42uj0GAv/eI9U9WYFOORelp7Pb5oJxPH9oD/hH5lNuOUvYvibve5v70scUs77f4T+aRbNSYUIuIMhjszfXotwrEsl2NHRoG3gqzEvWQ2wiw6ZZkyxSR3K2nky6+qmoNHhZWR3zDzXPrtdc1JGuUFKOGR9vcKtK9DZHOYbeisUDM2YuNgB6nlZdhar1ODB9vt5NJZFth9TleOh0PkopmXOi1jj6JVicuB0cJZGRXKF+qG0sl2jqNERpY1xLI7W0zfXJSjlDXTd6Mi9rgi/PZDfqo/ef6lWMNksjucJ+k1LqTSFXUqxps5ZhAcJGuGlrX8uajxyvL3u10vopJH5G76kfyQSZ11UYpyyDJ8YML1JE66rhWaQapzAL8Edlep5bKkZLBY2VAywoKrVeur/FCXyqN0qrBC/PPdVm1CrCZQverSIHKHFHQvDmnb4hX8crmyESNPtcuh6JR7VEcIe10jQ892/x5IkuSmPWHwZGi+5AurWZVvpcY/eWn1jHyzH3LbCt44Qhy+QzhgaSbgGw0uNkVp3C/IBKIxS3ssKkirnu5AJ0dNbLpAO6C7PZR2WIPlIOQkkOAuCMo1/NEZeJqf91xd5NKF404mC97G420QDDKcnvX/wCXQzpcV7go2J9BzGasVDo8rT3dLnxIKG4zgU0zmBjCe6Tsdr9UcpIspBsjn0x72i7r8rdEhraws8HKsRpHRuDHA5gBcHrZQMZZNXGVL3my9RlPm3+hSu8pWpuc8IOiPkljerGXmeat4fh2Vud+52HzUNY+yxds0oX8Ti5rMEiD5LO2sT6KeqeDcKPh+O8uuw9ryWymW2SbEWLKaRcfR5zZos0equxYY0DRFzhzRqHacvJRyyBugWzU6yqtezmQirTzn+XRWjpwBsp2aKs6VYJrLhzlKbyzpxiorCDNLLZE/pnil7D2OkcA33nkE2/UH+L4JtWmnJZSE26mut4kzkVfNc+n5KgXLeV2qiWhLAs3BVmEqoCp2OVlFkyLGyKEFeFyEsldKo3SKMlakq8FG+dauco1l1MENrqeJ9iLKu1TMKsg4YawyZQ3W+pPimamwkaX1SvgWLtij9klya8C4iZI5rHNyl2gO4uuutQ3WtpilX7uS2+gFtlUgpDewCZ5GaIxwVRMc2Rzmg6gC/vTqNU64uUhN1Sk0kc/xWlcY7W1JFlQwjB5GPLHiwN9RqOoT1xPWjtcjWNaI3A5gNSRslB2LujmNzcbkeZWbVzm4eqlwx2n2KfpvsIshsFSFbkcW+9XYHyOGbuhh1BJsoJaWMEOc+58BoubLURfZs9B+CHGqXtqd2Ud4Wc0ePP4ILhmB5DnkGvJvTzTP9NjaLAFeSEObtZZLbVJ8Dq6nFci3iclksVLy42TNiVHI42aFHSYQyMh0hzOGwGwP80EJJchtZA8fClQ4BzgGg66nWx8EYwrB2U7e8Q5x1PRXKiuPVD5pbq5XN9EjV8ktTU9EPkfdeyyKkZy52VguUtRcmG5KJvLJZU6t7rsA3daw8DzTDhWAOku5/It08yAhuGw9rWvcdmvIHk02A+C01U88mey7jgdcHpQxrRbUAX8SmDsnePxQ2iZdwA3NgnT6IF201BYRwJJ2SbZ8tuK1WzlouWd09UrCoVsHKiE11q5yjLl5dTBDe68K1WXUIZdYvFishu1Sw7i6gBUjCqZB7w/BWPYDmtcX2U2B0327Q3XK8G/gFnDVSDFY8giGAANe5/XQLbpZ5gK1EcSWB1kfomfhuMNpnEkAEnXpok6n1bcpvo4v1Nov7RJ+P8ARMt4q/yZY82CzXUwLn7HXcc0gvAM7898mYC46BdMnpg1pBO99R4BKVPHE8nS/ig1Op/t9o3T1Zu3FJ1dEzZpsNrm/wAFVqeKWtPQeA0RKsw1h29Ep4zGIngkCw1XF27mdRvCDf8AaRzgLDfY5Vcpa9zx3kux1Qe0EbcldpZfFVKHwUpBKaTwVGKJzyQxrnEC9gCdOunLUKx22iqCrAint/lA+Iz3t8FUaZSeEgHdBLs8nw6b8KT/AElUJqKfYQyH/wBhTVWcMQz0rZ6Nri42uwuzHo5vgQUSZwLTgRsdczEAvIdYAC2cgeZAHmttelX6jLZqpfpRz2PAal570cgHTKUewnh2Rmojdf8AhKZMT4UpmMf2BPast3SS4nQHLbkSCCFNX4HFTUzXOBM5FgAbDMdTp0aP+arfVRUsHPtuteeQfhVHO10mZrm90uByG3d738kqcE015pg5uuZzr9Nf53TVgNUDPHfQjMD4gtIKh4ViY0yOuM73bc7JktOlNYFw1EtjCVcMjM+jco5czcW96pfW0n4jvVT8UO+ya3m57R6d4/khPaM6ro0Uxa5MvqM5NK2yiRfGcIkgDe0aWkgEAixsRcFCV5xHosHixYsVkMWLFihDFixYoQxYsWKEMW0e4WqsUcd3jzVPotDZgLTlLQnLBKUC1+SU8A0JPQJkhqzyT/p0d+UTX+2MRkfIL+Cvv4hEcTGnQNBt49UpR1RViGXNo4AjxXWs06shtXZyq5OMtzD7MZjqIszbg94Bp0PTRAZoI8wAdkA+JK0xenaxmZgsQCdEmy4lJJM2PrzXH1GmtSw+kdKq6vtDZbsg58rtBe2u4XPeIMVNQ++zRsiHFUzgRHmJt4pdIQUUeWXdZnhFihrnRkcx0T3glSySG7WDNchx38lztqeuBWkh+W2lrjrf/st9VcM5aMOpcnHCDgmYY3se23dO2mo2QbswYZiP8r/cUzYrQ9wvHTVKtJK9mbKAQ4ZXBwDmkXBGh8QE2ah4MVSn5DXAuN/RnlkhtE/X+F4Gh9409EX4dxsS1s0srgxpYWszEABoeLAX58ylaOZ3NkQ/+NvyUzZRfURf9JvySm4GhKfA1U+MCKvlOYGGQsBcDcA5G2cLdDoVrV1gqZ8zv2QIjAvYgOBs+177i59wQqlqWAezH/02/JF4JIzuGjyaB+SKM4LnkCcW1htfJPQ4bBn2BIc9mbOdmw6uAvbV90nV2HOa8PabZddCm90UYu5m4aRuedkHxJtonn/CfyTIPc2xM1sSXAp/Xck1hIb9nmIPUnTVR9u5U6NlmX5uPwCv9munRHESrMJ4CX6S6Mlsbzc/Zx6+TQuXvCaMW4gqJY2tkkLgAABlYNLeASxKdV5U9C/xNFixYrAMWLFihDFixYoQxbBq1UjSoQ8yIxhmHktzAISXFE6PEpWts11h5D5JdmcB19jNgcO9zbzR5skLBrI31C5rUV8jr3cfQfyUBlPVP0kpVReGTVy9RpHTxiNONpGnyN1n19ANi4kdGlc0iqHA6Gy3FfJ94/BNs1VifDM8KovseMS4rjILcrySCNRZCqKtZHeVw72jWjol2atebXd8AoX1LnbkoFqJSTT8jHXGPJcxKrdK8uKq3UQkPVeFxT4tRWEKabeWThM/Bsru0IabXaffZKHaHqrmHVr43BzHWI2OiZCayKtrbidIqa1+VzT5IU1xS9NjU7tXSEnyb8lWGKy/fPoPkjl6fwY41W47HVnsKNoSicZnAt2h9G/JeMxib759G/JBCUE3wHOqco4yOrN0WjdYALm7canB/aH0b8lO3H6i/wC1Po35J6vgvBnlpJvyjp9E05ZCejB6u/oq3EItTv8A4SufjieqAIExsbX7rOR05KOq4hqXsLXSkjpZvyQfcRy+C/tJpLlFxjbWHQD1RazOhSU3EJL+18B8lc+tpvvn0HyXQr1UdvCGS07zzg//2Q=="/>
          <p:cNvSpPr>
            <a:spLocks noChangeAspect="1" noChangeArrowheads="1"/>
          </p:cNvSpPr>
          <p:nvPr/>
        </p:nvSpPr>
        <p:spPr bwMode="auto">
          <a:xfrm>
            <a:off x="152400" y="0"/>
            <a:ext cx="4667250" cy="38100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48136" name="AutoShape 8" descr="data:image/jpeg;base64,/9j/4AAQSkZJRgABAQAAAQABAAD/2wCEAAkGBxQTEhUUExMVFhUXGB8aGBcYGBgaGxsYFxwcHBgcHRwbHCggGhwlHxgXITEiJSkrLjAuHB8zODMsNygtLisBCgoKDg0OGxAQGi4kICQsLCwsLCwvLCwsLCwsLCwsLCwsLCwsLCwsLCwsLCwsLCwsLCwsLCwsLCwsLCwsLCwsLP/AABEIAMIBAwMBIgACEQEDEQH/xAAbAAABBQEBAAAAAAAAAAAAAAAFAAIDBAYBB//EAEQQAAIBAgQDBQUGBAQFBAMBAAECEQADBBIhMQVBUQYTImFxMoGRodEUQlKxwfAVI2LhM4KSogckU3Lxg7LC0kPi8hb/xAAaAQACAwEBAAAAAAAAAAAAAAABAgADBAUG/8QAMxEAAgIBAwIDBQYHAQAAAAAAAAECEQMSITEEQQUTURQicYGRI6GxwdHwJDIzQlJh4RX/2gAMAwEAAhEDEQA/AAnAsOMufOAVHsnZoOu2oERI9TUmIuubmikGdAugAPJQOWu9ZgKVnMYE9TMVLhsU6iFY+Wu09OlI/eW5TRvsbwQsLNzKyke2JA8IGhAP3iYEc6AXOJFDGZmWMsGRt75B5+tVsN2ovghRdZoOzAQOu/qfqKoYzGNceDBnn/4jzqSVNaQ6TUdlsbca/lLeHz+8dt+ZM7661qOMYhbgUKfEpMkTP3YGXmPPWvL8NxE2yABOp12n9/SivD+Md3JdWiV5giJ8Q6gxseszvo0JuD2FlG1Ru+I8Ps5QxQSR7WqsepMc6tdmNLLLtFxtDPQdaAN2wwTjKWu+8HYe8iaM8H4vhMsWrqxM66GdN9Brtqa0zyalRIQaIsXjFuX1liGW6vrl7qNPIkAe6vQOEkNh0G4Kxr01FeeXjFxCyWCM/gZW8bqSfC0bgTW34bi3FtVVUWBpuRv6jz+VZIx96zXPKpQr98Fz+Ep91QpGx1+cHUeRrI9q+CxZufy0H8u4zeJvFlykmOTCJHpFbWzdf7xT3D/9jWf7XLcIuEMAhs3IEA7LLaRGuWOdWmekY7Ddklu8Nt3HulUFs3QQuZgjwxWBl0Bk6nc7xoM9w7s0MQEs5rSWytxsNfdVV7rkhQhI1MGTl+Gleu9jHVsBhzAANoQumg2jTSsN/wAY1Fu1Y7tAioTkuJ4RbYQYgaCYB8opGq4JR5nxjhyWXe2gzZdJZYM88w3XWdOkUPA8MyAI2iddqL47EXy1y7dBe7mi4Dvny7HLpJAnrFBc3eERIYnxaQI5++qN7BRfOHzqZIlVzamNFHn5aRV7hlu/ePdrne1aUObYJKwIksB6R13qmtmR3YBLNCgDnJPTlyivRh2PbA4K8UuEtfyi5sO7tiS4nmSYX3il/tbGSPOuIhVuBkbOJDSAQJgZgB+ENmA8gK1vZTgljGd6LyMEuISl1Zm29o+PTYgh15EaAbms42BN0uFAJCu2ugyoMxC7SQoO3MRUd/EXksLYWcneZhy8cDSf9JjyBquLCuSHjHaG8V7pbr91oot52yhVjTKT5TBrQf8ACnCub928yzbCOuYwf5gyvGuuoO9Z7tLwA2sZdtCSq3YzeRgn3iY9a9T7LWe6tjDpBtKpbMApdmujXWcuwZjp95ByNbIJ8vsCW6pF9b9yCRcEaxuNPSs52kxplxJM29p+8AddfStA2FstE3GMbBmAOg5wBp86F8T4Rbu3RIZbbDK5La5W0ZhuNmmrpZE1VclEOmzQdyf4lPs7xFRhrRKiMg57k6k/GaN2uLrcE66bgtPyoHw/h/c5bZY+AQGX8MkBtuYIozYsIgygt4iQwOUEzoehG3Wis2GEUpS3QJa9XCIrvGMpyrbWOuvury7tfxO6cReXNCMFBXSNVG2leg3L2+kA7T0EDz6V5r2vdftTxMCM3qAJAqvI8Uo3Dkux626kV+F8Raz4huQF5cmG+k7cpFMOZ2yrJZm082P9zXMVhj3Nq6VhbubL/wCmwVh7pFFMNgXw11O+surlVe2rELKEnxMILCY0GnWCN87Tq2XUluK/2VxFo5LyG2dxOoM8wRof0ozdvAWRruIHqNBWg4tirN61aa04JCMrKT4gRBmOhzb1g8VmV9ZCnUDlI0JFVS3exSyy/FbiHKUDEQJkidOkaUqsWeBYm+oupbJVtj1jToelcpfkCmXsDwi5cylpVeRE6j1A8+dT3OzRzAAsQW02EaA+In3iTRLg/wBmJuKzmEfwPLgMh1HvG1EhZw3LER/6n1reoJKhnEB8U7M90huKwkSCWytuYXYyANdYrL4SyC659jzOk9dhp6V6OMNb5Yv4uh+RrM4rs0zXcqXEKmPFK5QDO0dIHvNLNcNIFNFp+ylpkRrKmWgzm2BAPxqFezX8hzcBkkQP84E/nWh4fwm7aQKt1NPKfnOtWHwuIIgm2w/zDbajW9smlnnPBeHqcYlph4SSDqR9w+davgPZXDvZllcPJ8SsysNtoO9XcF2fy30um2oKmZDtppGxGulEVa7aL5bQK5yw8Q69I2p29x6dALi/Zt0y3LWLYhWAGdQwBmDrE7jWelS4rimPsJ4irKsHPaVCDrIBDARJ0kSKv8Ttstp2GHuli5cnIxAJMn2eQ11qpxri6lLnhY5lBgqSIUHUa6bDXrVab7CsnwP/ABIhf5pYXACSGSJUmVPhB1iKh4t24bEIRbKwEaQASYdSDr3Yy6Vk8TjEbEW7zoIATQxBCACI5yAPjTOI8Wznw27aKoIAVFTQxElQCx039aah1t2PSuwvHbj4W1bVG/lpAhScwB3mPMaTTO3Bxd+0iIUU5tFYJ4to9qQsamTFZjsvxG6ttFEQinIWaPDozD2TpJJ1BqTDcefEXALdshmcKXc5wuYhZ5Aj009KfQ2itvcy3FsViQ72b1wM73A7AZHm6QACGXcxlGh3oKpuE6KQUJWQus7nMeY567Vp0tKMYLkFhal2I1kW/CDrEa7DoKNYziAuZ50DliSIzRB102OtUNItjBsIdhuzVj+Xfv3AbikNkOXJOygydSCD5THSj93hWJu4i4Lt/wD5V84Ci4DAIOQ5ecGDHlQbDcfW2sKqNyGeWJ1J1586p4ntVcVsxOkmFyDL5DYGN9fzpdnsWPG48kl//h9eNwFb1vwggMCwJkQdI2Mkb86m7U9m7dnA2bYZc6QWOurmATv7ttgKoXOPZ2DtcgaHICuX3g7++oX4rYdmV1UjMdQqDTWCAF9KkcavgWcKXIaw/ZFL8Y18Z3bPFzZPCV0Bk7+zNXeGY7Chjas4g3XOaTkZVJy5ZnKAfuxGhrzXti1tVVrdsqslSY20GVfKdfgas9gMcXxNqydUMyOZ9/pV3mSXwB5Sq+/Y9HF9gIyyfvZgAQDP6VUxGIQXURnyzkn5c6LpYUbQo6GI+J1jagXGHyYgGAQFzRA3UsQQeW1UrPCTqKZbk82S96vv/UdxDEI918hzBFyzAmbZg/lvV9XGgzAeL8Rn2uQAy60BwfE/tGa5MSGHiyzpqBrvvRg3VJmQSHmQZ+91mdp5Vgzf1GURqL96N7AzL4R6N8m8v1rHdsMG13IFQNc75raqoAZ0gNm6GGMSetba8QoCkifF15mR0qiGcybe2Z8zDLtm08R9av6WL3Bhjc64Mbw3sTiXNsX2yW0mAGDMATmOUDQSTvNFO3K/zUuSWd1yElix8AAA1JIOu00ds4BmSHIgoFCsZAYEa++NvSqd/h1kvDXBEsYG2bYCJJ01HLpWucbjVGl4U9r+iMpwzEra+0EqXy5QCDlg5+sGAdaO8J4Ab923cxAnDXcOXVlMd3ljTeQQQddZn4aDCcCwq2LylHNu4FDkDxEpGVlmI18QPUmu2cM123atW4t4fuyltngErIAESfF4TP5a1T5dboz6ae5as9pbdtVS3ZcIqgIMyr4QPDoTMRB1pVkeL4O4b92Rb0dl9sDRSVGhYGIAjypVNE/QXzDW8Lv20u4i3ljPDLIEyFhvcDTFHjGaCuYSCq7SJ2HSoWP89WLGSCJO5PL1qy25rQpN8iy42CNnuPZYWQoJC6z4ROWQw3jLNPbDYTkbMnoVn/26+lDVUxIBI6gGmk7eo/OjZFJ8FbimATM2U6ToATG3kYoPcw9sEggz1F5l5dI0o5jXALDoanwiNlzrazqBqxOVR6kqw8taryXVo29Lmhhl70bL3DMCgw9tgGzQCAXYn2uc6nTrWc7TX7ia22uSSZGdoj0kQN6PfxFzlJsqFJic68t9rXLTpzqvxJCW7srPhXKBmPOOtSMpPlFOVpybR5ueIXjOe7cidix1HTfatpZwgfChHOlxUgx4QVCiSdAFkAH5UKwPYvEXXAu20t258R761J8h/MJ106b1qE7M3bXe2wV7o2/ApcaMCCAfGwH61fCbjukVSjq2YBPZpbjS7IiKCf5ZLE67ZRJ5k6CaocX7Nd06oviDK3ikgAgAqJjcwflW0bDWrd5Gu5YYQozrBYGdYOoB9RMVPi+1OGY5clsmGGbMnhGvl5ET1pck3KVjQVIyfA+D95atPrcBBAVmYopEGWExsTsNZjnRnhWAt5wRZdGt3FzLKqA4KtmAn2diOdNx+EQp4RBJ0P8Al9I5VFwvAo2Huu6K/dMzNM6KEB0AIEmBSS6iWKNkWNTluUOCBHv4lxky5goWBBkux30jQfGiuMwSu+FEqR3oLLC6FYlYG/MTMVPguywyXLgAWRBtmGyPlABB1B9pW33mnvw5bIs93aSbgOUr4SMqgswYnfaAOZ94zyytNbcmny1dakR4nB/zR4xknX+ZE6P7TLGXUR+4rPdocEk23OQSVUgXTcEw0iT56bDatbjeH9xhSwZWVQCZVSXNxhkzFp/HudqzvFcALN9VW09y5dVyUS5kGa3CgiYkEOsDw8+dCGWUnxQfKX+Vmx7PLYt4a3KoJUT4RrO09dKC9p8Hh7mKVEChriycuklQ+unPVfgaz2AwrW8SttsKbcsVN7vjd1UMYVGkAQMs/UVu07N2FuWr12TcWMk6kRry0HPSroyuRQ0nG0wbx7sdYuW0y95k7ySCS0aESQToZ03507gHZXD4e6Lot3JRYAy5dTpPtSTRbi/cpadB4cwyiZzHSdJ1kAtQbEdmsPNoZ7xGaCYbbKxn2PxZR76klvZdhaktMpV8rNGxtEa22ynkSeXlmn5VS4hYw9yMwA8MSHTnMySSRE0Nt9mMMLrSt4jKsaNqxL5h7HTLp512z2ZwuVwbd32jHtjw/d5D+9Kk1uki1wwvZyf0X6k/CsDhsN7DKDrqbyCdSRqB5x7tat4XG4e0uVXtL5G+JPvG8edDB2ew3dIO5uFxkkS0zKm4N+maprnA8KGtstglRMnOdohfv9YoxgnL3vmV5ViUHpbvtaXP1LOIx2GckF7RPMd4ZgTB09etULZwQTKjoVEk/wAy9oTMgmdRr/ara8KsC6XGH0KgTmWM8tm1NzfLk+FLCcNsW85OGXK7Zl1SCkL1fqG0rWoYlxf3HN1Zbvb7ykl/h48YNoqCIYi+0QNNCd+lNu8QwAALrZymYPdOecjQjqetEbHCbYsm0cOiuQRrl9ppynQmYka069w9HUIuGt5gy6eD7jAty5gEdDNGsX+/uG15+b/EF4ziNi5ba0mUFgGJRChgEAnMQCPu86Bf8PMe13EXbJk91ckE6koc0yTuQeZ61pe0SAWHK2FQge0Ms+ns/rXnfY/jgwmOv3GXMrNkPXUzIOvw2quUNUqgOm9NyPZEBGhSdTr7/KlVZO02HYTm38qVHRP1CpwPM7/F7dx1KPJRjoASNeckaARvrRBOOWzdCEPJYAxBAmOc7a71ksImUA+LWCQRAEb8tANo50R4Rwm42I71SVRDmUkKVkmSMmxJk7/oKrgtTpD5FGEd3we+23VECqAABoK827UcXsi9lVGV+8CsAAAQdQ45ddKp4bDGyS1u7cQkyfGSDOuqtKkflyqPFZXzPcZGfLoQoGo1WASY003q+XTyir5MkOqxzdcHeJdoL/dmyq2ktljBJBOU6/h1PTX8qNYTjl5sA6Ye0j5ZQQdSCfEShAkwTpz0rzjjFx20TejPYTFX0V3KTbIAAkSSJ131j5+4VTKKSNa3CHD8fdxGJdA1tLSklnusUVBmAMgmM500B1maP8RwVhIZsZZYM05V8RMmQTlYmB6H0NBTx3CXFuKy2ouEMTcth1LAcwSuVoA3MaUMxuNw5Q/Z+5QqMwYWlTMRMAEXCrLp02nWlUvQVw7G/wAJwdGZsoVCplWIOtzbVSdhAOXf51PwzAZMy3L7XWIhoQLA0PUkmepNeV43jovpbuW3yXLS3GhGMBnIckDcah4nWGiq6cQxF1c5u3CSJysbxPoYXKPjR1MSdp+6rJO3vFGGLuIYyWbkorAbQp16zAMHTaq9vEG8A3cLbeCt1/FLMDIzaaA5utAcXhmcvcBzJuzCGIBE6iZA9a0nY7E2DckKXJ0zOSTm5ZS2w8vhTSprYux+7/MjVY3FgWi0rprJ1EhOflOlaLhvBwbK5QLa3VDX10IbOkMqjTLJO+tDGug6ZB+/dRzFY0WbSs9xbdtBF3QlpI8ISJEgjWQdBUivUWXOxG+Aazhb4V3fnbDwABoFWZJIEb71mOIYwPZtjvApt62rmVtCdyCNDpPOtVxm7cyNcQKbPd+zJ7wsxAEDYATOutA/4TftK3d30LMSYYQpzb/9p6EDlGm9U5c2PG1a5LMVpOwphWS5hoc2rtjKEd3dQrMkAg5gANgdfSkeA28ofW4B/hHvCYDFTAKnxQVnNNCE7OObC2VYuqsWlbcjMY/rAMdDvA5aEzwixdi4l62UUnw+zG86AHw7A9NaWFOKYFald8ENrE2ba21WJXYd4pJ5KCNzy+W9UU4mxhlDOSBmVCCWIMgxO43+NVuKWRaU8xmDCNMrBlGvkZHwFBMBj8120qqySdGVpKjK3PWJFWdJhtz1u+5nnll2RsMbxMOz5rbKwErmA9rWIgnUCoLuCx65B3tgZ2ymFBGzNH+Ht4fjVbF2fHmzs3KCZj5UOxaXO5Di9b0GbNnEgmNCDtGvzqnVqySUU3X6HTwJKKfuq/UO/wAOxufJ39oLlzRkHXL/ANPeuWOF41swOKTwnKPBtopEeHQeKgXEWa2FJdMwgwDmzAkaacvPSiffoZY2rXTKLhWdddwNd9fSqs2eOFpTTVmheZL+TS/gkT3MDizaF37XBIDTGsNGkx57065wnEq6D7c3iaDEjZWbXXX2Y99BMFdzh/5ShS5Khi5KqNIzLGkg1Fj8TLqgRECqzlkli+oCgyJABO3Okj1uOM6p2v36gyYs0oNOqr0RoRwu730HGtly5okxuRHt1HhuEtmuhscxhoHjOkqrSJf+qPdWfTBZmXMNGzbaEQoOu0ayZHlQzCYCWk5isnyEA7etbn19RUvyRg/8ySRrrXDJsNOPafHBzifAzAbvzyzUOK4Rb7lT9vOYZT/iLJzFRr4+Uk15LiMfcDnV4kxqakw165cnx5Y/FcK/rrVy6iRk9lV8HreP4faRWYYnviFK5M6nf70AkyIFeT8QBF5xIjMWnY+/lR/soGZriMSZQ6yW+8OtAOLYRheuhW1U6g8xAj5a++rMU3Kdsjx6FSCGFxjFB9a7VKxjkyiSQeYgmlWy0Z9Mj0O7hUdSrBiCZOu/qfKBFIZbS5EkDzM7+dXjZXqfh/egvGr4tvziJrF08anY/WSflkOOvuNnPv1HwoPa45rDCD8jTeI8at/jA99QcFRMVbvJ9o7oSpIIWOeuv6GteTIoLYwYcDyOn9TuMW5cM2b6KOasII95BkfvWrWDv423bKWxbuIgJJUrMc9JB+VDO0nD7WFtIcNinuuTFwFcqzEyunqdzy1rOpjmaQ9xxpoRMejQZjzE+lZJuElsjpYo5Yvd2jVXrVnEW2xCA27ttc2b7pKawwiCYGpidvfr+HW7FwLBtZwoLBf6gCdhqPdWP4K727AD2zcW4+USdCrCA3OV32+tH+BYZFCmzmlHyNO5RtIaBrBiqbNjilHfnsaEYBJB0kbGCSPSrNoBSGB8Q1EjSRtInUUxbc7tHnXGsr/1NfIT+cUSkwXaC99ounEMyi+QqxBEAHbpBXw+fvNc7K4MGbaAd4JY6eEAbMGPQ61pxwMB8y3HiSVHh8ObeNPX0mp14SkgksxWYJO077egpUhtTqgiLnkPhVvjltL1ju3PiBRtNRnU89CCupka6VUw9nUCdyBNXL+S4RcUAqWzKDoCDI2g6gGQOsU73TQccNUkNscY7xL1ltbmYBQqsBDEFQCRDHQmfOrmLsG0oZ3JBhQuXMxczAAXUnQHSdJPKqDYbM9sHncTfbejXGMZat2Ll1BLW1lTDGGkLG2jaxG8VTLHTLtnwMt8YsWbaZXd87CAoDEZ41bkq+Z2qc45Rmdh4WMqVg5hHkemXes59lW9hmtXSUVrQ8YgkBtcw5bAGs92nbJeuxJVYYAeaKTHLWkzZPLSaRp6follyuDfa2EeJ4e4+YouWWJ+7JGbMus8oHLpVvDYHUGY8tOm81hl4kP+m/xH0px4oPwP8R9KzeZlu9Juj4V08f72eg3rcHSDmOsRp5mazmJ4PiCCVVJIiPARzgwdJ84nU0B/ig/A/wAR9K4eKL+B/iPpT4uozYm3GPIZ+FdPNJObD1/hWINsJltnafYBOo+9vMTrNE7Ni8rnwAo3W4ZUemaDWP8A4ov4H+K/SnfxMfgf4r9KTqMmTO7nEuwdDhwJxjN7miu8FuD2ABBkHMNecEbAAnYVZ+yXmgsqK2Ug5WXXURGnQHesmOJj8D/7fpXG4oPwN/t+lUuEnzEteDG1Ws164O6FXUCCc38zfwwBt1qhb4TiB/09vx+UT+fxrOHjC/gb/b9K5/GB+B/9v0oyjJqtJPZ8dVrLqdmscNrtkf5v7U252Wxp3uWT6kH/AONUxxtf+m3wX6VxuML+B/8AZ9Ku83L/AIlT6PD/AJMOdmOy+KW+xdrTZkKqA8cwYiABsdaC9oeBLaV7mZjiM0E5hlOsEQN4HOeVT4bF5gGXMuscgdPMDSou0KscEuUEmdI9au6fqG5U9qMfWeHxxx1xdpmfTBgiTM/9v96VRWrt0AA2QT18Q/8AjSrrefA4Hl5D0DC9rMPdfIC1u4dlfVSemYbH1086zXa/i/fRaU5GRtfEJOkRpy99Cu2PFsTcuFcTatW3X7qoFZfIkktJ8zQPDY9kIlUcD7riR+YrKmO42K5aYb+L0M1VN3X60WucUsMNcKEb8Vq4wH+hgR8xQm6QevlMVBkOXEVPZXNoND0qvHUDX0qSxvNQJq+CWQ6i00kqGNoicyFt4g7TrB0rbYDEXyoFxVXUFiDJYjbloJ1jXWOlYnszjzZY3DZuXAwgFYgAa69J616TwfEWr9tbitodxsQRuD50rYKOqJ3qVVFW+6Ty+dMuIvKaXUGiAnypFhXfs5J+9Hu+lIcKJ+8fKpZKFaJLQr5SQYI0jnv7quhQrWy8XXRpU5iSuYEFon3e+oOG8Li6pktB9nruDvyovdsK19basoi2WckHNMmApGn3XJBINJJ70hku4O4njG9mPZvprJMhifhB091COPXLj3GTKDhkKpfEsGJuEEQVIIEm1Prz5G8bgxiktnD3MquS7MyeJSkMoyyNTnH511OyS5wwu3T/ADhdObKwYhVUBgeQy5hrvGulDsFJdyfj+FQC24tlnDhE3yL3nhJdBo6gcjoNNt6wPHLxdrhZQpywQohfCuWVHJTGYeu5r1HEISQJCrPiEHUDXf8Ae1ee9sLIS/cUERkG3Lw7e6uZOORVqW1nW8J0+a69GZy0sgVMLI8qiw/sj0qUVcejUdgza7PgIrvfsorCQCSTB/pCzTU4ThywUX1ZjOi2mO2u7FZotwlU7mzccWiqh1Od1U5s6sp13gA1asY1LarlNlgiiSjszQMglsqEAEoAeuY+tXKK7nJn1GVNpO/p+hmxg8PrAvMB7RFpRHrJMe+psVw60m1i8wGpJZFEZc/JT92TRZeIBe8edLgWYtPplXJIkgwZO+nrUV/iucMuW40qRpZUQoDCfbOwcifPXrQpepPMyya22+P14KWH4QSAfsnhYAgtdgQQTm0I0hSfdV7D8Htd8tp8NbGdWKMHc7DmCSN64mKdbawMTkVQR/hquWBBnIdCAPWrmCxN4Or9wS2VmQ3Ls6QC0BVESCumm4p0kU5HPduu/f8A6YV8HtXThx0rR/YXN3IbVrMVL6s5AXUycrbaSIBkEVdtcJeDmSyuhiEzHMA5g51Mf4Z1Mcqp0SfB0ZdXjildfUx3cDpTGsDpRni6nLYchQXtz4QFHttGg0mIoUxpJNp0a8aWSNnLaQNOtP4tZDYRFIzAzpMa6xTU2HrU2NWcPbP4Tm/0tJ+U0en3yMweKbYV8/wZ5kO75jWuV6/w7g1g2rZZFnIJktvHrSroOzyVow/D8Pi8UbrJH8xibjsFliSdMzSfcIoTj+CPZcq0EgwYOxr0cd1bRQbji3ljJbYAyI1MrsZO1Za+wzM3dtr/AFZvfO/r160zAjH3LZGo1qRMOSpJBEem520maMMRbnu7aT1ZmJ9ymNaGYq4WbNzJ2GvyFFWEgRTHp+VSWVImdNB/5q9gOH3bmburd1uRygx11O3zq9f4ZiLVvvLtuLakA+wWAJgkDUj1o2QO8A4lE5BkAVVAY5hoBIIj2d9utHuzAC37qD2HUXAOhBg/Ige6oMPwyzfyXbW0bgDYc2OgDb6miODxNtrzNaM27aCyrfiYEtcYdVmAPSkp8ksOG0vSuhANpH761V+0edPFygQsKPP8vpXff+X0qAPSLdKgS9gJz6GNDr08Jo9dciciJqhWJiYHhB3B5is7wRC15ZOkNoI18J61dt4m615lysqFyATKmFkb7ddRSP1Q8N9i1grzMuVreQgEd0CpZA+wJBIMZeUjValwwlgCrp6soHrtrUXEOGnvJRmmASSepaBoNvCN+lWLiSPEEMjaDv6xUSfcjl6Ik4g3heJ1y2wNPLOZmDpm+FYHtov/ADDHqgPLz6Vr/sYLsQxQW1VQFYgZjJbmORA99Y3tTYZb5zOXzCVJ5KSYXzA61n6r+T5nT8I/r/JmbwreAHyothOCYhz/AIWQdbjqvy35jlQaypNsjqI1+lGbXbBgFzYdC4UK1xtScuxgRB+g6CBjjF3Z2Osy5oaViCeJ4VbtWS5CXChC3Mlx9M2xmNp000FDMNjhbZyieF1KlSdMpjnEyI3qvxLtXcuqUzMqHQoqgAjzgSaC2saepp3H0M+KTjFrK7v0NxwbEWr2YOEt5Y3YZmDKVgFo8ICjTXcVprOISB47bACD4k09n2vFuAo+POvPOzONwyu5xKswgZYnQzrsw5RWgwXHMAmdQl4KzaRn1GVQRo8zOarcdXucvrm22oX+Q67jrl9Tbt2LrJHd50C5CEYZdSQDBGkn7x60SweBxMIGfugoCqS1sHdQNiSZhRWa7OcfS1Ze1cs96DcL2wXVIBEEGdYPTnJotf7RNE28PbkagkG7BO5kkazzitcscZP3Uvqc1dTlgqbf0B2PxC27jDNeW7b8E+EQF0gZY0jT0qjiOJGD47xkQZdjImdYOupJ99D+J3sVeum7ctsWMSQmUaaDQDpz8qgv3nIEoywI9kj46Vqj0vTNU+e+4j8R61PZ/DYvYnGm4FEAKkhRLHQ6n2idOgqowrljantXnsq99/E990z+xi/9HE2HrUnEsQ1vDKVQuSCI9ZBOnSaYg0FELFvMttSSBB1EcvWp0y+0f79DB4o/sV8/wM0naPFKAFQQNptsT+VKtC3D4JAYx7uevSlXR0s8lqiVEt/abaPbKgxluAnmNtBz8+lC8fwnunNy5dUIPFlAJLdQRIgbbT7qnxnAL1u4WwzEAnVSY+expo7N4m4Qb1wR01M+u1C0QZwvhmdA964Qra93lExy1J0+FE2u4a3GVRpynf1j2vfUqdnyfbdj5DSrdjgFtfuz661LIUDx520toY8hSm+4IKiDuDtR+1g1GwFTrbFTUSjHYbsiJMswU/cUkLWkwWAVFCjYaVfiq+IxMaDf0qWw0TotPLRQv7Sx86dmLbqSflUIWr18jZh8qrLiSDMz7/709hIgIB60lt+nuFSyFzhGMIvKSSo1lgNpU/HlWzxOIm3nUzop2IbcEgjkSoIgjc1hLNxgwKmWBBGk6jrVt+J4kMWN1hJ9kCRqdoM6etLIZGp4ncYXJUnUII3G9zX1pYi7cBAW8N9iF06TzrOWe0gnLeNzMdQ6ohELGhAIgyx+NT//AOkssY78BgNntPG3XKedPFWiiTlGTC+Dvm2GF0EyxMqDrMcoPntWS7XYhHvKUOgQDWAZBOhG4OuxrXYfidu4oIvWGaTILZSRyC7RWZ7boRctnKFlDs0giTtrpWXqkvLOt4RL+JXwf4GWt2FUQG+a077Op5n5H9a6L6n/APk/Snd4nl+/dWDXM9XUSL7EPP4f3rn2AdT/AKf71LKdV+Vdheo+I+tTzZgeODIDw8cj8VNc/h4/Enwb6VaC9D8D/end2erfFqPnzF8iBRbhv9Sf7v8A61F/CB1T4n6USKHqfnTSD1/Kp7RIHs0GUBw1tsw/1j6008MJ3g/51P60QI8//b9K4Z6j4Cj7TIC6XGuyIkwxAgD4FT+tcay34T8KlynoD7voaZB6L8D/APah5pfprYjAIAkEHz99OxqFrACOyXAVC+EnN+LbQDbenH97/WiOENtlT+SxZeZueGeuUAGDHWruldzbOX4s6wpA6xwTElQTiQDzGg156ZDSrSLxtxpmAjSFUACPXWlXTs8q9N8EpGtICnvE0wGkCKKVNzfClNQg6uGmg11VJoEFmqriXG3M1Jdu5dIJPQCfnVTEvcOiow9Rr+dEhCVjf86cuLC7a+ulPs8KZhLMF9RV7D8MRToucjm23wihYaKVi5duewpjqdviaK4TBsB4iCeg2+NW0tGPEfcNBT3JA05cuXy5UORkhirEa+4U5m8vlTSW9Ty3rgu9fr+lS6DRTxHDlZ80bCI23+dVX4Ok7Eec0Wz1xmB60LY1ApuDqfvflQ/HYLuiBMz+/wBa0jAa/v8AYoPx4iUjbX05VV1Mm8bNvhqS6iPz/AEYf2RU6LJgVBZ295/M1JnrMkeoWyDbdmL49pFX/udB+tRHgTDdrI/9ROfoaO3eGI5LtZYlu7ZG3BBVS+5G5DD/ADU4JYtyrWsoMZlZrckeHq+mzHbXNV3kxOT7fk45fw/6Z63wQMYD4ef+8fSorvCLY0N2z7i5/JING8HcsoluVtm4hJLd5Z19rnmkzKggjSPiy/eszbNvuhkdSZe3qqFtDGskMAZ6UPLVDLq8jlVbfIE2ODW22vpPQC5Pwy07F8AC2TdS8HUMAcpcEE+vpWg/iqchYXwxo+n3tDlUyvjJjfQVBir9k2MR/MXNddWAGcqCCDE5d4k0dEaEj1OVyVqla7J9zIG0fxN8aabZ/Efl9KJjDod7q/6XP/xFSLw9IBNxspIUMLZIkz/VPI8qo0NnUebGufzA/dt+L5L9KRRuo+Aqzft5WK/hJHwMVHSUi5JPdEBnSd/L0NScOx4S8Mx8JSNdpI0pj8qouYYk5oMbe4aGetWdNtJnK8W/pL5mowlpSgJKydTqvPXnSrM/YCdf+a/fvrlb9SPL6TaneuRTZiuBx1phR0U6qd7iCjRfE37+NOwpvMdVCjz0Pw3qWGiwacEJ03p/hEDn++QqyLbHllHuJJ9NhShSGWLEb/M/Wu2lknwwOpH6b1Yt2Auu5G5Op9BU3d6jTf8Afvo0MVO6HP8Af6VIojy5Cpe7009+hpjGJ2n9+X50aCcy+fPpTWXof3607eZI923/AIppFQhG9vr8J09+mvvrijr++lSBD+/1pC1v0/WgwkM/v611qf3e1NZN4+FLQHL0K9wzvt05f3oXxck5Z/e1E3bnQ7ix0X1qrOvs2bPDn/Ex/fZgvDrofU/nTop2GGh9T+dOZayRZ6zsMbXf3TrWg4TYD4YgLmKX1aBqcrLBMcxpWfNPtYVnmADHp+pq5MyZsdx9DTXMIQyF7ZcDLIJmTBDnWMoJynLPLlzk/kiP+XIhgQCbesAaEk7biNufOsx9ieJyGI3A0j1pKjD7p+BptbXYzLplLmf7+ofv4he8tstpAqMSy5rQkSIB8XISPhU44qgJi1bALBjmuWuQVSIE6EBveazc1zeq/NZf7DCSVv8AfPqFsBxTug6sEYs2fNmgTpvA1AOo85p+J4znyAi2oVw+7EeCYAGXSZ1POKCFaaaiyyLH0ONvV3JeIsrXXZfZZiRvsTPOqzU4GmE1W93ZqitMUvQhuVbt8ODECCZWYnnVW5tRjCAgz/SKs6Ze8zkeLyrHH5j7GEdVAVyANhO3zrlFLVskA9f30pVu0o80pMGDEZj4UY/D9in/AGbN7R/yrr8W2+FXshj2dBsIj5V0OBqSfKVIj9Ki3IkRYe2gMIAD/SPzO9SiyebED+nQe81K0bAzPIafv4UhbPp5bx+/SpRbGHqKwmWMsecSJ9TqT8qsZyB7J66Ry+FVxcAOkk8xNS2rmkddhuf7UwZRpEnfGdj6waXezoD+/ft76cpO/lsP3rXS2nUfvlUEOZtCZ28x+/hXDuY2iPSm3EWfZHkQB9aa49R6Ej3nX9KAUhwjT96fpTiP3+9aiUNMyfgPkIFTW0IHi58hv79agHJIa6mIAnz5D1+mppvI8yOv9tqmYHYAfnHltqaiNrSfn1+f5UaKnKyPOJHPzptxpBG/T60/JrEfAH9/OlA5x8v12oEKwUDUT8/1/SqHE7RdYUSQZ/t60RcFtRov4tdfSeXnUNwRIiI+ER6Uk46lTLcOV4pqa5Rk/wCIosjNlOsg5l233FSWserCQysOoKET60Uu4pReCskArmzepII220GvnWP43w+1bOe0dFJ+IJ+POsvs69TsR8Yn3ijQC/5D4fQ13vh0H+4fnXnl9WJzCdeYmupiLy7O4/zGj7NJcSLF4tDvD7z0Jb4Gxj/MKmXFsNnf4zt7/IV56vFsQP8A8h98Gpk45e5wRzlV/QVPIyrhjrxHpnzFnoP8QfWXOu8rv+fSnniJO5tn1T+1YNO0LjdF9RI+Qqxa7Rnmh9zn9il8vMixdZ0b718jX3rwYzKD0gVEUnp8RWbXtAOasOX3Tr8KkXjScww9VH6GkcMnoaYdb0/CmjQG2eh+FRstDBjdMwV4693c/SaVjjNttrg/1kfmKWpLlFy6jG+JL6lx9vcaMYEMQTO5AjTQTznlFBVuhh4SDpyIP5Vp+GL4dzptFX9LF22cfxnJFwikxXrt1TAdY8wKVUL9gXGL94qydiygiNNiZ5Uq22efsKNimqPvSetNC6nQ1MLBO1KtzrpQh6ELASCYPTy61PYsxrqB5E/ly9alXDaa6HkKmtoBs0H9xECfyo0U5csXsuRW7QGmsD9yf/Fdk/0+R1/LWmZwdQAPd/an2zrtP78hRMzj6ko1Mx8CD+oNdUQPM+sD4VzNLacx0+u1dLZTAEt+ETp/3E7fuJo0IxQTA5Dy6e6urbmTpr1+nvruUffKkjl9wTtofaP70pwtrMAfCV/KpQjn6CydPqdKTHaNfTzpd1JgFhHv/OmENrBBgxB06eZqWIdB/fw501hoPkakKtzXXyb6xUbXwDGUz0yn8xUCcI89dp/tXG1MH3c4PXzNc78E+0JPKdvQEaVxV0iNvIUoaOEb6baHTf47GmtaH71/tVsqd4AI9PpURiT0PXWoQE47hKvGrKwPhK5TpzExz6Gg+L7K5yA11mA+6AoHvI+lasjTznqPypXNgNyeXL89qVoZMxx7NAeFQPjt8qifs1yymPj8q2ZRVGp9Tz+VcRELQG6bk+6pQd+xgbvZ4b5SPVTVe5wFR0nrtXpRw0aHzg6bVE+DB3GvpofealAtnmr8AHL86ifs+RtP79K9Jfhq75R7wKpYnh6mAoEttGnqdKO4bPPf4S3IbeVQrbNoksOWg5etekPwoZSFmOssfXQ1nuP8HOSRJI5cyOcR8vSpbJZn0x97VyVPvM/GfKnXbYukNGVzBJEAkHTXlM86qm5pAuKFnUGRHWRRLgOFLXCyeK2oIGsFj1E0EGVBHhWDKj8J98n4AitVg/Z2gD3nTynSq+Bw5GhtnU/0n8jPKjCWoTKQROms89z+dOiopYfB+EeKJ1O251O+u5pUT/ljTOun9S/rSoUGwaT4SedELPsTzjf40qVFF0uSWyJbXpTlHi/fSu0qLBApFvDHLN+tTXBDiOn6ClSoDS5Ir7HLcMmQpg+407DaWVjSVBPmTEn1pUqJVIIi2O7Og9npVXMSVk0qVErQ9VHdHTk35V28oy7D9ilSodiD7wgGNNDVTBsch1Os1ylQYSS6ghdB+xQy+MpJGhjcac6VKlGXBdwVwmZJO25nkanYafvzpUqhGKxv/lpuA1Z5/EfkBFKlUIMPsmntbHdgwJneNd65SoMtgVlPhNW8KZOuu1dpUwjGYo/nULf4p8kH50qVBioeB7XpTbghUIpUqhATjcJbZizW0JjcqCfiRVp7KqVhQNBsAKVKh3IXE9sen6066P5oHKdqVKmFCNtRGwpUqVQJ/9k="/>
          <p:cNvSpPr>
            <a:spLocks noChangeAspect="1" noChangeArrowheads="1"/>
          </p:cNvSpPr>
          <p:nvPr/>
        </p:nvSpPr>
        <p:spPr bwMode="auto">
          <a:xfrm>
            <a:off x="155575" y="-1371600"/>
            <a:ext cx="3810000" cy="2857500"/>
          </a:xfrm>
          <a:prstGeom prst="rect">
            <a:avLst/>
          </a:prstGeom>
          <a:noFill/>
        </p:spPr>
        <p:txBody>
          <a:bodyPr vert="horz" wrap="square" lIns="91440" tIns="45720" rIns="91440" bIns="45720" numCol="1" anchor="t" anchorCtr="0" compatLnSpc="1">
            <a:prstTxWarp prst="textNoShape">
              <a:avLst/>
            </a:prstTxWarp>
          </a:bodyPr>
          <a:lstStyle/>
          <a:p>
            <a:endParaRPr lang="vi-VN"/>
          </a:p>
        </p:txBody>
      </p:sp>
      <p:sp>
        <p:nvSpPr>
          <p:cNvPr id="9" name="Rectangle 8"/>
          <p:cNvSpPr/>
          <p:nvPr/>
        </p:nvSpPr>
        <p:spPr>
          <a:xfrm>
            <a:off x="381000" y="1524000"/>
            <a:ext cx="8382000" cy="4832092"/>
          </a:xfrm>
          <a:prstGeom prst="rect">
            <a:avLst/>
          </a:prstGeom>
        </p:spPr>
        <p:txBody>
          <a:bodyPr wrap="square">
            <a:spAutoFit/>
          </a:bodyPr>
          <a:lstStyle/>
          <a:p>
            <a:r>
              <a:rPr lang="nl-NL" sz="2200" dirty="0" smtClean="0">
                <a:latin typeface="Times New Roman" pitchFamily="18" charset="0"/>
                <a:cs typeface="Times New Roman" pitchFamily="18" charset="0"/>
              </a:rPr>
              <a:t>- T</a:t>
            </a:r>
            <a:r>
              <a:rPr lang="pt-BR" sz="2200" dirty="0" smtClean="0">
                <a:latin typeface="Times New Roman" pitchFamily="18" charset="0"/>
                <a:cs typeface="Times New Roman" pitchFamily="18" charset="0"/>
              </a:rPr>
              <a:t>hành lập Trung tâm tư vấn cai nghiện thuốc lá tại Trung tâm Hô hấp của Bệnh viện Bạch Mai. </a:t>
            </a:r>
          </a:p>
          <a:p>
            <a:pPr>
              <a:buFontTx/>
              <a:buChar char="-"/>
            </a:pPr>
            <a:r>
              <a:rPr lang="pt-BR" sz="2200" dirty="0" smtClean="0">
                <a:latin typeface="Times New Roman" pitchFamily="18" charset="0"/>
                <a:cs typeface="Times New Roman" pitchFamily="18" charset="0"/>
              </a:rPr>
              <a:t>Phối hợp với 5 bệnh viện để triển khai thí điểm dịch vụ cai nghiện và tư vấn cai nghiện thuốc lá theo cả hai phương pháp tây y và đông y (Bệnh viện Phổi Trung ương, Bệnh viện ung bướu Hà Nội, Bệnh viện Trung ương Huế, Bệnh viện Nhân dân Gia Định Tp Hồ Chí Minh và Bệnh viện Y học Cổ truyền Trung ương). </a:t>
            </a:r>
          </a:p>
          <a:p>
            <a:pPr>
              <a:buFontTx/>
              <a:buChar char="-"/>
            </a:pPr>
            <a:r>
              <a:rPr lang="pt-BR" sz="2200" dirty="0" smtClean="0">
                <a:latin typeface="Times New Roman" pitchFamily="18" charset="0"/>
                <a:cs typeface="Times New Roman" pitchFamily="18" charset="0"/>
              </a:rPr>
              <a:t>Các hoạt động đang triển khai: </a:t>
            </a:r>
          </a:p>
          <a:p>
            <a:r>
              <a:rPr lang="pt-BR" sz="2200" dirty="0" smtClean="0">
                <a:latin typeface="Times New Roman" pitchFamily="18" charset="0"/>
                <a:cs typeface="Times New Roman" pitchFamily="18" charset="0"/>
              </a:rPr>
              <a:t>	- Chuẩn hóa và ban hành bộ tài liệu về cai nghiện và tư vấn cai nghiện thuốc lá,</a:t>
            </a:r>
          </a:p>
          <a:p>
            <a:r>
              <a:rPr lang="pt-BR" sz="2200" dirty="0" smtClean="0">
                <a:latin typeface="Times New Roman" pitchFamily="18" charset="0"/>
                <a:cs typeface="Times New Roman" pitchFamily="18" charset="0"/>
              </a:rPr>
              <a:t>	- Thiết lập đường dây tư vấn cai nghiện thuốc lá qua điện thoạt,</a:t>
            </a:r>
          </a:p>
          <a:p>
            <a:r>
              <a:rPr lang="pt-BR" sz="2200" dirty="0" smtClean="0">
                <a:latin typeface="Times New Roman" pitchFamily="18" charset="0"/>
                <a:cs typeface="Times New Roman" pitchFamily="18" charset="0"/>
              </a:rPr>
              <a:t>	-  Đào tạo cho 60 giảng viên nòng cốt về về cai nghiện và tư vấn cai nghiện thuốc lá, và 600 cán bộ y tế tại 63 tỉnh, thành phố về cai nghiện và tư vấn cai nghiện thuốc lá.</a:t>
            </a:r>
            <a:endParaRPr lang="vi-VN" sz="2200" dirty="0" smtClean="0">
              <a:latin typeface="Times New Roman" pitchFamily="18" charset="0"/>
              <a:cs typeface="Times New Roman" pitchFamily="18" charset="0"/>
            </a:endParaRP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715962"/>
          </a:xfrm>
        </p:spPr>
        <p:txBody>
          <a:bodyPr>
            <a:noAutofit/>
          </a:bodyPr>
          <a:lstStyle/>
          <a:p>
            <a:r>
              <a:rPr lang="en-US" sz="2800" b="1" dirty="0" smtClean="0">
                <a:solidFill>
                  <a:srgbClr val="0000FF"/>
                </a:solidFill>
                <a:latin typeface="Times New Roman" pitchFamily="18" charset="0"/>
                <a:cs typeface="Times New Roman" pitchFamily="18" charset="0"/>
              </a:rPr>
              <a:t>3. </a:t>
            </a:r>
            <a:r>
              <a:rPr lang="nl-NL" sz="2800" b="1" dirty="0" smtClean="0">
                <a:solidFill>
                  <a:srgbClr val="0000FF"/>
                </a:solidFill>
                <a:latin typeface="Times New Roman" pitchFamily="18" charset="0"/>
                <a:cs typeface="Times New Roman" pitchFamily="18" charset="0"/>
              </a:rPr>
              <a:t>Thực hiện các biện pháp giảm nguồn cung</a:t>
            </a:r>
            <a:endParaRPr lang="vi-VN" sz="2800" b="1" dirty="0" smtClean="0">
              <a:solidFill>
                <a:srgbClr val="0000FF"/>
              </a:solidFill>
              <a:latin typeface="Times New Roman" pitchFamily="18" charset="0"/>
              <a:cs typeface="Times New Roman" pitchFamily="18" charset="0"/>
            </a:endParaRPr>
          </a:p>
        </p:txBody>
      </p:sp>
      <p:sp>
        <p:nvSpPr>
          <p:cNvPr id="4" name="Content Placeholder 3"/>
          <p:cNvSpPr>
            <a:spLocks noGrp="1"/>
          </p:cNvSpPr>
          <p:nvPr>
            <p:ph idx="1"/>
          </p:nvPr>
        </p:nvSpPr>
        <p:spPr>
          <a:xfrm>
            <a:off x="457200" y="1143000"/>
            <a:ext cx="8229600" cy="5486400"/>
          </a:xfrm>
        </p:spPr>
        <p:txBody>
          <a:bodyPr>
            <a:normAutofit/>
          </a:bodyPr>
          <a:lstStyle/>
          <a:p>
            <a:pPr>
              <a:buNone/>
            </a:pPr>
            <a:endParaRPr lang="vi-VN" dirty="0" smtClean="0"/>
          </a:p>
          <a:p>
            <a:pPr>
              <a:buNone/>
            </a:pPr>
            <a:endParaRPr lang="en-US" dirty="0" smtClean="0"/>
          </a:p>
          <a:p>
            <a:pPr algn="r">
              <a:buNone/>
            </a:pPr>
            <a:endParaRPr lang="en-US" b="1" i="1" dirty="0" smtClean="0">
              <a:solidFill>
                <a:srgbClr val="FF0000"/>
              </a:solidFill>
            </a:endParaRPr>
          </a:p>
          <a:p>
            <a:pPr algn="r">
              <a:buNone/>
            </a:pPr>
            <a:endParaRPr lang="en-US" b="1" i="1" dirty="0" smtClean="0">
              <a:solidFill>
                <a:srgbClr val="FF0000"/>
              </a:solidFill>
            </a:endParaRPr>
          </a:p>
        </p:txBody>
      </p:sp>
      <p:sp>
        <p:nvSpPr>
          <p:cNvPr id="5" name="Rectangle 4"/>
          <p:cNvSpPr/>
          <p:nvPr/>
        </p:nvSpPr>
        <p:spPr>
          <a:xfrm>
            <a:off x="304800" y="1295400"/>
            <a:ext cx="8534400" cy="2074414"/>
          </a:xfrm>
          <a:prstGeom prst="rect">
            <a:avLst/>
          </a:prstGeom>
        </p:spPr>
        <p:txBody>
          <a:bodyPr wrap="square">
            <a:spAutoFit/>
          </a:bodyPr>
          <a:lstStyle/>
          <a:p>
            <a:pPr marL="342900" indent="-342900" algn="ctr">
              <a:spcBef>
                <a:spcPct val="20000"/>
              </a:spcBef>
            </a:pPr>
            <a:r>
              <a:rPr lang="vi-VN" sz="2800" b="1" dirty="0" smtClean="0">
                <a:latin typeface="Times New Roman" pitchFamily="18" charset="0"/>
                <a:cs typeface="Times New Roman" pitchFamily="18" charset="0"/>
              </a:rPr>
              <a:t>Các chính sách cơ bản</a:t>
            </a:r>
          </a:p>
          <a:p>
            <a:pPr marL="342900" indent="-342900">
              <a:spcBef>
                <a:spcPct val="20000"/>
              </a:spcBef>
              <a:buFontTx/>
              <a:buChar char="-"/>
            </a:pPr>
            <a:r>
              <a:rPr lang="vi-VN" sz="2800" dirty="0" smtClean="0">
                <a:latin typeface="Times New Roman" pitchFamily="18" charset="0"/>
                <a:cs typeface="Times New Roman" pitchFamily="18" charset="0"/>
              </a:rPr>
              <a:t>Quản lý kinh doanh thuốc lá </a:t>
            </a:r>
          </a:p>
          <a:p>
            <a:pPr marL="342900" indent="-342900">
              <a:spcBef>
                <a:spcPct val="20000"/>
              </a:spcBef>
              <a:buFontTx/>
              <a:buChar char="-"/>
            </a:pPr>
            <a:r>
              <a:rPr lang="vi-VN" sz="2800" dirty="0" smtClean="0">
                <a:latin typeface="Times New Roman" pitchFamily="18" charset="0"/>
                <a:cs typeface="Times New Roman" pitchFamily="18" charset="0"/>
              </a:rPr>
              <a:t>Bán thuốc lá </a:t>
            </a:r>
          </a:p>
          <a:p>
            <a:pPr marL="342900" indent="-342900">
              <a:spcBef>
                <a:spcPct val="20000"/>
              </a:spcBef>
              <a:buFontTx/>
              <a:buChar char="-"/>
            </a:pPr>
            <a:r>
              <a:rPr lang="vi-VN" sz="2800" dirty="0" smtClean="0">
                <a:latin typeface="Times New Roman" pitchFamily="18" charset="0"/>
                <a:cs typeface="Times New Roman" pitchFamily="18" charset="0"/>
              </a:rPr>
              <a:t>Chống nhập lậu và buôn bán thuốc lá giả </a:t>
            </a: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715962"/>
          </a:xfrm>
        </p:spPr>
        <p:txBody>
          <a:bodyPr>
            <a:noAutofit/>
          </a:bodyPr>
          <a:lstStyle/>
          <a:p>
            <a:r>
              <a:rPr lang="en-US" sz="2800" b="1" dirty="0" smtClean="0">
                <a:solidFill>
                  <a:srgbClr val="0000FF"/>
                </a:solidFill>
                <a:latin typeface="Times New Roman" pitchFamily="18" charset="0"/>
                <a:cs typeface="Times New Roman" pitchFamily="18" charset="0"/>
              </a:rPr>
              <a:t>3. </a:t>
            </a:r>
            <a:r>
              <a:rPr lang="nl-NL" sz="2800" b="1" dirty="0" smtClean="0">
                <a:solidFill>
                  <a:srgbClr val="0000FF"/>
                </a:solidFill>
                <a:latin typeface="Times New Roman" pitchFamily="18" charset="0"/>
                <a:cs typeface="Times New Roman" pitchFamily="18" charset="0"/>
              </a:rPr>
              <a:t>Thực hiện các biện pháp giảm nguồn cung</a:t>
            </a:r>
            <a:endParaRPr lang="vi-VN" sz="2800" b="1" dirty="0" smtClean="0">
              <a:solidFill>
                <a:srgbClr val="0000FF"/>
              </a:solidFill>
              <a:latin typeface="Times New Roman" pitchFamily="18" charset="0"/>
              <a:cs typeface="Times New Roman" pitchFamily="18" charset="0"/>
            </a:endParaRPr>
          </a:p>
        </p:txBody>
      </p:sp>
      <p:sp>
        <p:nvSpPr>
          <p:cNvPr id="4" name="Content Placeholder 3"/>
          <p:cNvSpPr>
            <a:spLocks noGrp="1"/>
          </p:cNvSpPr>
          <p:nvPr>
            <p:ph idx="1"/>
          </p:nvPr>
        </p:nvSpPr>
        <p:spPr>
          <a:xfrm>
            <a:off x="457200" y="1143000"/>
            <a:ext cx="8229600" cy="5486400"/>
          </a:xfrm>
        </p:spPr>
        <p:txBody>
          <a:bodyPr>
            <a:normAutofit/>
          </a:bodyPr>
          <a:lstStyle/>
          <a:p>
            <a:pPr>
              <a:buNone/>
            </a:pPr>
            <a:endParaRPr lang="en-US" dirty="0" smtClean="0"/>
          </a:p>
          <a:p>
            <a:pPr algn="r">
              <a:buNone/>
            </a:pPr>
            <a:endParaRPr lang="en-US" b="1" i="1" dirty="0" smtClean="0">
              <a:solidFill>
                <a:srgbClr val="FF0000"/>
              </a:solidFill>
            </a:endParaRPr>
          </a:p>
          <a:p>
            <a:pPr algn="r">
              <a:buNone/>
            </a:pPr>
            <a:endParaRPr lang="en-US" b="1" i="1" dirty="0" smtClean="0">
              <a:solidFill>
                <a:srgbClr val="FF0000"/>
              </a:solidFill>
            </a:endParaRPr>
          </a:p>
        </p:txBody>
      </p:sp>
      <p:sp>
        <p:nvSpPr>
          <p:cNvPr id="5" name="Rectangle 4"/>
          <p:cNvSpPr/>
          <p:nvPr/>
        </p:nvSpPr>
        <p:spPr>
          <a:xfrm>
            <a:off x="304800" y="609600"/>
            <a:ext cx="8534400" cy="6414909"/>
          </a:xfrm>
          <a:prstGeom prst="rect">
            <a:avLst/>
          </a:prstGeom>
        </p:spPr>
        <p:txBody>
          <a:bodyPr wrap="square">
            <a:spAutoFit/>
          </a:bodyPr>
          <a:lstStyle/>
          <a:p>
            <a:r>
              <a:rPr lang="vi-VN" sz="2200" b="1" dirty="0" smtClean="0">
                <a:latin typeface="+mj-lt"/>
              </a:rPr>
              <a:t>Điều 24. Số lượng điếu thuốc lá trong bao, gói</a:t>
            </a:r>
            <a:endParaRPr lang="vi-VN" sz="2200" dirty="0" smtClean="0">
              <a:latin typeface="+mj-lt"/>
            </a:endParaRPr>
          </a:p>
          <a:p>
            <a:r>
              <a:rPr lang="vi-VN" sz="2200" dirty="0" smtClean="0">
                <a:latin typeface="+mj-lt"/>
              </a:rPr>
              <a:t>Sau 03 năm, kể từ ngày Luật này có hiệu lực, số lượng điếu thuốc lá đóng gói trong 01 bao thuốc lá không được ít hơn 20 điếu, trừ thuốc lá xì gà và thuốc lá được sản xuất để xuất khẩu.</a:t>
            </a:r>
          </a:p>
          <a:p>
            <a:pPr marL="342900" indent="-342900">
              <a:spcBef>
                <a:spcPct val="20000"/>
              </a:spcBef>
            </a:pPr>
            <a:r>
              <a:rPr lang="vi-VN" sz="2200" b="1" dirty="0" smtClean="0">
                <a:latin typeface="+mj-lt"/>
                <a:cs typeface="Times New Roman" pitchFamily="18" charset="0"/>
              </a:rPr>
              <a:t>Điều 25: Bán thuốc lá</a:t>
            </a:r>
          </a:p>
          <a:p>
            <a:pPr marL="342900" indent="-342900">
              <a:spcBef>
                <a:spcPct val="20000"/>
              </a:spcBef>
              <a:buFont typeface="Arial" pitchFamily="34" charset="0"/>
              <a:buChar char="•"/>
            </a:pPr>
            <a:r>
              <a:rPr lang="vi-VN" sz="2200" dirty="0" smtClean="0">
                <a:latin typeface="+mj-lt"/>
              </a:rPr>
              <a:t>Cơ quan, tổ chức, cá nhân không được tổ chức, cho phép hoặc bán thuốc lá tại các địa điểm quy định tại Điều 11, Điều 12, trừ điểm a khoản 1 Điều 12 của Luật này; </a:t>
            </a:r>
          </a:p>
          <a:p>
            <a:pPr marL="342900" indent="-342900">
              <a:spcBef>
                <a:spcPct val="20000"/>
              </a:spcBef>
              <a:buFont typeface="Arial" pitchFamily="34" charset="0"/>
              <a:buChar char="•"/>
            </a:pPr>
            <a:r>
              <a:rPr lang="vi-VN" sz="2200" dirty="0" smtClean="0">
                <a:latin typeface="+mj-lt"/>
                <a:cs typeface="Times New Roman" pitchFamily="18" charset="0"/>
              </a:rPr>
              <a:t>Đại lý bán buôn, đại lý bán lẻ thuốc lá phải treo biển thông báo không bán </a:t>
            </a:r>
            <a:r>
              <a:rPr lang="vi-VN" sz="2200" dirty="0" smtClean="0">
                <a:solidFill>
                  <a:srgbClr val="FF0000"/>
                </a:solidFill>
                <a:latin typeface="+mj-lt"/>
                <a:cs typeface="Times New Roman" pitchFamily="18" charset="0"/>
              </a:rPr>
              <a:t>thuốc lá cho người chưa đủ 18 tuổi</a:t>
            </a:r>
          </a:p>
          <a:p>
            <a:pPr marL="342900" indent="-342900">
              <a:spcBef>
                <a:spcPct val="20000"/>
              </a:spcBef>
              <a:buFont typeface="Arial" pitchFamily="34" charset="0"/>
              <a:buChar char="•"/>
            </a:pPr>
            <a:r>
              <a:rPr lang="vi-VN" sz="2200" dirty="0" smtClean="0">
                <a:solidFill>
                  <a:srgbClr val="FF0000"/>
                </a:solidFill>
                <a:latin typeface="+mj-lt"/>
                <a:cs typeface="Times New Roman" pitchFamily="18" charset="0"/>
              </a:rPr>
              <a:t>Không được trưng bày quá một bao, một tút hoặc một hộp của một nhãn hiệu thuốc lá.</a:t>
            </a:r>
          </a:p>
          <a:p>
            <a:pPr marL="342900" indent="-342900">
              <a:spcBef>
                <a:spcPct val="20000"/>
              </a:spcBef>
              <a:buFont typeface="Arial" pitchFamily="34" charset="0"/>
              <a:buChar char="•"/>
            </a:pPr>
            <a:r>
              <a:rPr lang="vi-VN" sz="2200" dirty="0" smtClean="0">
                <a:latin typeface="+mj-lt"/>
                <a:cs typeface="Times New Roman" pitchFamily="18" charset="0"/>
              </a:rPr>
              <a:t>Không được bán thuốc lá phía ngoài cổng nhà trẻ, trường mẫu giáo, trường tiểu học, trung học cơ sở, phổ thông trung học, viện nghiên cứu y học, bệnh viện, nhà hộ sinh, trung tâm y tế dự phòng, trạm y tế xã, phường, </a:t>
            </a:r>
            <a:r>
              <a:rPr lang="vi-VN" sz="2200" dirty="0" smtClean="0">
                <a:solidFill>
                  <a:srgbClr val="FF0000"/>
                </a:solidFill>
                <a:latin typeface="+mj-lt"/>
                <a:cs typeface="Times New Roman" pitchFamily="18" charset="0"/>
              </a:rPr>
              <a:t>thị trấn trong phạm vi 100 mét (m) tính từ ranh giới khuôn viên gần nhất của cơ sở đó.</a:t>
            </a: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715962"/>
          </a:xfrm>
        </p:spPr>
        <p:txBody>
          <a:bodyPr>
            <a:noAutofit/>
          </a:bodyPr>
          <a:lstStyle/>
          <a:p>
            <a:r>
              <a:rPr lang="en-US" sz="2800" b="1" dirty="0" smtClean="0">
                <a:solidFill>
                  <a:srgbClr val="0000FF"/>
                </a:solidFill>
                <a:latin typeface="Times New Roman" pitchFamily="18" charset="0"/>
                <a:cs typeface="Times New Roman" pitchFamily="18" charset="0"/>
              </a:rPr>
              <a:t>3. </a:t>
            </a:r>
            <a:r>
              <a:rPr lang="nl-NL" sz="2800" b="1" dirty="0" smtClean="0">
                <a:solidFill>
                  <a:srgbClr val="0000FF"/>
                </a:solidFill>
                <a:latin typeface="Times New Roman" pitchFamily="18" charset="0"/>
                <a:cs typeface="Times New Roman" pitchFamily="18" charset="0"/>
              </a:rPr>
              <a:t>Thực hiện các biện pháp giảm nguồn cung</a:t>
            </a:r>
            <a:r>
              <a:rPr lang="vi-VN" sz="2800" b="1" dirty="0" smtClean="0">
                <a:solidFill>
                  <a:srgbClr val="0000FF"/>
                </a:solidFill>
                <a:latin typeface="Times New Roman" pitchFamily="18" charset="0"/>
                <a:cs typeface="Times New Roman" pitchFamily="18" charset="0"/>
              </a:rPr>
              <a:t> (tiếp)</a:t>
            </a:r>
          </a:p>
        </p:txBody>
      </p:sp>
      <p:sp>
        <p:nvSpPr>
          <p:cNvPr id="4" name="Content Placeholder 3"/>
          <p:cNvSpPr>
            <a:spLocks noGrp="1"/>
          </p:cNvSpPr>
          <p:nvPr>
            <p:ph idx="1"/>
          </p:nvPr>
        </p:nvSpPr>
        <p:spPr>
          <a:xfrm>
            <a:off x="609600" y="1143000"/>
            <a:ext cx="8229600" cy="5486400"/>
          </a:xfrm>
        </p:spPr>
        <p:txBody>
          <a:bodyPr>
            <a:normAutofit/>
          </a:bodyPr>
          <a:lstStyle/>
          <a:p>
            <a:pPr>
              <a:buNone/>
            </a:pPr>
            <a:endParaRPr lang="en-US" dirty="0" smtClean="0"/>
          </a:p>
          <a:p>
            <a:pPr algn="r">
              <a:buNone/>
            </a:pPr>
            <a:endParaRPr lang="en-US" b="1" i="1" dirty="0" smtClean="0">
              <a:solidFill>
                <a:srgbClr val="FF0000"/>
              </a:solidFill>
            </a:endParaRPr>
          </a:p>
          <a:p>
            <a:pPr algn="r">
              <a:buNone/>
            </a:pPr>
            <a:endParaRPr lang="en-US" b="1" i="1" dirty="0" smtClean="0">
              <a:solidFill>
                <a:srgbClr val="FF0000"/>
              </a:solidFill>
            </a:endParaRPr>
          </a:p>
        </p:txBody>
      </p:sp>
      <p:sp>
        <p:nvSpPr>
          <p:cNvPr id="5" name="Rectangle 4"/>
          <p:cNvSpPr/>
          <p:nvPr/>
        </p:nvSpPr>
        <p:spPr>
          <a:xfrm>
            <a:off x="304800" y="1295400"/>
            <a:ext cx="8229600" cy="3003899"/>
          </a:xfrm>
          <a:prstGeom prst="rect">
            <a:avLst/>
          </a:prstGeom>
        </p:spPr>
        <p:txBody>
          <a:bodyPr wrap="square">
            <a:spAutoFit/>
          </a:bodyPr>
          <a:lstStyle/>
          <a:p>
            <a:pPr marL="342900" indent="-342900">
              <a:spcBef>
                <a:spcPct val="20000"/>
              </a:spcBef>
            </a:pPr>
            <a:r>
              <a:rPr lang="vi-VN" sz="2000" b="1" i="1" dirty="0" smtClean="0">
                <a:solidFill>
                  <a:srgbClr val="FF0000"/>
                </a:solidFill>
                <a:latin typeface="+mj-lt"/>
              </a:rPr>
              <a:t>Chống buôn lậu thuốc lá</a:t>
            </a:r>
          </a:p>
          <a:p>
            <a:pPr marL="342900" indent="-342900">
              <a:spcBef>
                <a:spcPct val="20000"/>
              </a:spcBef>
              <a:buFont typeface="Wingdings" pitchFamily="2" charset="2"/>
              <a:buChar char="q"/>
            </a:pPr>
            <a:r>
              <a:rPr lang="vi-VN" sz="2100" dirty="0" smtClean="0">
                <a:latin typeface="+mj-lt"/>
              </a:rPr>
              <a:t>Tình hình buôn lậu, vận chuyển, tàng trữ, buôn bán thuốc lá nhập lậu vẫn diễn biến phức tạp. </a:t>
            </a:r>
          </a:p>
          <a:p>
            <a:pPr marL="342900" indent="-342900">
              <a:spcBef>
                <a:spcPct val="20000"/>
              </a:spcBef>
              <a:buFont typeface="Wingdings" pitchFamily="2" charset="2"/>
              <a:buChar char="q"/>
            </a:pPr>
            <a:r>
              <a:rPr lang="vi-VN" sz="2100" dirty="0" smtClean="0">
                <a:latin typeface="+mj-lt"/>
              </a:rPr>
              <a:t>Thuốc lá nhập lậu chủ yếu qua khu vực biên giới </a:t>
            </a:r>
          </a:p>
          <a:p>
            <a:pPr marL="342900" indent="-342900">
              <a:spcBef>
                <a:spcPct val="20000"/>
              </a:spcBef>
            </a:pPr>
            <a:r>
              <a:rPr lang="vi-VN" sz="2100" dirty="0" smtClean="0">
                <a:latin typeface="+mj-lt"/>
              </a:rPr>
              <a:t>		+ Long An là địa bàn trọng điểm về nhập lậu thuốc lá</a:t>
            </a:r>
          </a:p>
          <a:p>
            <a:pPr marL="342900" indent="-342900">
              <a:spcBef>
                <a:spcPct val="20000"/>
              </a:spcBef>
            </a:pPr>
            <a:r>
              <a:rPr lang="vi-VN" sz="2100" dirty="0" smtClean="0">
                <a:latin typeface="+mj-lt"/>
              </a:rPr>
              <a:t>		+ TP. Hồ Chí Minh và Hà Nội là địa bàn buôn bán, tiêu thụ thuốc lá nhập lậu lớn nhất.</a:t>
            </a:r>
          </a:p>
          <a:p>
            <a:pPr marL="342900" indent="-342900">
              <a:spcBef>
                <a:spcPct val="20000"/>
              </a:spcBef>
              <a:buFont typeface="Wingdings" pitchFamily="2" charset="2"/>
              <a:buChar char="q"/>
            </a:pPr>
            <a:endParaRPr lang="vi-VN" sz="2200" dirty="0" smtClean="0">
              <a:latin typeface="+mj-lt"/>
              <a:cs typeface="Times New Roman" pitchFamily="18" charset="0"/>
            </a:endParaRPr>
          </a:p>
        </p:txBody>
      </p:sp>
      <p:pic>
        <p:nvPicPr>
          <p:cNvPr id="6" name="Picture 6" descr="http://static.xalo.vn/images/news/20141003/1637/221/tang_cuong_chong_buon_lau_thuoc_la_1.jpg"/>
          <p:cNvPicPr>
            <a:picLocks noChangeAspect="1" noChangeArrowheads="1"/>
          </p:cNvPicPr>
          <p:nvPr/>
        </p:nvPicPr>
        <p:blipFill>
          <a:blip r:embed="rId2" cstate="print"/>
          <a:srcRect/>
          <a:stretch>
            <a:fillRect/>
          </a:stretch>
        </p:blipFill>
        <p:spPr bwMode="auto">
          <a:xfrm>
            <a:off x="3124200" y="4191000"/>
            <a:ext cx="3149600" cy="2438400"/>
          </a:xfrm>
          <a:prstGeom prst="rect">
            <a:avLst/>
          </a:prstGeom>
          <a:noFill/>
        </p:spPr>
      </p:pic>
      <p:pic>
        <p:nvPicPr>
          <p:cNvPr id="7" name="Picture 6" descr="http://baovinhphuc.com.vn/thumbnail/550/thuocla.jpg?url=Storage/Images/2014/3/6/thuocla.jpg"/>
          <p:cNvPicPr>
            <a:picLocks noChangeAspect="1" noChangeArrowheads="1"/>
          </p:cNvPicPr>
          <p:nvPr/>
        </p:nvPicPr>
        <p:blipFill>
          <a:blip r:embed="rId3" cstate="print"/>
          <a:srcRect/>
          <a:stretch>
            <a:fillRect/>
          </a:stretch>
        </p:blipFill>
        <p:spPr bwMode="auto">
          <a:xfrm>
            <a:off x="1" y="4191000"/>
            <a:ext cx="3200400" cy="2438400"/>
          </a:xfrm>
          <a:prstGeom prst="rect">
            <a:avLst/>
          </a:prstGeom>
          <a:noFill/>
        </p:spPr>
      </p:pic>
      <p:pic>
        <p:nvPicPr>
          <p:cNvPr id="8" name="Picture 2" descr="http://m.f25.img.vnecdn.net/2014/11/12/Van-chuyen-thuoc-la-tren-tuyen-4779-5027-1415780850.jpg"/>
          <p:cNvPicPr>
            <a:picLocks noChangeAspect="1" noChangeArrowheads="1"/>
          </p:cNvPicPr>
          <p:nvPr/>
        </p:nvPicPr>
        <p:blipFill>
          <a:blip r:embed="rId4" cstate="print"/>
          <a:srcRect/>
          <a:stretch>
            <a:fillRect/>
          </a:stretch>
        </p:blipFill>
        <p:spPr bwMode="auto">
          <a:xfrm>
            <a:off x="6248400" y="4191000"/>
            <a:ext cx="2895600" cy="2438400"/>
          </a:xfrm>
          <a:prstGeom prst="rect">
            <a:avLst/>
          </a:prstGeom>
          <a:noFill/>
        </p:spPr>
      </p:pic>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715962"/>
          </a:xfrm>
        </p:spPr>
        <p:txBody>
          <a:bodyPr>
            <a:noAutofit/>
          </a:bodyPr>
          <a:lstStyle/>
          <a:p>
            <a:r>
              <a:rPr lang="en-US" sz="2800" b="1" dirty="0" smtClean="0">
                <a:solidFill>
                  <a:srgbClr val="0033CC"/>
                </a:solidFill>
                <a:latin typeface="Times New Roman" pitchFamily="18" charset="0"/>
                <a:cs typeface="Times New Roman" pitchFamily="18" charset="0"/>
              </a:rPr>
              <a:t>4. </a:t>
            </a:r>
            <a:r>
              <a:rPr lang="en-US" sz="2800" b="1" dirty="0" err="1" smtClean="0">
                <a:solidFill>
                  <a:srgbClr val="0033CC"/>
                </a:solidFill>
                <a:latin typeface="Times New Roman" pitchFamily="18" charset="0"/>
                <a:cs typeface="Times New Roman" pitchFamily="18" charset="0"/>
              </a:rPr>
              <a:t>Bảo</a:t>
            </a:r>
            <a:r>
              <a:rPr lang="en-US" sz="2800" b="1" dirty="0" smtClean="0">
                <a:solidFill>
                  <a:srgbClr val="0033CC"/>
                </a:solidFill>
                <a:latin typeface="Times New Roman" pitchFamily="18" charset="0"/>
                <a:cs typeface="Times New Roman" pitchFamily="18" charset="0"/>
              </a:rPr>
              <a:t> </a:t>
            </a:r>
            <a:r>
              <a:rPr lang="en-US" sz="2800" b="1" dirty="0" err="1" smtClean="0">
                <a:solidFill>
                  <a:srgbClr val="0033CC"/>
                </a:solidFill>
                <a:latin typeface="Times New Roman" pitchFamily="18" charset="0"/>
                <a:cs typeface="Times New Roman" pitchFamily="18" charset="0"/>
              </a:rPr>
              <a:t>đảm</a:t>
            </a:r>
            <a:r>
              <a:rPr lang="en-US" sz="2800" b="1" dirty="0" smtClean="0">
                <a:solidFill>
                  <a:srgbClr val="0033CC"/>
                </a:solidFill>
                <a:latin typeface="Times New Roman" pitchFamily="18" charset="0"/>
                <a:cs typeface="Times New Roman" pitchFamily="18" charset="0"/>
              </a:rPr>
              <a:t> </a:t>
            </a:r>
            <a:r>
              <a:rPr lang="en-US" sz="2800" b="1" dirty="0" err="1" smtClean="0">
                <a:solidFill>
                  <a:srgbClr val="0033CC"/>
                </a:solidFill>
                <a:latin typeface="Times New Roman" pitchFamily="18" charset="0"/>
                <a:cs typeface="Times New Roman" pitchFamily="18" charset="0"/>
              </a:rPr>
              <a:t>nguồn</a:t>
            </a:r>
            <a:r>
              <a:rPr lang="en-US" sz="2800" b="1" dirty="0" smtClean="0">
                <a:solidFill>
                  <a:srgbClr val="0033CC"/>
                </a:solidFill>
                <a:latin typeface="Times New Roman" pitchFamily="18" charset="0"/>
                <a:cs typeface="Times New Roman" pitchFamily="18" charset="0"/>
              </a:rPr>
              <a:t> </a:t>
            </a:r>
            <a:r>
              <a:rPr lang="en-US" sz="2800" b="1" dirty="0" err="1" smtClean="0">
                <a:solidFill>
                  <a:srgbClr val="0033CC"/>
                </a:solidFill>
                <a:latin typeface="Times New Roman" pitchFamily="18" charset="0"/>
                <a:cs typeface="Times New Roman" pitchFamily="18" charset="0"/>
              </a:rPr>
              <a:t>kinh</a:t>
            </a:r>
            <a:r>
              <a:rPr lang="en-US" sz="2800" b="1" dirty="0" smtClean="0">
                <a:solidFill>
                  <a:srgbClr val="0033CC"/>
                </a:solidFill>
                <a:latin typeface="Times New Roman" pitchFamily="18" charset="0"/>
                <a:cs typeface="Times New Roman" pitchFamily="18" charset="0"/>
              </a:rPr>
              <a:t> </a:t>
            </a:r>
            <a:r>
              <a:rPr lang="en-US" sz="2800" b="1" dirty="0" err="1" smtClean="0">
                <a:solidFill>
                  <a:srgbClr val="0033CC"/>
                </a:solidFill>
                <a:latin typeface="Times New Roman" pitchFamily="18" charset="0"/>
                <a:cs typeface="Times New Roman" pitchFamily="18" charset="0"/>
              </a:rPr>
              <a:t>phí</a:t>
            </a:r>
            <a:r>
              <a:rPr lang="en-US" sz="2800" b="1" dirty="0" smtClean="0">
                <a:solidFill>
                  <a:srgbClr val="0033CC"/>
                </a:solidFill>
                <a:latin typeface="Times New Roman" pitchFamily="18" charset="0"/>
                <a:cs typeface="Times New Roman" pitchFamily="18" charset="0"/>
              </a:rPr>
              <a:t> </a:t>
            </a:r>
            <a:r>
              <a:rPr lang="en-US" sz="2800" b="1" dirty="0" err="1" smtClean="0">
                <a:solidFill>
                  <a:srgbClr val="0033CC"/>
                </a:solidFill>
                <a:latin typeface="Times New Roman" pitchFamily="18" charset="0"/>
                <a:cs typeface="Times New Roman" pitchFamily="18" charset="0"/>
              </a:rPr>
              <a:t>bền</a:t>
            </a:r>
            <a:r>
              <a:rPr lang="en-US" sz="2800" b="1" dirty="0" smtClean="0">
                <a:solidFill>
                  <a:srgbClr val="0033CC"/>
                </a:solidFill>
                <a:latin typeface="Times New Roman" pitchFamily="18" charset="0"/>
                <a:cs typeface="Times New Roman" pitchFamily="18" charset="0"/>
              </a:rPr>
              <a:t> </a:t>
            </a:r>
            <a:r>
              <a:rPr lang="en-US" sz="2800" b="1" dirty="0" err="1" smtClean="0">
                <a:solidFill>
                  <a:srgbClr val="0033CC"/>
                </a:solidFill>
                <a:latin typeface="Times New Roman" pitchFamily="18" charset="0"/>
                <a:cs typeface="Times New Roman" pitchFamily="18" charset="0"/>
              </a:rPr>
              <a:t>vững</a:t>
            </a:r>
            <a:endParaRPr lang="vi-VN" sz="2800" b="1" dirty="0" smtClean="0">
              <a:solidFill>
                <a:srgbClr val="0033CC"/>
              </a:solidFill>
              <a:latin typeface="Times New Roman" pitchFamily="18" charset="0"/>
              <a:cs typeface="Times New Roman" pitchFamily="18" charset="0"/>
            </a:endParaRPr>
          </a:p>
        </p:txBody>
      </p:sp>
      <p:sp>
        <p:nvSpPr>
          <p:cNvPr id="4" name="Content Placeholder 3"/>
          <p:cNvSpPr>
            <a:spLocks noGrp="1"/>
          </p:cNvSpPr>
          <p:nvPr>
            <p:ph idx="1"/>
          </p:nvPr>
        </p:nvSpPr>
        <p:spPr>
          <a:xfrm>
            <a:off x="457200" y="1143000"/>
            <a:ext cx="8229600" cy="5486400"/>
          </a:xfrm>
        </p:spPr>
        <p:txBody>
          <a:bodyPr>
            <a:normAutofit/>
          </a:bodyPr>
          <a:lstStyle/>
          <a:p>
            <a:pPr>
              <a:buNone/>
            </a:pPr>
            <a:endParaRPr lang="en-US" dirty="0" smtClean="0"/>
          </a:p>
          <a:p>
            <a:pPr algn="r">
              <a:buNone/>
            </a:pPr>
            <a:endParaRPr lang="en-US" b="1" i="1" dirty="0" smtClean="0">
              <a:solidFill>
                <a:srgbClr val="FF0000"/>
              </a:solidFill>
            </a:endParaRPr>
          </a:p>
          <a:p>
            <a:pPr algn="r">
              <a:buNone/>
            </a:pPr>
            <a:endParaRPr lang="en-US" b="1" i="1" dirty="0" smtClean="0">
              <a:solidFill>
                <a:srgbClr val="FF0000"/>
              </a:solidFill>
            </a:endParaRPr>
          </a:p>
        </p:txBody>
      </p:sp>
      <p:sp>
        <p:nvSpPr>
          <p:cNvPr id="5" name="Rectangle 4"/>
          <p:cNvSpPr/>
          <p:nvPr/>
        </p:nvSpPr>
        <p:spPr>
          <a:xfrm>
            <a:off x="228600" y="1219200"/>
            <a:ext cx="4267200" cy="5780044"/>
          </a:xfrm>
          <a:prstGeom prst="rect">
            <a:avLst/>
          </a:prstGeom>
        </p:spPr>
        <p:txBody>
          <a:bodyPr wrap="square">
            <a:spAutoFit/>
          </a:bodyPr>
          <a:lstStyle/>
          <a:p>
            <a:pPr marL="342900" indent="-342900">
              <a:spcBef>
                <a:spcPct val="20000"/>
              </a:spcBef>
              <a:buFontTx/>
              <a:buChar char="-"/>
            </a:pPr>
            <a:r>
              <a:rPr lang="vi-VN" sz="2200" dirty="0" smtClean="0">
                <a:latin typeface="Times New Roman" pitchFamily="18" charset="0"/>
                <a:cs typeface="Times New Roman" pitchFamily="18" charset="0"/>
              </a:rPr>
              <a:t>Thành lập </a:t>
            </a:r>
            <a:r>
              <a:rPr lang="nl-NL" sz="2200" dirty="0" smtClean="0">
                <a:latin typeface="Times New Roman" pitchFamily="18" charset="0"/>
                <a:cs typeface="Times New Roman" pitchFamily="18" charset="0"/>
              </a:rPr>
              <a:t>Quỹ PCTH thuốc lá</a:t>
            </a:r>
            <a:r>
              <a:rPr lang="vi-VN" sz="2200" dirty="0" smtClean="0">
                <a:latin typeface="Times New Roman" pitchFamily="18" charset="0"/>
                <a:cs typeface="Times New Roman" pitchFamily="18" charset="0"/>
              </a:rPr>
              <a:t>: Q</a:t>
            </a:r>
            <a:r>
              <a:rPr lang="nl-NL" sz="2200" dirty="0" smtClean="0">
                <a:latin typeface="Times New Roman" pitchFamily="18" charset="0"/>
                <a:cs typeface="Times New Roman" pitchFamily="18" charset="0"/>
              </a:rPr>
              <a:t>uỹ quốc gia, trực thuộc Bộ Y tế và chịu sự quản lý nhà nước về tài chính của Bộ Tài chính</a:t>
            </a:r>
            <a:endParaRPr lang="vi-VN" sz="2200" dirty="0" smtClean="0">
              <a:latin typeface="Times New Roman" pitchFamily="18" charset="0"/>
              <a:cs typeface="Times New Roman" pitchFamily="18" charset="0"/>
            </a:endParaRPr>
          </a:p>
          <a:p>
            <a:pPr marL="342900" indent="-342900">
              <a:spcBef>
                <a:spcPct val="20000"/>
              </a:spcBef>
              <a:buFontTx/>
              <a:buChar char="-"/>
            </a:pPr>
            <a:r>
              <a:rPr lang="nl-NL" sz="2200" dirty="0" smtClean="0">
                <a:latin typeface="Times New Roman" pitchFamily="18" charset="0"/>
                <a:cs typeface="Times New Roman" pitchFamily="18" charset="0"/>
              </a:rPr>
              <a:t>Quỹ hoạt động không vì mục đích lợi nhuận, có chức năng huy động, cung cấp và điều phối nguồn lực tài chính cho các hoạt động PCTH thuốc lá trên phạm vi toàn quốc</a:t>
            </a:r>
            <a:endParaRPr lang="vi-VN" sz="2200" dirty="0" smtClean="0">
              <a:latin typeface="Times New Roman" pitchFamily="18" charset="0"/>
              <a:cs typeface="Times New Roman" pitchFamily="18" charset="0"/>
            </a:endParaRPr>
          </a:p>
          <a:p>
            <a:pPr marL="342900" indent="-342900">
              <a:spcBef>
                <a:spcPct val="20000"/>
              </a:spcBef>
              <a:buFontTx/>
              <a:buChar char="-"/>
            </a:pPr>
            <a:r>
              <a:rPr lang="vi-VN" sz="2200" dirty="0" smtClean="0">
                <a:latin typeface="Times New Roman" pitchFamily="18" charset="0"/>
                <a:cs typeface="Times New Roman" pitchFamily="18" charset="0"/>
              </a:rPr>
              <a:t>Thành lập và Kiện toàn Hội đồng Quản lý Quỹ, các Ban tư vấn, Kiểm soát và Cơ quan Điều hành Quỹ. </a:t>
            </a:r>
          </a:p>
          <a:p>
            <a:pPr marL="342900" indent="-342900">
              <a:spcBef>
                <a:spcPct val="20000"/>
              </a:spcBef>
              <a:buFontTx/>
              <a:buChar char="-"/>
            </a:pPr>
            <a:endParaRPr lang="vi-VN" sz="2200" dirty="0" smtClean="0">
              <a:latin typeface="Times New Roman" pitchFamily="18" charset="0"/>
              <a:cs typeface="Times New Roman" pitchFamily="18" charset="0"/>
            </a:endParaRPr>
          </a:p>
          <a:p>
            <a:pPr marL="342900" indent="-342900">
              <a:spcBef>
                <a:spcPct val="20000"/>
              </a:spcBef>
              <a:buFontTx/>
              <a:buChar char="-"/>
            </a:pPr>
            <a:endParaRPr lang="vi-VN" sz="2200" dirty="0" smtClean="0">
              <a:latin typeface="Times New Roman" pitchFamily="18" charset="0"/>
              <a:cs typeface="Times New Roman" pitchFamily="18" charset="0"/>
            </a:endParaRPr>
          </a:p>
        </p:txBody>
      </p:sp>
      <p:pic>
        <p:nvPicPr>
          <p:cNvPr id="6" name="Picture 2" descr="D:\VINACOSH\Anh VP\img-0133.jpg"/>
          <p:cNvPicPr>
            <a:picLocks noChangeAspect="1" noChangeArrowheads="1"/>
          </p:cNvPicPr>
          <p:nvPr/>
        </p:nvPicPr>
        <p:blipFill>
          <a:blip r:embed="rId2" cstate="print"/>
          <a:srcRect/>
          <a:stretch>
            <a:fillRect/>
          </a:stretch>
        </p:blipFill>
        <p:spPr>
          <a:xfrm>
            <a:off x="4572000" y="1447800"/>
            <a:ext cx="4343400" cy="4191000"/>
          </a:xfrm>
          <a:prstGeom prst="rect">
            <a:avLst/>
          </a:prstGeom>
          <a:noFill/>
        </p:spPr>
      </p:pic>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Content Placeholder 4" descr="img-0015.jpg"/>
          <p:cNvPicPr>
            <a:picLocks noGrp="1" noChangeAspect="1"/>
          </p:cNvPicPr>
          <p:nvPr>
            <p:ph idx="1"/>
          </p:nvPr>
        </p:nvPicPr>
        <p:blipFill>
          <a:blip r:embed="rId2" cstate="print"/>
          <a:srcRect/>
          <a:stretch>
            <a:fillRect/>
          </a:stretch>
        </p:blipFill>
        <p:spPr>
          <a:xfrm>
            <a:off x="304800" y="152400"/>
            <a:ext cx="4191000" cy="3200400"/>
          </a:xfrm>
        </p:spPr>
      </p:pic>
      <p:pic>
        <p:nvPicPr>
          <p:cNvPr id="9" name="Picture 2" descr="C:\Users\HUONGBAU\Desktop\anh gui\IMG_4403.JPG"/>
          <p:cNvPicPr>
            <a:picLocks noChangeAspect="1" noChangeArrowheads="1"/>
          </p:cNvPicPr>
          <p:nvPr/>
        </p:nvPicPr>
        <p:blipFill>
          <a:blip r:embed="rId3" cstate="print"/>
          <a:srcRect/>
          <a:stretch>
            <a:fillRect/>
          </a:stretch>
        </p:blipFill>
        <p:spPr>
          <a:xfrm>
            <a:off x="4495800" y="228600"/>
            <a:ext cx="4419600" cy="3200400"/>
          </a:xfrm>
          <a:prstGeom prst="rect">
            <a:avLst/>
          </a:prstGeom>
          <a:noFill/>
        </p:spPr>
      </p:pic>
      <p:pic>
        <p:nvPicPr>
          <p:cNvPr id="10" name="Picture 9" descr="E:\a- Huong Bau\Anh du an\31-5-2014\ẢnH HỌP BÁO\IMG_0092.JPG"/>
          <p:cNvPicPr/>
          <p:nvPr/>
        </p:nvPicPr>
        <p:blipFill>
          <a:blip r:embed="rId4" cstate="print"/>
          <a:srcRect/>
          <a:stretch>
            <a:fillRect/>
          </a:stretch>
        </p:blipFill>
        <p:spPr bwMode="auto">
          <a:xfrm>
            <a:off x="228600" y="3733227"/>
            <a:ext cx="4244321" cy="3124773"/>
          </a:xfrm>
          <a:prstGeom prst="rect">
            <a:avLst/>
          </a:prstGeom>
          <a:noFill/>
          <a:ln w="9525">
            <a:noFill/>
            <a:miter lim="800000"/>
            <a:headEnd/>
            <a:tailEnd/>
          </a:ln>
        </p:spPr>
      </p:pic>
      <p:pic>
        <p:nvPicPr>
          <p:cNvPr id="7" name="Picture 6" descr="D:\VINACOSH\Anh VP\img-0061.jpg"/>
          <p:cNvPicPr/>
          <p:nvPr/>
        </p:nvPicPr>
        <p:blipFill>
          <a:blip r:embed="rId5" cstate="print"/>
          <a:srcRect/>
          <a:stretch>
            <a:fillRect/>
          </a:stretch>
        </p:blipFill>
        <p:spPr bwMode="auto">
          <a:xfrm>
            <a:off x="4572000" y="3751521"/>
            <a:ext cx="4361564" cy="3106479"/>
          </a:xfrm>
          <a:prstGeom prst="rect">
            <a:avLst/>
          </a:prstGeom>
          <a:noFill/>
          <a:ln w="9525">
            <a:noFill/>
            <a:miter lim="800000"/>
            <a:headEnd/>
            <a:tailEnd/>
          </a:ln>
        </p:spPr>
      </p:pic>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2" descr="C:\Users\HUONGBAU\Desktop\GTVT.jpg"/>
          <p:cNvPicPr>
            <a:picLocks noGrp="1" noChangeAspect="1" noChangeArrowheads="1"/>
          </p:cNvPicPr>
          <p:nvPr>
            <p:ph idx="1"/>
          </p:nvPr>
        </p:nvPicPr>
        <p:blipFill>
          <a:blip r:embed="rId2" cstate="print"/>
          <a:srcRect/>
          <a:stretch>
            <a:fillRect/>
          </a:stretch>
        </p:blipFill>
        <p:spPr>
          <a:xfrm>
            <a:off x="152400" y="304800"/>
            <a:ext cx="4267200" cy="3200400"/>
          </a:xfrm>
          <a:noFill/>
        </p:spPr>
      </p:pic>
      <p:sp>
        <p:nvSpPr>
          <p:cNvPr id="2" name="Title 1"/>
          <p:cNvSpPr>
            <a:spLocks noGrp="1"/>
          </p:cNvSpPr>
          <p:nvPr>
            <p:ph type="title"/>
          </p:nvPr>
        </p:nvSpPr>
        <p:spPr>
          <a:xfrm>
            <a:off x="228600" y="4191000"/>
            <a:ext cx="4114800" cy="1676400"/>
          </a:xfrm>
        </p:spPr>
        <p:txBody>
          <a:bodyPr vert="horz" lIns="91440" tIns="45720" rIns="91440" bIns="45720" rtlCol="0" anchor="ctr">
            <a:noAutofit/>
          </a:bodyPr>
          <a:lstStyle/>
          <a:p>
            <a:pPr marL="457200" indent="-457200">
              <a:lnSpc>
                <a:spcPct val="150000"/>
              </a:lnSpc>
              <a:defRPr/>
            </a:pPr>
            <a:r>
              <a:rPr lang="en-US" sz="22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Phát</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động</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triển</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khai</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Luật</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trong</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ngành</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Giao</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thông</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Vận</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tải</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và</a:t>
            </a:r>
            <a:r>
              <a:rPr lang="en-US" sz="2000" b="1" dirty="0" smtClean="0">
                <a:solidFill>
                  <a:srgbClr val="C00000"/>
                </a:solidFill>
                <a:latin typeface="Times New Roman" pitchFamily="18" charset="0"/>
                <a:ea typeface="Tahoma" pitchFamily="34" charset="0"/>
                <a:cs typeface="Times New Roman" pitchFamily="18" charset="0"/>
              </a:rPr>
              <a:t> </a:t>
            </a:r>
            <a:br>
              <a:rPr lang="en-US" sz="2000" b="1" dirty="0" smtClean="0">
                <a:solidFill>
                  <a:srgbClr val="C00000"/>
                </a:solidFill>
                <a:latin typeface="Times New Roman" pitchFamily="18" charset="0"/>
                <a:ea typeface="Tahoma" pitchFamily="34" charset="0"/>
                <a:cs typeface="Times New Roman" pitchFamily="18" charset="0"/>
              </a:rPr>
            </a:br>
            <a:r>
              <a:rPr lang="en-US" sz="2000" b="1" dirty="0" err="1" smtClean="0">
                <a:solidFill>
                  <a:srgbClr val="C00000"/>
                </a:solidFill>
                <a:latin typeface="Times New Roman" pitchFamily="18" charset="0"/>
                <a:ea typeface="Tahoma" pitchFamily="34" charset="0"/>
                <a:cs typeface="Times New Roman" pitchFamily="18" charset="0"/>
              </a:rPr>
              <a:t>Công</a:t>
            </a:r>
            <a:r>
              <a:rPr lang="en-US" sz="2000" b="1" dirty="0" smtClean="0">
                <a:solidFill>
                  <a:srgbClr val="C00000"/>
                </a:solidFill>
                <a:latin typeface="Times New Roman" pitchFamily="18" charset="0"/>
                <a:ea typeface="Tahoma" pitchFamily="34" charset="0"/>
                <a:cs typeface="Times New Roman" pitchFamily="18" charset="0"/>
              </a:rPr>
              <a:t> An </a:t>
            </a:r>
            <a:r>
              <a:rPr lang="en-US" sz="2000" b="1" dirty="0" err="1" smtClean="0">
                <a:solidFill>
                  <a:srgbClr val="C00000"/>
                </a:solidFill>
                <a:latin typeface="Times New Roman" pitchFamily="18" charset="0"/>
                <a:ea typeface="Tahoma" pitchFamily="34" charset="0"/>
                <a:cs typeface="Times New Roman" pitchFamily="18" charset="0"/>
              </a:rPr>
              <a:t>Nhân</a:t>
            </a:r>
            <a:r>
              <a:rPr lang="en-US" sz="2000" b="1" dirty="0" smtClean="0">
                <a:solidFill>
                  <a:srgbClr val="C00000"/>
                </a:solidFill>
                <a:latin typeface="Times New Roman" pitchFamily="18" charset="0"/>
                <a:ea typeface="Tahoma" pitchFamily="34" charset="0"/>
                <a:cs typeface="Times New Roman" pitchFamily="18" charset="0"/>
              </a:rPr>
              <a:t> </a:t>
            </a:r>
            <a:r>
              <a:rPr lang="en-US" sz="2000" b="1" dirty="0" err="1" smtClean="0">
                <a:solidFill>
                  <a:srgbClr val="C00000"/>
                </a:solidFill>
                <a:latin typeface="Times New Roman" pitchFamily="18" charset="0"/>
                <a:ea typeface="Tahoma" pitchFamily="34" charset="0"/>
                <a:cs typeface="Times New Roman" pitchFamily="18" charset="0"/>
              </a:rPr>
              <a:t>dân</a:t>
            </a:r>
            <a:endParaRPr lang="en-US" sz="2200" b="1" dirty="0" smtClean="0">
              <a:solidFill>
                <a:srgbClr val="C00000"/>
              </a:solidFill>
              <a:latin typeface="Times New Roman" pitchFamily="18" charset="0"/>
              <a:ea typeface="Tahoma" pitchFamily="34" charset="0"/>
              <a:cs typeface="Times New Roman" pitchFamily="18" charset="0"/>
            </a:endParaRPr>
          </a:p>
        </p:txBody>
      </p:sp>
      <p:pic>
        <p:nvPicPr>
          <p:cNvPr id="4" name="Content Placeholder 3" descr="C:\Users\HUONGBAU\Desktop\Hoi thao TFK\Bo Cong An\IMG_0008.JPG"/>
          <p:cNvPicPr>
            <a:picLocks/>
          </p:cNvPicPr>
          <p:nvPr/>
        </p:nvPicPr>
        <p:blipFill>
          <a:blip r:embed="rId3" cstate="print"/>
          <a:srcRect/>
          <a:stretch>
            <a:fillRect/>
          </a:stretch>
        </p:blipFill>
        <p:spPr>
          <a:xfrm>
            <a:off x="4648200" y="3657600"/>
            <a:ext cx="4343400" cy="3124200"/>
          </a:xfrm>
          <a:prstGeom prst="rect">
            <a:avLst/>
          </a:prstGeom>
        </p:spPr>
      </p:pic>
      <p:pic>
        <p:nvPicPr>
          <p:cNvPr id="5" name="Picture 4" descr="IMG_0040.JPG"/>
          <p:cNvPicPr>
            <a:picLocks noChangeAspect="1"/>
          </p:cNvPicPr>
          <p:nvPr/>
        </p:nvPicPr>
        <p:blipFill>
          <a:blip r:embed="rId4" cstate="print"/>
          <a:stretch>
            <a:fillRect/>
          </a:stretch>
        </p:blipFill>
        <p:spPr>
          <a:xfrm>
            <a:off x="4648200" y="304800"/>
            <a:ext cx="4343400" cy="3200400"/>
          </a:xfrm>
          <a:prstGeom prst="rect">
            <a:avLst/>
          </a:prstGeom>
        </p:spPr>
      </p:pic>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181600"/>
            <a:ext cx="4267200" cy="1447800"/>
          </a:xfrm>
        </p:spPr>
        <p:txBody>
          <a:bodyPr>
            <a:normAutofit fontScale="92500"/>
          </a:bodyPr>
          <a:lstStyle/>
          <a:p>
            <a:pPr algn="ctr">
              <a:buNone/>
            </a:pPr>
            <a:r>
              <a:rPr lang="nl-NL" sz="2200" i="1" dirty="0" smtClean="0">
                <a:latin typeface="Times New Roman" pitchFamily="18" charset="0"/>
                <a:cs typeface="Times New Roman" pitchFamily="18" charset="0"/>
              </a:rPr>
              <a:t>Hội thảo hướng dẫn thực hiện Thông tư hạn chế sử dụng </a:t>
            </a:r>
            <a:r>
              <a:rPr lang="nl-NL" sz="1700" i="1" dirty="0" smtClean="0">
                <a:latin typeface="Times New Roman" pitchFamily="18" charset="0"/>
                <a:cs typeface="Times New Roman" pitchFamily="18" charset="0"/>
              </a:rPr>
              <a:t>thuốc</a:t>
            </a:r>
            <a:r>
              <a:rPr lang="nl-NL" sz="2200" i="1" dirty="0" smtClean="0">
                <a:latin typeface="Times New Roman" pitchFamily="18" charset="0"/>
                <a:cs typeface="Times New Roman" pitchFamily="18" charset="0"/>
              </a:rPr>
              <a:t> lá trong tác phẩm sân khấu điện ảnh của Bộ Văn hóa, Thể thao và Du lịch</a:t>
            </a:r>
            <a:endParaRPr lang="en-US" sz="2200"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endParaRPr lang="en-US"/>
          </a:p>
        </p:txBody>
      </p:sp>
      <p:pic>
        <p:nvPicPr>
          <p:cNvPr id="83970" name="Picture 2" descr="Bo VH TT DL 1"/>
          <p:cNvPicPr>
            <a:picLocks noChangeAspect="1" noChangeArrowheads="1"/>
          </p:cNvPicPr>
          <p:nvPr/>
        </p:nvPicPr>
        <p:blipFill>
          <a:blip r:embed="rId2" cstate="print"/>
          <a:srcRect/>
          <a:stretch>
            <a:fillRect/>
          </a:stretch>
        </p:blipFill>
        <p:spPr bwMode="auto">
          <a:xfrm>
            <a:off x="304800" y="202721"/>
            <a:ext cx="4191000" cy="4902679"/>
          </a:xfrm>
          <a:prstGeom prst="rect">
            <a:avLst/>
          </a:prstGeom>
          <a:noFill/>
          <a:ln w="9525">
            <a:noFill/>
            <a:miter lim="800000"/>
            <a:headEnd/>
            <a:tailEnd/>
          </a:ln>
        </p:spPr>
      </p:pic>
      <p:pic>
        <p:nvPicPr>
          <p:cNvPr id="5" name="Picture 2" descr="anh"/>
          <p:cNvPicPr>
            <a:picLocks noChangeAspect="1" noChangeArrowheads="1"/>
          </p:cNvPicPr>
          <p:nvPr/>
        </p:nvPicPr>
        <p:blipFill>
          <a:blip r:embed="rId3" cstate="print"/>
          <a:srcRect/>
          <a:stretch>
            <a:fillRect/>
          </a:stretch>
        </p:blipFill>
        <p:spPr bwMode="auto">
          <a:xfrm>
            <a:off x="4800600" y="228600"/>
            <a:ext cx="4114800" cy="4876800"/>
          </a:xfrm>
          <a:prstGeom prst="rect">
            <a:avLst/>
          </a:prstGeom>
          <a:noFill/>
          <a:ln w="9525">
            <a:noFill/>
            <a:miter lim="800000"/>
            <a:headEnd/>
            <a:tailEnd/>
          </a:ln>
        </p:spPr>
      </p:pic>
      <p:sp>
        <p:nvSpPr>
          <p:cNvPr id="6" name="Rectangle 5"/>
          <p:cNvSpPr/>
          <p:nvPr/>
        </p:nvSpPr>
        <p:spPr>
          <a:xfrm>
            <a:off x="4419600" y="5410200"/>
            <a:ext cx="4572000" cy="923330"/>
          </a:xfrm>
          <a:prstGeom prst="rect">
            <a:avLst/>
          </a:prstGeom>
        </p:spPr>
        <p:txBody>
          <a:bodyPr>
            <a:spAutoFit/>
          </a:bodyPr>
          <a:lstStyle/>
          <a:p>
            <a:pPr algn="ctr">
              <a:buNone/>
            </a:pPr>
            <a:r>
              <a:rPr lang="nl-NL" i="1" dirty="0" smtClean="0">
                <a:latin typeface="Times New Roman" pitchFamily="18" charset="0"/>
                <a:cs typeface="Times New Roman" pitchFamily="18" charset="0"/>
              </a:rPr>
              <a:t>Bộ Công An tổ chức hội thảo về công tác PCTH thuốc lá, cách thức tổ chức kiểm tra, xử lý vi phạm quy định PCTH thuốc lá</a:t>
            </a:r>
            <a:endParaRPr lang="en-US" i="1" dirty="0">
              <a:latin typeface="Times New Roman" pitchFamily="18" charset="0"/>
              <a:cs typeface="Times New Roman" pitchFamily="18" charset="0"/>
            </a:endParaRPr>
          </a:p>
        </p:txBody>
      </p:sp>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800" b="1" dirty="0" err="1" smtClean="0">
                <a:solidFill>
                  <a:srgbClr val="0000FF"/>
                </a:solidFill>
                <a:latin typeface="Times New Roman" pitchFamily="18" charset="0"/>
                <a:cs typeface="Times New Roman" pitchFamily="18" charset="0"/>
              </a:rPr>
              <a:t>Chương</a:t>
            </a:r>
            <a:r>
              <a:rPr lang="en-US" sz="2800" b="1" dirty="0" smtClean="0">
                <a:solidFill>
                  <a:srgbClr val="0000FF"/>
                </a:solidFill>
                <a:latin typeface="Times New Roman" pitchFamily="18" charset="0"/>
                <a:cs typeface="Times New Roman" pitchFamily="18" charset="0"/>
              </a:rPr>
              <a:t> 4. </a:t>
            </a:r>
            <a:r>
              <a:rPr lang="en-US" sz="2800" b="1" dirty="0" err="1" smtClean="0">
                <a:solidFill>
                  <a:srgbClr val="0000FF"/>
                </a:solidFill>
                <a:latin typeface="Times New Roman" pitchFamily="18" charset="0"/>
                <a:cs typeface="Times New Roman" pitchFamily="18" charset="0"/>
              </a:rPr>
              <a:t>Thanh</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kiểm</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tra</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thực</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hiện</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Luật</a:t>
            </a:r>
            <a:r>
              <a:rPr lang="en-US" sz="2800" b="1" dirty="0" smtClean="0">
                <a:solidFill>
                  <a:srgbClr val="0000FF"/>
                </a:solidFill>
                <a:latin typeface="Times New Roman" pitchFamily="18" charset="0"/>
                <a:cs typeface="Times New Roman" pitchFamily="18" charset="0"/>
              </a:rPr>
              <a:t> PCTH </a:t>
            </a:r>
            <a:r>
              <a:rPr lang="en-US" sz="2800" b="1" dirty="0" err="1" smtClean="0">
                <a:solidFill>
                  <a:srgbClr val="0000FF"/>
                </a:solidFill>
                <a:latin typeface="Times New Roman" pitchFamily="18" charset="0"/>
                <a:cs typeface="Times New Roman" pitchFamily="18" charset="0"/>
              </a:rPr>
              <a:t>thuốc</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lá</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Điều</a:t>
            </a:r>
            <a:r>
              <a:rPr lang="en-US" sz="2800" b="1" dirty="0" smtClean="0">
                <a:solidFill>
                  <a:srgbClr val="0000FF"/>
                </a:solidFill>
                <a:latin typeface="Times New Roman" pitchFamily="18" charset="0"/>
                <a:cs typeface="Times New Roman" pitchFamily="18" charset="0"/>
              </a:rPr>
              <a:t> 31, 32 </a:t>
            </a:r>
            <a:r>
              <a:rPr lang="en-US" sz="2800" b="1" dirty="0" err="1" smtClean="0">
                <a:solidFill>
                  <a:srgbClr val="0000FF"/>
                </a:solidFill>
                <a:latin typeface="Times New Roman" pitchFamily="18" charset="0"/>
                <a:cs typeface="Times New Roman" pitchFamily="18" charset="0"/>
              </a:rPr>
              <a:t>của</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Luật</a:t>
            </a:r>
            <a:r>
              <a:rPr lang="en-US" sz="2800" b="1" dirty="0" smtClean="0">
                <a:solidFill>
                  <a:srgbClr val="0000FF"/>
                </a:solidFill>
                <a:latin typeface="Times New Roman" pitchFamily="18" charset="0"/>
                <a:cs typeface="Times New Roman" pitchFamily="18" charset="0"/>
              </a:rPr>
              <a:t>) </a:t>
            </a:r>
            <a:endParaRPr lang="vi-VN" sz="2800" dirty="0"/>
          </a:p>
        </p:txBody>
      </p:sp>
      <p:sp>
        <p:nvSpPr>
          <p:cNvPr id="3" name="Content Placeholder 2"/>
          <p:cNvSpPr>
            <a:spLocks noGrp="1"/>
          </p:cNvSpPr>
          <p:nvPr>
            <p:ph idx="1"/>
          </p:nvPr>
        </p:nvSpPr>
        <p:spPr>
          <a:xfrm>
            <a:off x="457200" y="1219200"/>
            <a:ext cx="8229600" cy="5105400"/>
          </a:xfrm>
        </p:spPr>
        <p:txBody>
          <a:bodyPr>
            <a:normAutofit fontScale="92500" lnSpcReduction="10000"/>
          </a:bodyPr>
          <a:lstStyle/>
          <a:p>
            <a:pPr algn="just">
              <a:lnSpc>
                <a:spcPct val="150000"/>
              </a:lnSpc>
            </a:pPr>
            <a:r>
              <a:rPr lang="nl-NL" sz="2400" b="1" dirty="0" smtClean="0">
                <a:latin typeface="Times New Roman" pitchFamily="18" charset="0"/>
                <a:cs typeface="Times New Roman" pitchFamily="18" charset="0"/>
              </a:rPr>
              <a:t>Bộ Y tế: </a:t>
            </a:r>
            <a:r>
              <a:rPr lang="nl-NL" sz="2400" dirty="0" smtClean="0">
                <a:latin typeface="Times New Roman" pitchFamily="18" charset="0"/>
                <a:cs typeface="Times New Roman" pitchFamily="18" charset="0"/>
              </a:rPr>
              <a:t>thành lập </a:t>
            </a:r>
            <a:r>
              <a:rPr lang="nl-NL" sz="2400" b="1" dirty="0" smtClean="0">
                <a:solidFill>
                  <a:srgbClr val="FF0000"/>
                </a:solidFill>
                <a:latin typeface="Times New Roman" pitchFamily="18" charset="0"/>
                <a:cs typeface="Times New Roman" pitchFamily="18" charset="0"/>
              </a:rPr>
              <a:t>04 đoàn thanh kiểm tra </a:t>
            </a:r>
            <a:r>
              <a:rPr lang="nl-NL" sz="2400" dirty="0" smtClean="0">
                <a:latin typeface="Times New Roman" pitchFamily="18" charset="0"/>
                <a:cs typeface="Times New Roman" pitchFamily="18" charset="0"/>
              </a:rPr>
              <a:t>việc thực thi Luật PCTH thuốc lá tại </a:t>
            </a:r>
            <a:r>
              <a:rPr lang="nl-NL" sz="2400" b="1" dirty="0" smtClean="0">
                <a:solidFill>
                  <a:srgbClr val="FF0000"/>
                </a:solidFill>
                <a:latin typeface="Times New Roman" pitchFamily="18" charset="0"/>
                <a:cs typeface="Times New Roman" pitchFamily="18" charset="0"/>
              </a:rPr>
              <a:t>12 tỉnh, thành phố </a:t>
            </a:r>
            <a:r>
              <a:rPr lang="nl-NL" sz="2400" dirty="0" smtClean="0">
                <a:latin typeface="Times New Roman" pitchFamily="18" charset="0"/>
                <a:cs typeface="Times New Roman" pitchFamily="18" charset="0"/>
              </a:rPr>
              <a:t>(Hà Nội, TP Hồ Chí Minh, Đồng Nai, Vĩnh Phúc, Thái Nguyên...). </a:t>
            </a:r>
          </a:p>
          <a:p>
            <a:pPr algn="just">
              <a:lnSpc>
                <a:spcPct val="150000"/>
              </a:lnSpc>
            </a:pPr>
            <a:r>
              <a:rPr lang="nl-NL" sz="2400" b="1" dirty="0" smtClean="0">
                <a:latin typeface="Times New Roman" pitchFamily="18" charset="0"/>
                <a:cs typeface="Times New Roman" pitchFamily="18" charset="0"/>
              </a:rPr>
              <a:t>Bộ Công an: </a:t>
            </a:r>
          </a:p>
          <a:p>
            <a:pPr algn="just">
              <a:buNone/>
            </a:pPr>
            <a:r>
              <a:rPr lang="nl-NL" sz="2400" dirty="0" smtClean="0">
                <a:latin typeface="Times New Roman" pitchFamily="18" charset="0"/>
                <a:cs typeface="Times New Roman" pitchFamily="18" charset="0"/>
              </a:rPr>
              <a:t>   - Kết hợp với thanh tra y tế địa phương, công an và báo chí địa phương kiểm tra một số đơn vị của ngành công an tại các tỉnh, thành phố</a:t>
            </a:r>
          </a:p>
          <a:p>
            <a:pPr algn="just">
              <a:buFontTx/>
              <a:buChar char="-"/>
            </a:pPr>
            <a:r>
              <a:rPr lang="nl-NL" sz="2400" dirty="0" smtClean="0">
                <a:latin typeface="Times New Roman" pitchFamily="18" charset="0"/>
                <a:cs typeface="Times New Roman" pitchFamily="18" charset="0"/>
              </a:rPr>
              <a:t>Tổ chức kiểm tra </a:t>
            </a:r>
            <a:r>
              <a:rPr lang="nl-NL" sz="2400" b="1" dirty="0" smtClean="0">
                <a:solidFill>
                  <a:srgbClr val="FF0000"/>
                </a:solidFill>
                <a:latin typeface="Times New Roman" pitchFamily="18" charset="0"/>
                <a:cs typeface="Times New Roman" pitchFamily="18" charset="0"/>
              </a:rPr>
              <a:t>3 tỉnh </a:t>
            </a:r>
            <a:r>
              <a:rPr lang="nl-NL" sz="2400" dirty="0" smtClean="0">
                <a:latin typeface="Times New Roman" pitchFamily="18" charset="0"/>
                <a:cs typeface="Times New Roman" pitchFamily="18" charset="0"/>
              </a:rPr>
              <a:t>với khoảng </a:t>
            </a:r>
            <a:r>
              <a:rPr lang="nl-NL" sz="2400" b="1" dirty="0" smtClean="0">
                <a:solidFill>
                  <a:srgbClr val="FF0000"/>
                </a:solidFill>
                <a:latin typeface="Times New Roman" pitchFamily="18" charset="0"/>
                <a:cs typeface="Times New Roman" pitchFamily="18" charset="0"/>
              </a:rPr>
              <a:t>30 địa điểm</a:t>
            </a:r>
            <a:r>
              <a:rPr lang="nl-NL" sz="2400" dirty="0" smtClean="0">
                <a:latin typeface="Times New Roman" pitchFamily="18" charset="0"/>
                <a:cs typeface="Times New Roman" pitchFamily="18" charset="0"/>
              </a:rPr>
              <a:t>, xử phạt </a:t>
            </a:r>
            <a:r>
              <a:rPr lang="nl-NL" sz="2400" b="1" dirty="0" smtClean="0">
                <a:solidFill>
                  <a:srgbClr val="FF0000"/>
                </a:solidFill>
                <a:latin typeface="Times New Roman" pitchFamily="18" charset="0"/>
                <a:cs typeface="Times New Roman" pitchFamily="18" charset="0"/>
              </a:rPr>
              <a:t>4 trường hợp </a:t>
            </a:r>
            <a:r>
              <a:rPr lang="nl-NL" sz="2400" dirty="0" smtClean="0">
                <a:latin typeface="Times New Roman" pitchFamily="18" charset="0"/>
                <a:cs typeface="Times New Roman" pitchFamily="18" charset="0"/>
              </a:rPr>
              <a:t>vi phạm hút thuốc lá nơi công cộng</a:t>
            </a:r>
          </a:p>
          <a:p>
            <a:pPr algn="just">
              <a:buNone/>
            </a:pPr>
            <a:endParaRPr lang="nl-NL" sz="2400" b="1" dirty="0" smtClean="0">
              <a:latin typeface="Times New Roman" pitchFamily="18" charset="0"/>
              <a:cs typeface="Times New Roman" pitchFamily="18" charset="0"/>
            </a:endParaRPr>
          </a:p>
          <a:p>
            <a:pPr algn="just">
              <a:buFont typeface="Wingdings" pitchFamily="2" charset="2"/>
              <a:buChar char="§"/>
            </a:pPr>
            <a:r>
              <a:rPr lang="nl-NL" sz="2400" b="1" dirty="0" smtClean="0">
                <a:latin typeface="Times New Roman" pitchFamily="18" charset="0"/>
                <a:cs typeface="Times New Roman" pitchFamily="18" charset="0"/>
              </a:rPr>
              <a:t>Tổng Liên đoàn lao động: </a:t>
            </a:r>
            <a:r>
              <a:rPr lang="nl-NL" sz="2400" dirty="0" smtClean="0">
                <a:latin typeface="Times New Roman" pitchFamily="18" charset="0"/>
                <a:cs typeface="Times New Roman" pitchFamily="18" charset="0"/>
              </a:rPr>
              <a:t>thanh tra Liên đoàn lao động 12 tỉnh/thành phố </a:t>
            </a:r>
            <a:endParaRPr lang="en-US" sz="2400" dirty="0" smtClean="0">
              <a:latin typeface="Times New Roman" pitchFamily="18" charset="0"/>
              <a:cs typeface="Times New Roman" pitchFamily="18" charset="0"/>
            </a:endParaRPr>
          </a:p>
          <a:p>
            <a:pPr algn="just">
              <a:lnSpc>
                <a:spcPct val="150000"/>
              </a:lnSpc>
            </a:pPr>
            <a:endParaRPr lang="en-US" sz="2400" b="1" dirty="0" smtClean="0">
              <a:latin typeface="Times New Roman" pitchFamily="18" charset="0"/>
              <a:cs typeface="Times New Roman" pitchFamily="18" charset="0"/>
            </a:endParaRPr>
          </a:p>
          <a:p>
            <a:pPr algn="ctr">
              <a:buNone/>
            </a:pPr>
            <a:endParaRPr lang="en-US" sz="2400" dirty="0" smtClean="0">
              <a:solidFill>
                <a:srgbClr val="0000FF"/>
              </a:solidFill>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vi-VN" sz="2400" b="1" dirty="0">
              <a:latin typeface="Times New Roman" pitchFamily="18" charset="0"/>
              <a:cs typeface="Times New Roman" pitchFamily="18" charset="0"/>
            </a:endParaRPr>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876800"/>
            <a:ext cx="3886200" cy="1143000"/>
          </a:xfrm>
        </p:spPr>
        <p:txBody>
          <a:bodyPr>
            <a:noAutofit/>
          </a:bodyPr>
          <a:lstStyle/>
          <a:p>
            <a:pPr algn="ctr">
              <a:defRPr/>
            </a:pPr>
            <a:r>
              <a:rPr lang="en-US" sz="2000" b="1" dirty="0" err="1" smtClean="0">
                <a:solidFill>
                  <a:srgbClr val="0000FF"/>
                </a:solidFill>
                <a:effectLst/>
                <a:latin typeface="Times New Roman" pitchFamily="18" charset="0"/>
                <a:cs typeface="Times New Roman" pitchFamily="18" charset="0"/>
              </a:rPr>
              <a:t>Kiểm</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tra</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tại</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khách</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sạn</a:t>
            </a:r>
            <a:r>
              <a:rPr lang="en-US" sz="2000" b="1" dirty="0" smtClean="0">
                <a:solidFill>
                  <a:srgbClr val="0000FF"/>
                </a:solidFill>
                <a:effectLst/>
                <a:latin typeface="Times New Roman" pitchFamily="18" charset="0"/>
                <a:cs typeface="Times New Roman" pitchFamily="18" charset="0"/>
              </a:rPr>
              <a:t> Hilton (</a:t>
            </a:r>
            <a:r>
              <a:rPr lang="en-US" sz="2000" b="1" dirty="0" err="1" smtClean="0">
                <a:solidFill>
                  <a:srgbClr val="0000FF"/>
                </a:solidFill>
                <a:effectLst/>
                <a:latin typeface="Times New Roman" pitchFamily="18" charset="0"/>
                <a:cs typeface="Times New Roman" pitchFamily="18" charset="0"/>
              </a:rPr>
              <a:t>có</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sự</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tham</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gia</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của</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cơ</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quan</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báo</a:t>
            </a:r>
            <a:r>
              <a:rPr lang="en-US" sz="2000" b="1" dirty="0" smtClean="0">
                <a:solidFill>
                  <a:srgbClr val="0000FF"/>
                </a:solidFill>
                <a:effectLst/>
                <a:latin typeface="Times New Roman" pitchFamily="18" charset="0"/>
                <a:cs typeface="Times New Roman" pitchFamily="18" charset="0"/>
              </a:rPr>
              <a:t> </a:t>
            </a:r>
            <a:r>
              <a:rPr lang="en-US" sz="2000" b="1" dirty="0" err="1" smtClean="0">
                <a:solidFill>
                  <a:srgbClr val="0000FF"/>
                </a:solidFill>
                <a:effectLst/>
                <a:latin typeface="Times New Roman" pitchFamily="18" charset="0"/>
                <a:cs typeface="Times New Roman" pitchFamily="18" charset="0"/>
              </a:rPr>
              <a:t>chí</a:t>
            </a:r>
            <a:r>
              <a:rPr lang="en-US" sz="2000" b="1" dirty="0" smtClean="0">
                <a:solidFill>
                  <a:srgbClr val="0000FF"/>
                </a:solidFill>
                <a:effectLst/>
                <a:latin typeface="Times New Roman" pitchFamily="18" charset="0"/>
                <a:cs typeface="Times New Roman" pitchFamily="18" charset="0"/>
              </a:rPr>
              <a:t>)</a:t>
            </a:r>
            <a:endParaRPr lang="en-US" sz="2000" b="1" dirty="0">
              <a:solidFill>
                <a:srgbClr val="0000FF"/>
              </a:solidFill>
              <a:effectLst/>
              <a:latin typeface="Times New Roman" pitchFamily="18" charset="0"/>
              <a:cs typeface="Times New Roman" pitchFamily="18" charset="0"/>
            </a:endParaRPr>
          </a:p>
        </p:txBody>
      </p:sp>
      <p:pic>
        <p:nvPicPr>
          <p:cNvPr id="5" name="Picture 4" descr="E:\a- Huong Bau\Anh du an\DUONG BICH NGOC -TTXVN\a2_4812.jpg"/>
          <p:cNvPicPr/>
          <p:nvPr/>
        </p:nvPicPr>
        <p:blipFill>
          <a:blip r:embed="rId2" cstate="print"/>
          <a:srcRect/>
          <a:stretch>
            <a:fillRect/>
          </a:stretch>
        </p:blipFill>
        <p:spPr bwMode="auto">
          <a:xfrm>
            <a:off x="4237212" y="0"/>
            <a:ext cx="4906788" cy="3464634"/>
          </a:xfrm>
          <a:prstGeom prst="rect">
            <a:avLst/>
          </a:prstGeom>
          <a:noFill/>
          <a:ln w="9525">
            <a:noFill/>
            <a:miter lim="800000"/>
            <a:headEnd/>
            <a:tailEnd/>
          </a:ln>
        </p:spPr>
      </p:pic>
      <p:pic>
        <p:nvPicPr>
          <p:cNvPr id="7" name="Picture 6" descr="E:\a- Huong Bau\Anh du an\DUONG BICH NGOC -TTXVN\a22_6950.jpg"/>
          <p:cNvPicPr/>
          <p:nvPr/>
        </p:nvPicPr>
        <p:blipFill>
          <a:blip r:embed="rId3" cstate="print"/>
          <a:srcRect/>
          <a:stretch>
            <a:fillRect/>
          </a:stretch>
        </p:blipFill>
        <p:spPr bwMode="auto">
          <a:xfrm>
            <a:off x="4305743" y="3429295"/>
            <a:ext cx="4838257" cy="3428705"/>
          </a:xfrm>
          <a:prstGeom prst="rect">
            <a:avLst/>
          </a:prstGeom>
          <a:noFill/>
          <a:ln w="9525">
            <a:noFill/>
            <a:miter lim="800000"/>
            <a:headEnd/>
            <a:tailEnd/>
          </a:ln>
        </p:spPr>
      </p:pic>
      <p:pic>
        <p:nvPicPr>
          <p:cNvPr id="9" name="Picture 8" descr="E:\a- Huong Bau\Anh du an\DUONG BICH NGOC -TTXVN\a2_7044.jpg"/>
          <p:cNvPicPr/>
          <p:nvPr/>
        </p:nvPicPr>
        <p:blipFill>
          <a:blip r:embed="rId4" cstate="print"/>
          <a:srcRect/>
          <a:stretch>
            <a:fillRect/>
          </a:stretch>
        </p:blipFill>
        <p:spPr bwMode="auto">
          <a:xfrm>
            <a:off x="304800" y="1447800"/>
            <a:ext cx="3733800" cy="3276600"/>
          </a:xfrm>
          <a:prstGeom prst="rect">
            <a:avLst/>
          </a:prstGeom>
          <a:noFill/>
          <a:ln w="9525">
            <a:noFill/>
            <a:miter lim="800000"/>
            <a:headEnd/>
            <a:tailEnd/>
          </a:ln>
        </p:spPr>
      </p:pic>
      <p:sp>
        <p:nvSpPr>
          <p:cNvPr id="10" name="Title 1"/>
          <p:cNvSpPr txBox="1">
            <a:spLocks/>
          </p:cNvSpPr>
          <p:nvPr/>
        </p:nvSpPr>
        <p:spPr>
          <a:xfrm>
            <a:off x="304800" y="304800"/>
            <a:ext cx="4343400" cy="9144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err="1" smtClean="0">
                <a:ln>
                  <a:noFill/>
                </a:ln>
                <a:solidFill>
                  <a:srgbClr val="FF0000"/>
                </a:solidFill>
                <a:effectLst/>
                <a:uLnTx/>
                <a:uFillTx/>
                <a:latin typeface="+mj-lt"/>
                <a:ea typeface="+mj-ea"/>
                <a:cs typeface="+mj-cs"/>
              </a:rPr>
              <a:t>Kiểm</a:t>
            </a:r>
            <a:r>
              <a:rPr kumimoji="0" lang="en-US" sz="2000" b="1" i="0" u="none" strike="noStrike" kern="1200" cap="none" spc="0" normalizeH="0" baseline="0" noProof="0" dirty="0" smtClean="0">
                <a:ln>
                  <a:noFill/>
                </a:ln>
                <a:solidFill>
                  <a:srgbClr val="FF0000"/>
                </a:solidFill>
                <a:effectLst/>
                <a:uLnTx/>
                <a:uFillTx/>
                <a:latin typeface="+mj-lt"/>
                <a:ea typeface="+mj-ea"/>
                <a:cs typeface="+mj-cs"/>
              </a:rPr>
              <a:t> </a:t>
            </a:r>
            <a:r>
              <a:rPr kumimoji="0" lang="en-US" sz="2000" b="1" i="0" u="none" strike="noStrike" kern="1200" cap="none" spc="0" normalizeH="0" baseline="0" noProof="0" dirty="0" err="1" smtClean="0">
                <a:ln>
                  <a:noFill/>
                </a:ln>
                <a:solidFill>
                  <a:srgbClr val="FF0000"/>
                </a:solidFill>
                <a:effectLst/>
                <a:uLnTx/>
                <a:uFillTx/>
                <a:latin typeface="+mj-lt"/>
                <a:ea typeface="+mj-ea"/>
                <a:cs typeface="+mj-cs"/>
              </a:rPr>
              <a:t>tra</a:t>
            </a:r>
            <a:r>
              <a:rPr kumimoji="0" lang="en-US" sz="2000" b="1" i="0" u="none" strike="noStrike" kern="1200" cap="none" spc="0" normalizeH="0" baseline="0" noProof="0" dirty="0" smtClean="0">
                <a:ln>
                  <a:noFill/>
                </a:ln>
                <a:solidFill>
                  <a:srgbClr val="FF0000"/>
                </a:solidFill>
                <a:effectLst/>
                <a:uLnTx/>
                <a:uFillTx/>
                <a:latin typeface="+mj-lt"/>
                <a:ea typeface="+mj-ea"/>
                <a:cs typeface="+mj-cs"/>
              </a:rPr>
              <a:t> </a:t>
            </a:r>
            <a:r>
              <a:rPr kumimoji="0" lang="en-US" sz="2000" b="1" i="0" u="none" strike="noStrike" kern="1200" cap="none" spc="0" normalizeH="0" baseline="0" noProof="0" dirty="0" err="1" smtClean="0">
                <a:ln>
                  <a:noFill/>
                </a:ln>
                <a:solidFill>
                  <a:srgbClr val="FF0000"/>
                </a:solidFill>
                <a:effectLst/>
                <a:uLnTx/>
                <a:uFillTx/>
                <a:latin typeface="+mj-lt"/>
                <a:ea typeface="+mj-ea"/>
                <a:cs typeface="+mj-cs"/>
              </a:rPr>
              <a:t>tại</a:t>
            </a:r>
            <a:r>
              <a:rPr kumimoji="0" lang="en-US" sz="2000" b="1" i="0" u="none" strike="noStrike" kern="1200" cap="none" spc="0" normalizeH="0" baseline="0" noProof="0" dirty="0" smtClean="0">
                <a:ln>
                  <a:noFill/>
                </a:ln>
                <a:solidFill>
                  <a:srgbClr val="FF0000"/>
                </a:solidFill>
                <a:effectLst/>
                <a:uLnTx/>
                <a:uFillTx/>
                <a:latin typeface="+mj-lt"/>
                <a:ea typeface="+mj-ea"/>
                <a:cs typeface="+mj-cs"/>
              </a:rPr>
              <a:t> </a:t>
            </a:r>
            <a:r>
              <a:rPr kumimoji="0" lang="en-US" sz="2000" b="1" i="0" u="none" strike="noStrike" kern="1200" cap="none" spc="0" normalizeH="0" baseline="0" noProof="0" dirty="0" err="1" smtClean="0">
                <a:ln>
                  <a:noFill/>
                </a:ln>
                <a:solidFill>
                  <a:srgbClr val="FF0000"/>
                </a:solidFill>
                <a:effectLst/>
                <a:uLnTx/>
                <a:uFillTx/>
                <a:latin typeface="+mj-lt"/>
                <a:ea typeface="+mj-ea"/>
                <a:cs typeface="+mj-cs"/>
              </a:rPr>
              <a:t>Bệnh</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viện</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Đại</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học</a:t>
            </a:r>
            <a:r>
              <a:rPr kumimoji="0" lang="en-US" sz="2000" b="1" i="0" u="none" strike="noStrike" kern="1200" cap="none" spc="0" normalizeH="0" noProof="0" dirty="0" smtClean="0">
                <a:ln>
                  <a:noFill/>
                </a:ln>
                <a:solidFill>
                  <a:srgbClr val="FF0000"/>
                </a:solidFill>
                <a:effectLst/>
                <a:uLnTx/>
                <a:uFillTx/>
                <a:latin typeface="+mj-lt"/>
                <a:ea typeface="+mj-ea"/>
                <a:cs typeface="+mj-cs"/>
              </a:rPr>
              <a:t> Y </a:t>
            </a:r>
            <a:r>
              <a:rPr kumimoji="0" lang="en-US" sz="2000" b="1" i="0" u="none" strike="noStrike" kern="1200" cap="none" spc="0" normalizeH="0" noProof="0" dirty="0" err="1" smtClean="0">
                <a:ln>
                  <a:noFill/>
                </a:ln>
                <a:solidFill>
                  <a:srgbClr val="FF0000"/>
                </a:solidFill>
                <a:effectLst/>
                <a:uLnTx/>
                <a:uFillTx/>
                <a:latin typeface="+mj-lt"/>
                <a:ea typeface="+mj-ea"/>
                <a:cs typeface="+mj-cs"/>
              </a:rPr>
              <a:t>Hà</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Nội</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và</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Ga</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Hà</a:t>
            </a:r>
            <a:r>
              <a:rPr kumimoji="0" lang="en-US" sz="2000" b="1" i="0" u="none" strike="noStrike" kern="1200" cap="none" spc="0" normalizeH="0" noProof="0" dirty="0" smtClean="0">
                <a:ln>
                  <a:noFill/>
                </a:ln>
                <a:solidFill>
                  <a:srgbClr val="FF0000"/>
                </a:solidFill>
                <a:effectLst/>
                <a:uLnTx/>
                <a:uFillTx/>
                <a:latin typeface="+mj-lt"/>
                <a:ea typeface="+mj-ea"/>
                <a:cs typeface="+mj-cs"/>
              </a:rPr>
              <a:t> </a:t>
            </a:r>
            <a:r>
              <a:rPr kumimoji="0" lang="en-US" sz="2000" b="1" i="0" u="none" strike="noStrike" kern="1200" cap="none" spc="0" normalizeH="0" noProof="0" dirty="0" err="1" smtClean="0">
                <a:ln>
                  <a:noFill/>
                </a:ln>
                <a:solidFill>
                  <a:srgbClr val="FF0000"/>
                </a:solidFill>
                <a:effectLst/>
                <a:uLnTx/>
                <a:uFillTx/>
                <a:latin typeface="+mj-lt"/>
                <a:ea typeface="+mj-ea"/>
                <a:cs typeface="+mj-cs"/>
              </a:rPr>
              <a:t>Nội</a:t>
            </a:r>
            <a:endParaRPr kumimoji="0" lang="en-US" sz="20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vi-VN"/>
          </a:p>
        </p:txBody>
      </p:sp>
      <p:sp>
        <p:nvSpPr>
          <p:cNvPr id="3" name="Content Placeholder 2"/>
          <p:cNvSpPr>
            <a:spLocks noGrp="1"/>
          </p:cNvSpPr>
          <p:nvPr>
            <p:ph idx="1"/>
          </p:nvPr>
        </p:nvSpPr>
        <p:spPr>
          <a:xfrm>
            <a:off x="0" y="3276601"/>
            <a:ext cx="4800600" cy="533400"/>
          </a:xfrm>
        </p:spPr>
        <p:txBody>
          <a:bodyPr>
            <a:normAutofit/>
          </a:bodyPr>
          <a:lstStyle/>
          <a:p>
            <a:pPr algn="ctr">
              <a:buNone/>
            </a:pPr>
            <a:r>
              <a:rPr lang="en-US" sz="2000" dirty="0" err="1" smtClean="0">
                <a:solidFill>
                  <a:srgbClr val="0000FF"/>
                </a:solidFill>
              </a:rPr>
              <a:t>Thanh</a:t>
            </a:r>
            <a:r>
              <a:rPr lang="en-US" sz="2000" dirty="0" smtClean="0">
                <a:solidFill>
                  <a:srgbClr val="0000FF"/>
                </a:solidFill>
              </a:rPr>
              <a:t> </a:t>
            </a:r>
            <a:r>
              <a:rPr lang="en-US" sz="2000" dirty="0" err="1" smtClean="0">
                <a:solidFill>
                  <a:srgbClr val="0000FF"/>
                </a:solidFill>
              </a:rPr>
              <a:t>kiểm</a:t>
            </a:r>
            <a:r>
              <a:rPr lang="en-US" sz="2000" dirty="0" smtClean="0">
                <a:solidFill>
                  <a:srgbClr val="0000FF"/>
                </a:solidFill>
              </a:rPr>
              <a:t> </a:t>
            </a:r>
            <a:r>
              <a:rPr lang="en-US" sz="2000" dirty="0" err="1" smtClean="0">
                <a:solidFill>
                  <a:srgbClr val="0000FF"/>
                </a:solidFill>
              </a:rPr>
              <a:t>tra</a:t>
            </a:r>
            <a:r>
              <a:rPr lang="en-US" sz="2000" dirty="0" smtClean="0">
                <a:solidFill>
                  <a:srgbClr val="0000FF"/>
                </a:solidFill>
              </a:rPr>
              <a:t> </a:t>
            </a:r>
            <a:r>
              <a:rPr lang="en-US" sz="2000" dirty="0" err="1" smtClean="0">
                <a:solidFill>
                  <a:srgbClr val="0000FF"/>
                </a:solidFill>
              </a:rPr>
              <a:t>tại</a:t>
            </a:r>
            <a:r>
              <a:rPr lang="en-US" sz="2000" dirty="0" smtClean="0">
                <a:solidFill>
                  <a:srgbClr val="0000FF"/>
                </a:solidFill>
              </a:rPr>
              <a:t> </a:t>
            </a:r>
            <a:r>
              <a:rPr lang="en-US" sz="2000" dirty="0" err="1" smtClean="0">
                <a:solidFill>
                  <a:srgbClr val="0000FF"/>
                </a:solidFill>
              </a:rPr>
              <a:t>bệnh</a:t>
            </a:r>
            <a:r>
              <a:rPr lang="en-US" sz="2000" dirty="0" smtClean="0">
                <a:solidFill>
                  <a:srgbClr val="0000FF"/>
                </a:solidFill>
              </a:rPr>
              <a:t> </a:t>
            </a:r>
            <a:r>
              <a:rPr lang="en-US" sz="2000" dirty="0" err="1" smtClean="0">
                <a:solidFill>
                  <a:srgbClr val="0000FF"/>
                </a:solidFill>
              </a:rPr>
              <a:t>viện</a:t>
            </a:r>
            <a:endParaRPr lang="vi-VN" sz="2000" dirty="0">
              <a:solidFill>
                <a:srgbClr val="0000FF"/>
              </a:solidFill>
            </a:endParaRPr>
          </a:p>
        </p:txBody>
      </p:sp>
      <p:pic>
        <p:nvPicPr>
          <p:cNvPr id="82946" name="Picture 2" descr="http://vinacosh.gov.vn/mfiles/data/2014/12/81E210F2/a6-4775.jpg"/>
          <p:cNvPicPr>
            <a:picLocks noChangeAspect="1" noChangeArrowheads="1"/>
          </p:cNvPicPr>
          <p:nvPr/>
        </p:nvPicPr>
        <p:blipFill>
          <a:blip r:embed="rId2" cstate="print"/>
          <a:srcRect/>
          <a:stretch>
            <a:fillRect/>
          </a:stretch>
        </p:blipFill>
        <p:spPr bwMode="auto">
          <a:xfrm>
            <a:off x="0" y="0"/>
            <a:ext cx="4800600" cy="3276599"/>
          </a:xfrm>
          <a:prstGeom prst="rect">
            <a:avLst/>
          </a:prstGeom>
          <a:noFill/>
        </p:spPr>
      </p:pic>
      <p:pic>
        <p:nvPicPr>
          <p:cNvPr id="82948" name="Picture 4" descr="http://nongnghiep.vn/upload/2014/6/23/14-10-50_img_4542.jpg"/>
          <p:cNvPicPr>
            <a:picLocks noChangeAspect="1" noChangeArrowheads="1"/>
          </p:cNvPicPr>
          <p:nvPr/>
        </p:nvPicPr>
        <p:blipFill>
          <a:blip r:embed="rId3" cstate="print"/>
          <a:srcRect/>
          <a:stretch>
            <a:fillRect/>
          </a:stretch>
        </p:blipFill>
        <p:spPr bwMode="auto">
          <a:xfrm>
            <a:off x="4800600" y="1"/>
            <a:ext cx="4343400" cy="3276600"/>
          </a:xfrm>
          <a:prstGeom prst="rect">
            <a:avLst/>
          </a:prstGeom>
          <a:noFill/>
        </p:spPr>
      </p:pic>
      <p:sp>
        <p:nvSpPr>
          <p:cNvPr id="6" name="Content Placeholder 2"/>
          <p:cNvSpPr txBox="1">
            <a:spLocks/>
          </p:cNvSpPr>
          <p:nvPr/>
        </p:nvSpPr>
        <p:spPr>
          <a:xfrm>
            <a:off x="4343400" y="3276600"/>
            <a:ext cx="4800600" cy="533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Thanh</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kiểm</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tra</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tại</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lang="en-US" sz="2000" dirty="0" err="1" smtClean="0">
                <a:solidFill>
                  <a:srgbClr val="0000FF"/>
                </a:solidFill>
              </a:rPr>
              <a:t>cơ</a:t>
            </a:r>
            <a:r>
              <a:rPr lang="en-US" sz="2000" dirty="0" smtClean="0">
                <a:solidFill>
                  <a:srgbClr val="0000FF"/>
                </a:solidFill>
              </a:rPr>
              <a:t> </a:t>
            </a:r>
            <a:r>
              <a:rPr lang="en-US" sz="2000" dirty="0" err="1" smtClean="0">
                <a:solidFill>
                  <a:srgbClr val="0000FF"/>
                </a:solidFill>
              </a:rPr>
              <a:t>sở</a:t>
            </a:r>
            <a:r>
              <a:rPr lang="en-US" sz="2000" dirty="0" smtClean="0">
                <a:solidFill>
                  <a:srgbClr val="0000FF"/>
                </a:solidFill>
              </a:rPr>
              <a:t> </a:t>
            </a:r>
            <a:r>
              <a:rPr lang="en-US" sz="2000" dirty="0" err="1" smtClean="0">
                <a:solidFill>
                  <a:srgbClr val="0000FF"/>
                </a:solidFill>
              </a:rPr>
              <a:t>bán</a:t>
            </a:r>
            <a:r>
              <a:rPr lang="en-US" sz="2000" dirty="0" smtClean="0">
                <a:solidFill>
                  <a:srgbClr val="0000FF"/>
                </a:solidFill>
              </a:rPr>
              <a:t> </a:t>
            </a:r>
            <a:r>
              <a:rPr lang="en-US" sz="2000" dirty="0" err="1" smtClean="0">
                <a:solidFill>
                  <a:srgbClr val="0000FF"/>
                </a:solidFill>
              </a:rPr>
              <a:t>thuốc</a:t>
            </a:r>
            <a:r>
              <a:rPr lang="en-US" sz="2000" dirty="0" smtClean="0">
                <a:solidFill>
                  <a:srgbClr val="0000FF"/>
                </a:solidFill>
              </a:rPr>
              <a:t> </a:t>
            </a:r>
            <a:r>
              <a:rPr lang="en-US" sz="2000" dirty="0" err="1" smtClean="0">
                <a:solidFill>
                  <a:srgbClr val="0000FF"/>
                </a:solidFill>
              </a:rPr>
              <a:t>lá</a:t>
            </a:r>
            <a:endParaRPr kumimoji="0" lang="vi-VN" sz="2000" b="0" i="0" u="none" strike="noStrike" kern="1200" cap="none" spc="0" normalizeH="0" baseline="0" noProof="0" dirty="0">
              <a:ln>
                <a:noFill/>
              </a:ln>
              <a:solidFill>
                <a:srgbClr val="0000FF"/>
              </a:solidFill>
              <a:effectLst/>
              <a:uLnTx/>
              <a:uFillTx/>
              <a:latin typeface="+mn-lt"/>
              <a:ea typeface="+mn-ea"/>
              <a:cs typeface="+mn-cs"/>
            </a:endParaRPr>
          </a:p>
        </p:txBody>
      </p:sp>
      <p:pic>
        <p:nvPicPr>
          <p:cNvPr id="82950" name="Picture 6" descr="http://vinacosh.gov.vn/mfiles/data/2014/12/81E210F2/a7-7019.jpg"/>
          <p:cNvPicPr>
            <a:picLocks noChangeAspect="1" noChangeArrowheads="1"/>
          </p:cNvPicPr>
          <p:nvPr/>
        </p:nvPicPr>
        <p:blipFill>
          <a:blip r:embed="rId4" cstate="print"/>
          <a:srcRect/>
          <a:stretch>
            <a:fillRect/>
          </a:stretch>
        </p:blipFill>
        <p:spPr bwMode="auto">
          <a:xfrm>
            <a:off x="0" y="3810000"/>
            <a:ext cx="5105400" cy="3048000"/>
          </a:xfrm>
          <a:prstGeom prst="rect">
            <a:avLst/>
          </a:prstGeom>
          <a:noFill/>
        </p:spPr>
      </p:pic>
      <p:sp>
        <p:nvSpPr>
          <p:cNvPr id="8" name="Content Placeholder 2"/>
          <p:cNvSpPr txBox="1">
            <a:spLocks/>
          </p:cNvSpPr>
          <p:nvPr/>
        </p:nvSpPr>
        <p:spPr>
          <a:xfrm>
            <a:off x="5486400" y="4495800"/>
            <a:ext cx="3124200" cy="990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Thanh</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kiểm</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tra</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tại</a:t>
            </a:r>
            <a:r>
              <a:rPr kumimoji="0" lang="en-US" sz="2000" b="0" i="0" u="none" strike="noStrike" kern="1200" cap="none" spc="0" normalizeH="0" baseline="0" noProof="0" dirty="0" smtClean="0">
                <a:ln>
                  <a:noFill/>
                </a:ln>
                <a:solidFill>
                  <a:srgbClr val="0000FF"/>
                </a:solidFill>
                <a:effectLst/>
                <a:uLnTx/>
                <a:uFillTx/>
                <a:latin typeface="+mn-lt"/>
                <a:ea typeface="+mn-ea"/>
                <a:cs typeface="+mn-cs"/>
              </a:rPr>
              <a:t> </a:t>
            </a:r>
            <a:r>
              <a:rPr kumimoji="0" lang="en-US" sz="2000" b="0" i="0" u="none" strike="noStrike" kern="1200" cap="none" spc="0" normalizeH="0" baseline="0" noProof="0" dirty="0" err="1" smtClean="0">
                <a:ln>
                  <a:noFill/>
                </a:ln>
                <a:solidFill>
                  <a:srgbClr val="0000FF"/>
                </a:solidFill>
                <a:effectLst/>
                <a:uLnTx/>
                <a:uFillTx/>
                <a:latin typeface="+mn-lt"/>
                <a:ea typeface="+mn-ea"/>
                <a:cs typeface="+mn-cs"/>
              </a:rPr>
              <a:t>khách</a:t>
            </a:r>
            <a:r>
              <a:rPr kumimoji="0" lang="en-US" sz="2000" b="0" i="0" u="none" strike="noStrike" kern="1200" cap="none" spc="0" normalizeH="0" noProof="0" dirty="0" smtClean="0">
                <a:ln>
                  <a:noFill/>
                </a:ln>
                <a:solidFill>
                  <a:srgbClr val="0000FF"/>
                </a:solidFill>
                <a:effectLst/>
                <a:uLnTx/>
                <a:uFillTx/>
                <a:latin typeface="+mn-lt"/>
                <a:ea typeface="+mn-ea"/>
                <a:cs typeface="+mn-cs"/>
              </a:rPr>
              <a:t> </a:t>
            </a:r>
            <a:r>
              <a:rPr kumimoji="0" lang="en-US" sz="2000" b="0" i="0" u="none" strike="noStrike" kern="1200" cap="none" spc="0" normalizeH="0" noProof="0" dirty="0" err="1" smtClean="0">
                <a:ln>
                  <a:noFill/>
                </a:ln>
                <a:solidFill>
                  <a:srgbClr val="0000FF"/>
                </a:solidFill>
                <a:effectLst/>
                <a:uLnTx/>
                <a:uFillTx/>
                <a:latin typeface="+mn-lt"/>
                <a:ea typeface="+mn-ea"/>
                <a:cs typeface="+mn-cs"/>
              </a:rPr>
              <a:t>sạn</a:t>
            </a:r>
            <a:r>
              <a:rPr kumimoji="0" lang="en-US" sz="2000" b="0" i="0" u="none" strike="noStrike" kern="1200" cap="none" spc="0" normalizeH="0" noProof="0" dirty="0" smtClean="0">
                <a:ln>
                  <a:noFill/>
                </a:ln>
                <a:solidFill>
                  <a:srgbClr val="0000FF"/>
                </a:solidFill>
                <a:effectLst/>
                <a:uLnTx/>
                <a:uFillTx/>
                <a:latin typeface="+mn-lt"/>
                <a:ea typeface="+mn-ea"/>
                <a:cs typeface="+mn-cs"/>
              </a:rPr>
              <a:t> 5 </a:t>
            </a:r>
            <a:r>
              <a:rPr kumimoji="0" lang="en-US" sz="2000" b="0" i="0" u="none" strike="noStrike" kern="1200" cap="none" spc="0" normalizeH="0" noProof="0" dirty="0" err="1" smtClean="0">
                <a:ln>
                  <a:noFill/>
                </a:ln>
                <a:solidFill>
                  <a:srgbClr val="0000FF"/>
                </a:solidFill>
                <a:effectLst/>
                <a:uLnTx/>
                <a:uFillTx/>
                <a:latin typeface="+mn-lt"/>
                <a:ea typeface="+mn-ea"/>
                <a:cs typeface="+mn-cs"/>
              </a:rPr>
              <a:t>sao</a:t>
            </a:r>
            <a:endParaRPr kumimoji="0" lang="vi-VN" sz="2000" b="0" i="0" u="none" strike="noStrike" kern="1200" cap="none" spc="0" normalizeH="0" baseline="0" noProof="0" dirty="0">
              <a:ln>
                <a:noFill/>
              </a:ln>
              <a:solidFill>
                <a:srgbClr val="0000FF"/>
              </a:solidFill>
              <a:effectLst/>
              <a:uLnTx/>
              <a:uFillTx/>
              <a:latin typeface="+mn-lt"/>
              <a:ea typeface="+mn-ea"/>
              <a:cs typeface="+mn-cs"/>
            </a:endParaRPr>
          </a:p>
        </p:txBody>
      </p:sp>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1" descr="IMG_2984"/>
          <p:cNvPicPr>
            <a:picLocks noChangeAspect="1" noChangeArrowheads="1"/>
          </p:cNvPicPr>
          <p:nvPr/>
        </p:nvPicPr>
        <p:blipFill>
          <a:blip r:embed="rId2" cstate="print"/>
          <a:srcRect/>
          <a:stretch>
            <a:fillRect/>
          </a:stretch>
        </p:blipFill>
        <p:spPr bwMode="auto">
          <a:xfrm>
            <a:off x="0" y="533400"/>
            <a:ext cx="3810000" cy="4648200"/>
          </a:xfrm>
          <a:prstGeom prst="rect">
            <a:avLst/>
          </a:prstGeom>
          <a:noFill/>
        </p:spPr>
      </p:pic>
      <p:sp>
        <p:nvSpPr>
          <p:cNvPr id="111619" name="Rectangle 3"/>
          <p:cNvSpPr>
            <a:spLocks noChangeArrowheads="1"/>
          </p:cNvSpPr>
          <p:nvPr/>
        </p:nvSpPr>
        <p:spPr bwMode="auto">
          <a:xfrm>
            <a:off x="0" y="5402758"/>
            <a:ext cx="4202303"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NL"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Giám sát tại Liên đoàn Lao động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nl-NL"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thành phố Đà Nẵng</a:t>
            </a:r>
            <a:endParaRPr kumimoji="0" lang="nl-NL"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7" name="Picture 1" descr="Violation fine-HP"/>
          <p:cNvPicPr>
            <a:picLocks noGrp="1" noChangeAspect="1" noChangeArrowheads="1"/>
          </p:cNvPicPr>
          <p:nvPr>
            <p:ph idx="1"/>
          </p:nvPr>
        </p:nvPicPr>
        <p:blipFill>
          <a:blip r:embed="rId3" cstate="print"/>
          <a:srcRect/>
          <a:stretch>
            <a:fillRect/>
          </a:stretch>
        </p:blipFill>
        <p:spPr bwMode="auto">
          <a:xfrm>
            <a:off x="4114800" y="914400"/>
            <a:ext cx="4897120" cy="3672840"/>
          </a:xfrm>
          <a:prstGeom prst="rect">
            <a:avLst/>
          </a:prstGeom>
          <a:noFill/>
        </p:spPr>
      </p:pic>
      <p:sp>
        <p:nvSpPr>
          <p:cNvPr id="8" name="Rectangle 7"/>
          <p:cNvSpPr/>
          <p:nvPr/>
        </p:nvSpPr>
        <p:spPr>
          <a:xfrm>
            <a:off x="4343400" y="4724400"/>
            <a:ext cx="4572000" cy="707886"/>
          </a:xfrm>
          <a:prstGeom prst="rect">
            <a:avLst/>
          </a:prstGeom>
        </p:spPr>
        <p:txBody>
          <a:bodyPr>
            <a:spAutoFit/>
          </a:bodyPr>
          <a:lstStyle/>
          <a:p>
            <a:pPr lvl="0" algn="ctr" fontAlgn="base">
              <a:spcBef>
                <a:spcPct val="0"/>
              </a:spcBef>
              <a:spcAft>
                <a:spcPct val="0"/>
              </a:spcAft>
            </a:pPr>
            <a:r>
              <a:rPr lang="nl-NL" sz="2000" i="1" dirty="0" smtClean="0">
                <a:latin typeface="Times New Roman" pitchFamily="18" charset="0"/>
                <a:ea typeface="Times New Roman" pitchFamily="18" charset="0"/>
                <a:cs typeface="Times New Roman" pitchFamily="18" charset="0"/>
              </a:rPr>
              <a:t>Kiểm tra tại một cửa hàng bán thuốc lá,  Hải Phòng</a:t>
            </a:r>
            <a:endParaRPr lang="nl-NL" sz="2000" dirty="0" smtClean="0">
              <a:latin typeface="Times New Roman" pitchFamily="18" charset="0"/>
              <a:cs typeface="Times New Roman" pitchFamily="18" charset="0"/>
            </a:endParaRPr>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8" descr="http://www.cdsonla.edu.vn/cdt/images/stories/thuoc%20la.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9939" name="AutoShape 6" descr="data:image/jpeg;base64,/9j/4AAQSkZJRgABAQAAAQABAAD/2wCEAAkGBxQTEhUTEhQUFhQXGBcXGBgYGBQYFBcaFRcYFxYWFRgYHSggGBolHBUUITEhJSkrLi4uFx8zODMsNygtLisBCgoKDg0OGxAQGywlHyQsLCwtLCwsLCwsLCwsLCwsLCwsLCwsLC4sLCwsLDQsLCwsLCwsLCwsLCwsLCwsLCwsLP/AABEIALcBFAMBIgACEQEDEQH/xAAbAAACAgMBAAAAAAAAAAAAAAAEBQMGAAECB//EAEQQAAIBAwIDBQUFBAgFBQEAAAECAwAEERIhBTFBBhMiUWEycYGRoRQjscHRB0JS8BUzU3KSsuHxQ2JjgqIWNHOT0iT/xAAaAQADAQEBAQAAAAAAAAAAAAABAgMABAUG/8QAMREAAgIBAwIEBQMDBQAAAAAAAAECEQMSITEEQQVRYXETMqGx8CKBkRTR4RUzcsHC/9oADAMBAAIRAxEAPwDy5RUyJXMa0TElIxTqKOjYYa1bx00t4aRsBzBb0fDbVJBBTCGGpOQtg0dtU4goxYqqXaXtWiExw+Jhzb90fqaEU5OkAb3d5FEPGwH41XeIdr00lI0JB6nbrmqld3jyHLsT6UMD510xwpchLLJ2tl5AKPcKg/8AUk/Vse6kTP5VrXVNEfIxY07UOOpyPd+QBpnw/tp/aAEcjjmPeDVHJrOuazxxfYB7DacSSQAqQfxo9XHpXkPC+Id2epXyyR+FXLg3aRWIUk4O3i9oHyz1HrUJ4a4A0W9ZK6V6HhlB5GpFIqDQCdRmungrhSPOiFcedAwDdxYmTP8AZt/mFdSwDFT32DNEf+k3+apNNC9gtiowChJ7SnLp1qOZNqZMNldkjrUdrk78qPlQVuRMbDl+NOmGxpacZjt48JHrf19kfKopO2EzkFwoxy0DGPnnNJDjNSpbg71T4jNZYZ+MmZD4wTjZdK6/w5etLeHRSK4Yt3Y6kHB+ld2kByNOAfrRv9DPIc6s55+dUVsxbrPjUTKF16jyOedJe1HCw0ZliIJG5yAdQHPfnkUqvuEd0o2yc8wdxU/CLspBIZT4d8Z9RjHxp77MYorzqSdSDmf96VcRRQ3h5HemdxIAWGdtVKLlsmkswruGIO2Kyo70jVuTy6VlYYMiSjYIvWh7daZ2yUjYrJbe2Pn9KZQWh/i+lbtY6a28NSlIVsihsW/jPyFFRWTf2h+Qo6CKgu1HEvs1uzjGs+FB5sevwGT8KRNt0hSods+NmMm3ikYnGHbYY/5Vx18zVIx5VJK5ZiSckkkk8z6mukTb313wgoqgg5qItU8q1HopgpkeazPOu+73rTisGzA21YDXK8q6xQMYDg1Jq6itaa6UUQFt7LcWRjonL8tiGwfqN6vENtAR/wAX/GP0rx+AYO3P+cV6D2Z4p3iaWPiGx+HIj+elQyw7oUtC2cH/AFf8f+lEjh8HQSj/AL/9KE1lQTjUQCcDmcDIx76fW8MBW3dZHdJ5UjGYnjPi2O7ciCy8x+6RXMoyfDCk2Kr3hsamBg0viZl9pSQAM7ZXzqY8LTkHmyfVf/zTnifCY37vRIcIbpxldyYDoaLnsc9eun1qWKzTWSXlKBYBhVXcXUmkEgg7AoOW/lWWKfcbSytXXDAuweTPrjbHwoaW0UDOuTA3PLH4Vangj0gaJWZmnXK4IQwuUGtRvhgCc9NvOg+DljFNGV7zF7AwRmIUpLHGukNyHiEh/wB60YO6YKZWrjh4H75bluCCDkZ54351uTg0oUOyzKmdOSBz8sEZp328RI4ElRY8aH1aVIjYxN4vCemzD1q2Ojo+EKRJ9rXQdA0FGtVJGFK6iW1gNnnjnjFUjju7YVE86XgmpQdMhOcYA3+grQ4aTsqTbEg6QSQRzHLnV44v2hRVcl9LG2RwO8j7wNC5Lq2+C4yuQOe+xqfgt6r3Eojk1J9qLgoHaN0ktFGNaAr/AFoYnJ2x6iqfD9Q6Sl8P4U7RPPGxKRtobJXVkhTttv7a/Om0PDLxHjVRguCCHkjdQ6DUwygGNt8H13pXZ3ccQvreQle8EZjIR2V3iZ8qSgOk4WPBOOfParHfdo4UaJkEhWOXvB4MHQ8DRkEu2XcM2ST5c9qMXtyZJCfi908csMUmjM3d6HDkxHvW0KcgZxkj5iibfsyO8P2qRZIilwMLrTu5ISozuRq21c9tqrnHeMLKtoURle208wuG7qRHQqFY7eDkd96c8T7cosn3ETSKJXk1StjUJUKlQunKgFtgfL5bXfLCZwzsPCt0yrNcZMUTqVWPIWfUrF2dGUY0bYw2+2a8y4xw8QzSxf2ckkefPQxXP0q5DtxcLsqQ+GOCPxB23tmLI+zDfLHb3fGqcWuGmleV8anZnbSCFyxycDOwyfOg2uxivXQXO+eXQE1lSXgGr2sbVlEIZarTa3WllqKb2oqchWNLNacWy0rtKb21RkIw+Fa8w/aLxTvLnuwfDEMemo7sfwFeox14hxuTVcSN/ExP1yPpiqdMrk2BAddh80K77fWsRq7Q0GaM1ghFRiauoWyaIDQj3NQSx71ZLey8OPPnQt/Z436VPXbH07CNErsJRvcbV08I2Pn+dPYoJ3WKyIDcHkQaJO2M1yUG9YBGg3plw+57uQMD7/caAAwa3nlWZj1m2utSg+Y3/Wiob3TBHGI21xXXfqSyhGXvRIVGDkHnuR1NV3sxNrgXfxLlfkdvoRVhsbN5DhFLHngDO3mfKuF3F7GToPm7RvG8Om3jCd/M+nvCMpKpLJ4U8OHIPUHHLfNSLxOUsjKIlAjSJo2711IhbVC2QynUpJ55z6UOeAzymIqowjurZZQQcAkBScnA3OOlcWkWqK7dXXXbxd7oOfECHI3G4HgO+DR1TfA9yGMd7MskjCTwyFmK6FOlmGGMbc1B8qDmgbDFZJEDlM6W0jVEQyMCNww26++nnF+FKAwglwfuUwwJKm4OlH1bAjJ5elL+1lobeKSVNOsiVsaCg1xLpBKajkFUTfO4ANI45FuzUxPfajkSM7gknxszjxc8BiQAfIYFCNaoV0lQw2GG8Qwu67NnlgY8quvGuHw+Jo0kIR4AUXGSk2kZTO5O5+IqO64XCj/1a4MFw4UyMV7yB1AGoEZyGII6EelOsczaWUrQF9lRjnsBU1tGA2zFC5C/1hjViAdIbxBSdsDPoKe8ZhjhuYZFVe5JhdkIDKUkOhvTbOr/ALabd13Nysa6MR2sjPpRWkbTIuDH0LYKjfzoxxsKRSZI/KjorWWUGNUdmUZwFJIB8/KmPF7oW/Fo3OhYjJ4jkBB3kDKrf/YV+dWC2gMZIluA8jpAAxKj/wBvIzgFwfGxDDfmabHjNRQI+AXDqXWJio1b7D2CQ4wTnIIIx6VxwXs8bqOZ0kUPG0ShGwFbvThTrJ26gDG52q63HF4beZQ5YItxOxYLMx0XCO+cIp1KZSB6YBIqm8F4mts1yCjOsogKFQMq1tJJIpIPnlPdjlR0qLpho1Z9jJZBM2uNXRpV7vxFmMIGoZAwOYxnnnNa4t2M7uB5luFkZI4pigQj7uU4DBid+Tf4fWntr2wjEt08cDn73vX8UCNJG8axDWD4mKuCcAbbHPMVX/8A1Y4gMBiyGto7Ykyk4EWoLIF0czq5E+6i9Idij3OM8x8wPxrK3fWoZs+Ll00/mKyggEtoNqb2opVZinNqtJIDGlqtNbcUutVppAtRZNhg5H3V4VxH23+Xy2r3TGxrxLjkOmaRfWrdNywoVSD9KxR+FdFd63jY/KusYiY054JbajqPIfU0ohj1EAVdOE22lBSTlSGSDo4foPqedR3tnqjB9M/SjYRt76mVcriuXU0VooM4Ktg1qIEqR5fh/vTvjdhkagOX8ikds+lt+ux9x611RlaItUzlzkVGj1NPFjI8qHYdadMVolVtq5c1zjapNOaIC7/s8bUkgPQjHyq52V4IpHR20RzQvFrw2EfUpTJTdQQX8XTSKQ9kuG93GT/Fg+6rBjPKuKcqnaBdMbW3FoIZhHJJKUE/fRSMksjTA2/dOpdVwpDMTlsZAHPJNLrecJNJmNnhmhkhcKUDrlgUYhiARhpAceY2ofice1v563/y1OEIpHlbpjuRMeLO0bKIVUtDbKSz5+9tnLajpGWVvCM5BGKi4he9+jK0KRF2dn0uZCxfOcuUU43OBjat7KBqIAJVdzgZdgo5+pFMJuEOjuh7plTQrHUVZGlIER9QScEEDzzR1TkjW2LVvbllKmVdxCA3djWDbvrjOc4O+x239KkmvJJO7YySKw1MU0wgK0v9cmFBDoTvvknNH2dqouvszn/hyNqHRowh04wcjxNuP4fWibbhgMpAdWUQxyHCFtS3DlVYZIxgRyZPQb0y+Iw7ldmDMuiRmcBdA1nJ0jkuRjbc0BdQ6mBcs5GQGZnZsMMMNTEkg4Gx8quNtwWN8AtJqZ54wQBo1QsQCeuGAJ+YpTaKvdXoMas6W6yxk8wfvNS4AyN0XfO+cbddpl3BTEItwNIAAXkAAMY8seVWLiWoYK7AY9BTZordZiiRJhbV5l1EsrvlRjBOTjf50+WKMHGhMGRRgrnwugwAceZq0YUg0UXi05ZEJ3yCp94qsvtXqkfD0a2dAqEhZ1zpXUHR2Ub8815bJpIRgysGUNtnKk5yjggaXGNxSZVRqFZXLscDmaikWiVTxN/eNRypSBFF3GC3sBtue/rWVu+QltkLbc9QH0rKYxqw/M09tBSKw/M1YbEUsxWNbVKawpQVolFXE4Vc1B7sRkXE7zQuBzryftMn3pbzH4VeL2Yscmq52ltcx6h+6fodq6sK0mRVI0zmtTrsBRNtCSDgelSR2LMdxtXRY5NwSy31H4VaY0wMUmgiZaYxTnrUJ7spHYZx8qnj2FCQyVqeU8hUaKJmXwXBzjeqlxC3AORvVj7rUd6nPCwRVIyURGtRT43zjO+Nj5kHb6UNJHpJHlT6+4KVOpPl+NBX1sdIbG42Pnjof58qspLsI0xfp51PEPEPfWXK8iORGaN7PW/eTxr65+A5097WIz1iwhCqoA6UWIc4riAbCi4zivOk9xQXiUO1v/8AIw/8DTAxge+uOLL4bY/9Zv8AIamYedTu0h6FnGbMyQSxp7TRuF/vEHT9cUZd8ZjeeSXROFmjgbHdjUkttIz6WDMNjqTB5eA71Kw8qHucVTHkcQ3RzdcUP2pbqBM4LeB8KdLppK5BIByAetDDjBXu1EKOogSB1eRwSInLRsHVTk7nII68xypfxCfSCeRJwPjWcKiDZYsgCqXZmYBVA6klccyKoskuEZW9kO7e6lEgZWiTEzSouknTrRkZMBgMeIkdQaiSUpNrVipZWRhhCrKxyVIYHqKDu5AgDhldWJGpScalIDKQwBVgSMgjqK7hhMgVgyAM2hdbomptvCmojUfENh5ispysOmV1W5q8vHBjIkfXEulXyAwXGNJwACPeDRi3LSRamZmYjc6m3KbgnB3O1BS2y6mj7xTMsaymPTJnQ2nfUV05Gtds+dE8HibdcHHoM4NWhJtmlGUfmVdyThnEJBnS/MkkaI9Xi9oB9OrHxqDi3Bu8+8jHiO5Hn6+hol+EPGzyNFKVVSwVFbU52AVdvMjJ5AZJpnw1JJdDHMKxSHUkUokWdiAY/vUIOhcHKYGTz2ot3sykMLlHU3SX5webLEQzggghjsajlWrpx5YJmcRTRPcKWJRGy7YyXA6MQATgEnY1Tp6i1TFlCUdpKhJexEtsittzJweu1ZRch3rKYUXWP51Y+H1X7EfjVhs6ExWPIXwKX3s+o1pptqGkNJGIjB3oe9g1Iy+YxRRFRTSqoyxAHrVkYrnAosK6sNw35UXPIqbmtWsyNLJoOQVU9eYJB/Gt3NkH50XzuWXAIeORg6WVvlRaSqw1IcioZeFITlsk+/8ASjbZY0B0oAeW3XHvovT2Nv3JrZCcURPbtjlXXA7cSSDVnAOTjnjrg7499WO7t+78SYkj6Z2kHv2AJ+Fc056ZUWjG0ed8Uu5FDaNtPM/jjzoLhd5O7Y1Z55yAR6bjfJq63toZPEmCPIjceh9azh8DA4wB8KsssVHgT4bbIOGWkzjxJj0zn470ddcB1IcjfFPbK2I33NMZIvDXBPqWpbHSsKrc8VvrMo2g9CcVYuwnDmEsjuMBcKM+ZIP6UR2h4eDLqOwG9di7jXmWyoAA/d8yfVq7/iXDY4nH9eguytijLMa2Vf4iB86R2dy3dIW6jPrg8s/DFZY8U7ueNgdg6Z92oVCrZLhjZ+NW01oblO+KW0mWXSiuxIVdvEQF+89+1HpmSCOeGLvFkUNh5liEYK5OtypydWwGOh8qoFrZ3OniUEEkaQxs5lRhlnCFyBGdBxtH5jpTaC7ifh3DYpU7x2kkSNWcpBlZCNU5AJIAdQAPM0I15fln0eTw7FF/p3/V6vbTe+69+S1TppjjdxFAXJA1TqVO/gGtjhnwCSF2GRS++jK6wWQshUOgOXTWMrqGMbgHrVe4Lw/vuH3loSGeO4LRYJK61R9kJ6MI3A/vCiOH3rTW7TyDxXFwWPuhiWMH5s/yo0n2OPqujhjjOSfDqvemvPtf8BF/xR1uYID3rQzWjDuolDMXJlXUq7ZbMYOSdudZw3ikNvCb1Hkkj1LGqEhZDLnUYpFOpQNK6tW+2Mb8u2hlE9hcRQyy9yZg4jGTpUhsDOBnErYGd6Afs+72c6MDBI90Z4kkwuFAKhZP7MsHbGeqb4BBou+Tohi6aePHPJtwnv6tO/vZzxmQukkJR4ZrXDSxs6yFxKw1Td4ANTlnQtkciMcsUHxaZhaWkkRQCKfxE6i4mY6kbB2KaI15dVo7jE7mW4uZxGks8KwpEkiSHmmuRyuQBhDjrkjyoeytUltZIZGKanR1fSWCtHkeJQc4IYjblttQe5JZcWLrIztVtq7pNreuf+xrxSKccVjRJgs0toVaREGC0ayatCnZctAB6Z2oO17QztDw2ZppMi6eKXDFQ4DRMO8xgN4TjemCXkQmtp5Zppp7cMpYRRokgYsQD4srgORnG9BxW9oIPs3dSvF3pmBaQK6sVC4UouNOByOabS+35wdC63p0oqW9JLZf8k/LammkL+KXEqwcWiDMQl0mo5J8BklXHouVj+Yp1wyNV4jJHYlRHNY6sIfArmLwMfJtWn/H60TYd1Hr7mCOPvQFk3dw6j91lkYrv12yaYRCKCNjDFHGDjOhcFyOWSckgHpyp1ja3f5yTyeJYnGSinv7VxFb+zVornY69tlitYJIi15HcyIoAZZItRy0rjIDKoGCDy0mkl9gFsHIyd/PfY02fi8zBw0rHJIPsgkZ9ksBqI9CaR3ZpV5HB1fULPPUk1+98u9vJCyfc/6VlRzHf/Wsqhym7Ac/fTmE0ls0Izg9aZR6vT60GKw7VWiaHUv5D510Xb+EfOsJR2aT9ogwCsNxyP60xEjfw/UVzNllKlNj6iihlsxBw5AJAdvEp/X8qciPNKGtWSSPoAfoaf24oTZZbgc8RFcWsYzliAo5k0fdzhWXIzjp51Bcx5y5XAIyq+/1860XsaRaf2ccftoLiV5pNAKhVJVyOeTyG3Kr9evZ3gxDLAzkjBVl1bkZyvM7Z6V4/wAIsWcHAAx0NT3qCIhZFBJ6AA4HmT0oTSlsCKpUWfjXDRaOCdlcnAzlgAxAYj3AH40VFZIwDfP31W7aAOhKkn35z79+Yp1wa+3ZG2Ixjyx1+R/GuLPFtXHk6sLrZjgQgcqgum2rJLsD4VXeL8XzlE3J6+X+tcuLFKci2XLGEbYt4lEZpdK8gdvLPmfQUJZ8IaJ2VsPG2fF65znf1o+OXuGTV13Pp5UysuGd7JJKuruzgg5wpJHix6ZzXpJv5VwcKpR1PlkdxMMYpVOTzFOrnh2DjH1oeS2HLFUSOaiROOxJJNLHA2q5P3oeQFMEHUECqCOZ3JPOuRxCLuUgNrEYEJZUYysQzc216w3w5elRf0HK+O7jkbfOysQduhAqa24VKQdS6Ap0kyFYxn+Hxkb+lZo6f6jO3tJ3tx6Kl9A6x4ooSRFUW/eBcPbRRq4KnrkjIILDntmtRBFSOKNSI410qGOWOWLMzEbaiSeW3KsHC1VDI00ARG0SNrysbYB0MQPE3iGy6uvlXSSWyxd+1zGYg4TVGsrkMQSAy6QV2B3POlZTT1OSOmm1fl37b+3At4oWDquTpK5wSQp3O5xzNFwcOlMJkEJK5B1rqBxvuCdiKl4/Zxh5cSEyQdyjeDMZ74F1EbaskgbnYUG8jfbLIrGZu9tHh7vITWQZ00ljso2Qk+QqbW+5sHSyyTcHs9Lf0v6oXPaPLJhceFWZixCBQOZcsQq9PnTQW5ijRWxhhqDKVZGB6qy7EdNq4h4vE1orxwKJJ7hINEjO0SmLTIHJBDMv3ieA7ZXO+MUxW+dU4hbtHAlxah5kaNAY21Fdb92+Qpx5beM7ZGaaKR0/6bk077Suv2tK/wCWJnIzWFipwQQfI7GjrG7unmsUN0yx3cRz3aRJoYa1OgBcBsqvi2PiOMUDZ3MktmjTMzyxzTRFmJZsaY2VSx3OCZOfnTqQmfw+WHG5uSdVxfdtfdFmsrJu71yoUAGfGyxrg8iSxGx9aE4s7D+teKBM4UyNgNgA/dhQS4wy+IDG43pRxCySW6vta5ZrJbhOYwwjibOx3O7fM12OLRmLhyOI49UEiNdOneFFUyIURT4c7YyQcaxReS9vzk6YeGRajK27528436/b9iW24MGeOP7RBruNTRBe8ZXAJ/fC6QfCds56Uo43aoiRvHIXVzIN00HMTBSQMnKkk4P/ACmp+GxFuFLNHkTWVw8inoFPdFlPluwbHXSaE454Y7aP+C3jJ/vTZmb4/eD5UIuyfV9Jjwwbi3erT939q+pXZhk1uuJDvWVU8wLszz99NIaUWbc/f+lNYTSsVhIrljWxRXD+GPMfANhzY7KKF0IA5reatUHZgLuTqP0+ApB2k4c0RDry2z86EZJugii+IJC/zk/pUuCuxIyOeOVLZX3zRMsupdXUfgapKOw8XRuY5cE9MH5U94egeMa981Vzcb+LA9elO7G5IQjyx9aWUXQzdlx7McN1SdAqjOfQDfNQ9o7FjpcLld8jHl/p+FJ+zfHCsoRmKo7KHPpn8quX9IBh3agszZOP+UHGfnXPkjJMeDSKZZMWkVU5k4xRHGF0ENyYH/cfjU/EZkgnGkMrHDdDkluWfLY112rt9IMhAJkUgZGwyCCR5NvnPShW6Hc/IT3U8shCKDkjkOfl4j0pnYcGEK65MF+g6L+poXsnf6dUbc+efdzH50xnkM8qQJzY7+gG7H4ClyOWr4cVSExKMo/Ek7fl5HXBeCNeM5cssAYKcc5MblVPQdCautwsSBYRgEjwqOeBzJ9PU1FLcdyipGBpUYx5UrWdFBkUfeNzZtyfTPQegrojxSFb3B+IWW5weX0pS1psQTk4NTT3xJJPOh7abOcnB6URAPjatPccRjeSUolstzGmtu7BVYX9nOMASNty+QrUl8v/APDNI8Ll7J4ik5fQulnj7zUFbxEjyz4fdTi4njR2k7lWleLuHZnkKtHpCkaFIwSAN81BFHGxhZCsPcq6rEYe/txrYsXVXfUrnO5JPLpSuL5/OT3cfiGFqMHapf8Amnxb3dEF1dR23CoxE0F0ElVdZUskbv3jl9JAbYYVc89R91Q9n7JLqbiVsshlEyK6SlNGplcFX0gAAan6AbZpnBiASdyxLSvrlcpGoYgEBViGVVBknByc1qW9aVGiuNU0TgAoXZQCrBgV08uXyrUTfiMIuUY3u71funxS4a24TEFjdO1mryFtc0zMSMZKwRJEmfiX+VNrKFi9hcAqFt5ZBIZHRCFYowOCcn2n5eVA8ZcBkVVKIqaURAdKjUScEnJJJJJJJyagacBecqnffmPxqd0zhn1b+PLLBc2q9Gq+wWODQmGWE3EYZrkzwPFmQIMEfeDAwCNI2yQceVMISqyXEk8gmlukMcrRoVRE0aRoD4LNkIegwp86U8KUEMwIO+MgY+Y896P0Zp0GfiGeSav6e39kbhe3jFpj7Q7WhYxkmJA2p9eHGG2HLbfBpfd3SaGjhi0B5TMxZy51EEYHhAA3+gopoaCuICKZNEcnU5cialLb/N/dk8HGJFwVjgLiMQ6ypZzGBjQ2TpIxty5VPBxeVFUFkVV9mOOOIKmTnK+HwnJ5jf1qv3N4It+Z/Cl/9KZO9Bt9iTySe1suc/Eo51VblXm0MzLqlfT4tOQ4HtL4AcZHM+dV3tJDKWaY4cMckjbHQDHQAYA9BQ8N1TezucgqeR/n+c0qk0zfEk0ot7LhFJdmzyrKeX/AGLkxkBT0J5egx0rVWU4+ZthbaNz9/wCQpnC9JbV+fvplDJRYGN7VCzBRzJxXollaCOIINqpvZOHLGQ8hsKusctSmrDGPc1DN0NR8Qs1mQqRzqC4fS3oa7SbFRpo3oeXcd4a0EhRh6g+YoC3mwcGvUu1PDhcwHSPvE3XzPmvxqqw9gpWAaSRY/T2mHvwcZ+Ndcci07gaKq/UEbZ2PpTTgxydPmMe/yrOOcJEIVVfWWOAMYPvHpuKgsUMcyo+UJIG/IMPZ+BO3xp9mthFuywxcF0sCxIOeQBJqz3kktpCZNOQCBvjO/I8+VbuBsreYU/QfrTLtEA9nIT/AG/w/7VyynqqykSmw8S+03ALoMsVz1bAwAFJ2FN+2Mh0RqRgjWCOmxGMedIezpHfox5ah9DkmjON3hvbkRxZO4UfP8z+vSi43Jeg9iKaXS4KnfA+gAz+Neqdkuz0VugmJ7yWRAdfkrAHSg6Dl6mopexcUVhNGi6piuvWfbLp4lA8h0x60P2Jv+8s1ByShKA+ntL8gcfCne6skv0za89xjxaHOSKQXMRGCPlVnK7b8qAvrMcxypbHaKhdW7E7Zqa3Gw23FWFLbByCDUEliM+R9KNi6RXJFtvt76HiXBpnNAcYNLDFg9aKMTMNq4zU0I86jZaDRhZxg4KklhkdP0oIXa6cd7IPTBI99d8SuNbaVYLpJGd8+7FcKrIneSTnu840qo1O2M6VzsNsZJ2HqSBUnXI+LFPNNY8atvhDThC6ozhi2/PTjoOnWjPsrDfS2PcaXJFdPGkhc20EjBYlQO00xOSAip45DgEknC4BOwoviPZUxSd1Hc3UtwEEjrFCzd2rZClz3g0k6WwuSxwdq0dbVxjt/B6z8L6fF+nP1EYy8knKvdoLjQNQ13BjnQf2m5gjSZz9ptW2EoyHUglSrFgHRwwwVccxjnW+N8RHc6owZFcEAjbHQ6hzBHUe7oc1lLeuGcnWeHz6eKyJqUHxKPHs/J+hRb65LMzdCT+O1RwKTXLtjINEWBBZR0qvY85BITFGWc9C3Lbn3moYZN60o7DUWhJgQNW55cz+QrKXRTbc/risqRiqwNTG1yTgUpiNOrAYwOp3P6V1sYu/CmCqqrVkt7SUj2eoGCVByRkDBOcmklreJYwCaQKZHBCq2dyy+zkAlQFOSRvkgUji7WXGGKzBdIUju0wi4bYvqjJxuQCTzbmab4MtN6W/ZHRhw6180V7sud5EcYYEGlKXZQ4bl0rXZztWJ8W8ndd4SWVlUjvCF3U5XCsFUkEYBxjHmVxO2B/np0qWTC4btPfzJZYaZVaftujuO8BGxoe6vioOpth19KWJA4PhpJ2mvmJEAIyfax09D+JqcYWyEpOjvgh7+4edvZT2B+fy395q0XnDIrpCpwHHI9feKTcDs+7AXoR/OaP4qowPTrRnvLYENhtaWrJGqO2tlGM+g5be7FMJLfvYyh3Dxuu+MAgYBHzqgxcekUlFwACdzuT86e2XFnKjxnI8vXn+FJKDQ+pCbhVnI2YrZXd22eTTpRB1A1dT5nAr0bsr2aS1AZsGTHvC55nPVj5/AVB2cvT3ZUKMg9AAN+pp0jnmdz9BTN2ikd9xiXzVD/Z6SDcQnmr5x65ZW/AVaJL7BqocOl7riUyjYSKWH/dpf8dVZcMWfzRZbrmM9BtS+TOMfjRputqGe4B2oDsgg9a5Y0PJLg4qJpqNAO56ClhBFTyGhnlxRMDMpHnXUbb71LM4I2oeUmjyCiqyRlpmVdyXIHvLYFWDs52fXiFxIpZhbwJoUrzJOQpHqTqc/ClUA03qjzkBHvO4+uKsfYHjiWXDbu6dWcRyKWVMayG0IMZwObE1LSpTjF8b/AEPX8Lk8HTZ+oh860xT8tT3f0ILBZuGXcK3OuSKMy6CMtlJVALwr1YFFzGN8OxGetxg7Wl7q2SO2dbe4Z0NxKO7LMkUkiqkZ8Z/qzuwA6DNUTjf7XLO7iMUlhdOp5HwBlPRlO+DSzgnGQkYWRZJLN2DKCXimglXcMjL4opB108xkiranhpP5fPy9x/hLxFyyRdZeXHtKuXH17tfx6eiWCT2zGG8hga3vLmfdHZihnZ3jWRGUAqwAXIOzEee1G41wg2tzNaAnQw72E53BALL8wrofPY9KO4S6ySwy9zeau9jQl7mS5DaJ4NMgd1Pg+9J2xsGzvya/tLx/SFlj2vDn+73nX09r60OpS0qXk/ubwq5SydNP5ZRla8nFWn7po8zm8XMA/DehorZQ2QMGijy2rIhvS2eAjm9fc+f+lLxNpbPTr7utTXUuSfeaXyvVUtig/ik251lB8MOpN+hIrKi1TEFVsN6b2r+I+m30pTZ0xtGx8TXQyhbv2j7/AGdh7BWTHlnKk/QrQPZ9YhbyvKoERKpIxaQs+JI3CIiYC4GCGJ9ph0BFOOGXcNzbC0uMAhspJnDDAwuknwhhuMNgMDjINc2fYq5jEojeJhIojDN3ie0cEFGUjcHmC2OlerhzRljq6MVbs0pN3bhefexn4BgW/wDEGvSuJSDUMdB+ZI+hFLuBcGi4ee8lIlmIIxggKGBUhATqyf7QgbHAHOonvMnJ6/ztXN12WM3SMjnifEREu2S7bIo3JJ5YpdwXs/pYyTkM53xz355JouRVLd4QCw2B6gUUlyDXnLyQNNvc7AAb3Ck3Frsk+lNi/PzpHxeP6b0IqnuCSoUtjvG99WLhZGk8s1VTJ4z76b2E+1PNWhaLv2bucFl8wD8v96fC6rz7ht7iRd+uPnVgN760q4KR4HF+Q4Izg9DVC4peSRXCO3tJsD/EM8vqR8asLXuds0t4nAsy6W59D1FZKmaatDmG/wBShgdjvWxeVSLXiD27aH3X+dxT2K6VhqByDR0gUrG89wDQpl60J31b72tQQo3FRM9QGasD1gkpkrtnoaQ1zroBE/FZCswccxpI94wQfnVg7I8XSzvCHwLW6AYE+yhySM9PC2pD8DSnilizlSgzjOdwPdzriCHKGKVGKE5BGNSNjGpMnB9VOxx0OCJSTtNco7PD+qhhnPHm/wBuaqVdvJr2Z7uiL0C/AChuK8LiuImilQMjdOo8iD0I868t4Pxm/sgEQC6gHIbsyjoMDxp8QR5U1P7TJzsLB9X99z9O7zVv6mDVS29KOxeD9Tq19NKMl2kpJfdppi9HueCz6Tqls5Dz6e8dFkHlybHyScd419puJrzkijuoQeZJBUfEBnkPkcDrR3Gry8vMfa27mEHIiUYc88eAnOfV8Dy8qqXEZyz6SmhEyETmAPMn95jsS3XboABzxTbpfKt1f5wdvX9djw4nel9RKOmTi9ku7fbVW2wIkWKKtMBgW3AqNVFOuzsQLMCAduu/X1qjZ8miB3tm5xL8APyqEcNtHDZUgjlgsPzovi9mE8WFKk/wrsegO1JhIATywRjbb8KyvszWzsW6R5WPJXOd9zW6kgiOnr8xWUGwlatzRcDVqsrqZQZQSkUyteIyAYV3A8gzAfIGsrKQwdDd559a20vMGtVlExwLg8jUiXFarKFBJzc0LenUK3WUDMqurc58zRlvdBedZWVRomF2V8NYxnmKsJlzWVlI0NE47yu+8rKygEiuYFkGG+fWg0tDGcI2D06q3ow6H1FZWVjUHqTUitWVlYxE53ruM1usrBMkbpUlvDkE52FZWUr4BLZEXfkMeWMcudDo29ZWVkkQsNBOQRsalmllx7bf4mrKyimASXrt/JqAnKDIzzrKyiZEMVsvl9T0qQXAQ4UDB5g71lZQpBsG7RQMIRIjyICfEmolDnkcE7VXuH63kA1HGd6ysrR+Vm7lsS3OPZU/E1lZWVEc/9k="/>
          <p:cNvSpPr>
            <a:spLocks noChangeAspect="1" noChangeArrowheads="1"/>
          </p:cNvSpPr>
          <p:nvPr/>
        </p:nvSpPr>
        <p:spPr bwMode="auto">
          <a:xfrm>
            <a:off x="155575" y="-1363663"/>
            <a:ext cx="4286250" cy="2847976"/>
          </a:xfrm>
          <a:prstGeom prst="rect">
            <a:avLst/>
          </a:prstGeom>
          <a:noFill/>
          <a:ln w="9525">
            <a:noFill/>
            <a:miter lim="800000"/>
            <a:headEnd/>
            <a:tailEnd/>
          </a:ln>
        </p:spPr>
        <p:txBody>
          <a:bodyPr/>
          <a:lstStyle/>
          <a:p>
            <a:endParaRPr lang="vi-VN"/>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B06AF52-9C9F-455C-9927-CBCF255C78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3650</Words>
  <Application>Microsoft Office PowerPoint</Application>
  <PresentationFormat>On-screen Show (4:3)</PresentationFormat>
  <Paragraphs>342</Paragraphs>
  <Slides>58</Slides>
  <Notes>5</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  LUẬT PCTH CỦA THUỐC LÁ </vt:lpstr>
      <vt:lpstr>NỘI DUNG TRÌNH BÀY</vt:lpstr>
      <vt:lpstr>Slide 3</vt:lpstr>
      <vt:lpstr>Tình hình sử dụng thuốc lá và phơi nhiễm khói thuốc lá tại Việt Nam</vt:lpstr>
      <vt:lpstr>TẠI VIỆT NAM</vt:lpstr>
      <vt:lpstr>Các bệnh có nguyên nhân trực tiếp do thuốc lá - đột quỵ, mạch vành, bệnh phổi tắc nghẽn mãn tính (COPD), ung thư phổi- là những nguyên nhân hàng đầu gây ra tử vong ở cả nam và nữ</vt:lpstr>
      <vt:lpstr>Gánh nặng kinh tế do thuốc lá gây ra</vt:lpstr>
      <vt:lpstr>Gánh nặng kinh tế do sử dụng thuốc lá </vt:lpstr>
      <vt:lpstr>Slide 9</vt:lpstr>
      <vt:lpstr>Slide 10</vt:lpstr>
      <vt:lpstr>Slide 11</vt:lpstr>
      <vt:lpstr>Slide 12</vt:lpstr>
      <vt:lpstr>Slide 13</vt:lpstr>
      <vt:lpstr>Điều 7. Quyền và nghĩa vụ của công dân</vt:lpstr>
      <vt:lpstr>Điều 13. Nghĩa vụ của người hút thuốc lá</vt:lpstr>
      <vt:lpstr>Điều 9. Các hành vi bị nghiêm cấm </vt:lpstr>
      <vt:lpstr>Điều 9. Các hành vi bị nghiêm cấm (tiếp) </vt:lpstr>
      <vt:lpstr>Điều 16. Hoạt động tài trợ </vt:lpstr>
      <vt:lpstr>Điều 6. Trách nhiệm của người đứng đầu cơ quan, tổ chức, địa phương trong PCTHTL</vt:lpstr>
      <vt:lpstr>2. Thực hiện các biện pháp giảm nhu cầu (tt) </vt:lpstr>
      <vt:lpstr>Điều 14. Quyền của người đứng đầu, người quản lý  địa điểm cấm hút thuốc lá </vt:lpstr>
      <vt:lpstr>Điều 14. Quyền của người đứng đầu, người quản lý  địa điểm cấm hút thuốc lá </vt:lpstr>
      <vt:lpstr>Điều 13. Trách nhiệm của người hút thuốc lá </vt:lpstr>
      <vt:lpstr>Điều 11. Địa điểm cấm hút thuốc lá hoàn toàn </vt:lpstr>
      <vt:lpstr>Điều 11. Địa điểm cấm hút thuốc lá hoàn toàn </vt:lpstr>
      <vt:lpstr>Điều 12. Địa điểm cấm hút thuốc lá trong nhà nhưng được phép có nơi dành riêng cho người hút thuốc lá </vt:lpstr>
      <vt:lpstr>Điều 12. Địa điểm cấm hút thuốc lá trong nhà nhưng được phép có nơi dành riêng cho người hút thuốc lá </vt:lpstr>
      <vt:lpstr>Địa điểm cấm hút thuốc lá </vt:lpstr>
      <vt:lpstr>Địa điểm cấm hút thuốc lá </vt:lpstr>
      <vt:lpstr>Slide 30</vt:lpstr>
      <vt:lpstr>2. Thực hiện các biện pháp giảm nhu cầu (tt) </vt:lpstr>
      <vt:lpstr>2. Thực hiện các biện pháp giảm nhu cầu (tt) </vt:lpstr>
      <vt:lpstr>Trước khi có Luật và Thông tư hướng dẫn </vt:lpstr>
      <vt:lpstr>Slide 34</vt:lpstr>
      <vt:lpstr>2. Thực hiện các biện pháp giảm nhu cầu (tt) </vt:lpstr>
      <vt:lpstr>2. Thực hiện các biện pháp giảm nhu cầu (tt) </vt:lpstr>
      <vt:lpstr>Slide 37</vt:lpstr>
      <vt:lpstr>Slide 38</vt:lpstr>
      <vt:lpstr>Slide 39</vt:lpstr>
      <vt:lpstr>Slide 40</vt:lpstr>
      <vt:lpstr>Slide 41</vt:lpstr>
      <vt:lpstr>Slide 42</vt:lpstr>
      <vt:lpstr>2. Thực hiện các biện pháp giảm nhu cầu (tt) </vt:lpstr>
      <vt:lpstr>2. Thực hiện các biện pháp giảm nhu cầu (tt) </vt:lpstr>
      <vt:lpstr>2. Thực hiện các biện pháp giảm nhu cầu (tt) </vt:lpstr>
      <vt:lpstr>2. Thực hiện các biện pháp giảm nhu cầu (tt) </vt:lpstr>
      <vt:lpstr>3. Thực hiện các biện pháp giảm nguồn cung</vt:lpstr>
      <vt:lpstr>3. Thực hiện các biện pháp giảm nguồn cung</vt:lpstr>
      <vt:lpstr>3. Thực hiện các biện pháp giảm nguồn cung (tiếp)</vt:lpstr>
      <vt:lpstr>4. Bảo đảm nguồn kinh phí bền vững</vt:lpstr>
      <vt:lpstr>Slide 51</vt:lpstr>
      <vt:lpstr>     Phát động triển khai Luật trong ngành Giao thông Vận tải và  Công An Nhân dân</vt:lpstr>
      <vt:lpstr>Slide 53</vt:lpstr>
      <vt:lpstr>Chương 4. Thanh kiểm tra thực hiện Luật PCTH thuốc lá (Điều 31, 32 của Luật) </vt:lpstr>
      <vt:lpstr>Kiểm tra tại khách sạn Hilton (có sự tham gia của cơ quan báo chí)</vt:lpstr>
      <vt:lpstr>Slide 56</vt:lpstr>
      <vt:lpstr>Slide 57</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2014-05-13T07:38:58Z</dcterms:created>
  <dcterms:modified xsi:type="dcterms:W3CDTF">2016-03-30T07:38:23Z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TC034605379991</vt:lpwstr>
  </property>
</Properties>
</file>