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2"/>
  </p:notesMasterIdLst>
  <p:sldIdLst>
    <p:sldId id="256" r:id="rId2"/>
    <p:sldId id="257" r:id="rId3"/>
    <p:sldId id="318" r:id="rId4"/>
    <p:sldId id="316" r:id="rId5"/>
    <p:sldId id="334" r:id="rId6"/>
    <p:sldId id="335" r:id="rId7"/>
    <p:sldId id="330"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4" r:id="rId45"/>
    <p:sldId id="305" r:id="rId46"/>
    <p:sldId id="306" r:id="rId47"/>
    <p:sldId id="307" r:id="rId48"/>
    <p:sldId id="308" r:id="rId49"/>
    <p:sldId id="329" r:id="rId50"/>
    <p:sldId id="326" r:id="rId51"/>
    <p:sldId id="327" r:id="rId52"/>
    <p:sldId id="328" r:id="rId53"/>
    <p:sldId id="319" r:id="rId54"/>
    <p:sldId id="320" r:id="rId55"/>
    <p:sldId id="321" r:id="rId56"/>
    <p:sldId id="322" r:id="rId57"/>
    <p:sldId id="324" r:id="rId58"/>
    <p:sldId id="325" r:id="rId59"/>
    <p:sldId id="313" r:id="rId60"/>
    <p:sldId id="314"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18CE4C-0B34-4CAB-B18D-BB630D873B40}" type="datetimeFigureOut">
              <a:rPr lang="en-US" smtClean="0"/>
              <a:pPr/>
              <a:t>3/24/2016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A536E4-4841-4960-8A47-19A093B92F9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pPr defTabSz="909638"/>
            <a:fld id="{58AB5450-818F-43CF-B354-ED129253D486}" type="slidenum">
              <a:rPr lang="en-US" altLang="en-US" smtClean="0"/>
              <a:pPr defTabSz="909638"/>
              <a:t>3</a:t>
            </a:fld>
            <a:endParaRPr lang="en-US" altLang="en-US" smtClean="0"/>
          </a:p>
        </p:txBody>
      </p:sp>
      <p:sp>
        <p:nvSpPr>
          <p:cNvPr id="61443" name="Rectangle 7"/>
          <p:cNvSpPr txBox="1">
            <a:spLocks noGrp="1" noChangeArrowheads="1"/>
          </p:cNvSpPr>
          <p:nvPr/>
        </p:nvSpPr>
        <p:spPr bwMode="auto">
          <a:xfrm>
            <a:off x="3886201" y="8684926"/>
            <a:ext cx="2970213" cy="457513"/>
          </a:xfrm>
          <a:prstGeom prst="rect">
            <a:avLst/>
          </a:prstGeom>
          <a:noFill/>
          <a:ln w="9525">
            <a:noFill/>
            <a:miter lim="800000"/>
            <a:headEnd/>
            <a:tailEnd/>
          </a:ln>
        </p:spPr>
        <p:txBody>
          <a:bodyPr lIns="92152" tIns="46076" rIns="92152" bIns="46076" anchor="b"/>
          <a:lstStyle/>
          <a:p>
            <a:pPr algn="r" defTabSz="920750"/>
            <a:fld id="{AA5FC67E-B548-4059-806B-E678B126E58D}" type="slidenum">
              <a:rPr lang="en-US" altLang="en-US" sz="1200">
                <a:ea typeface="ＭＳ Ｐゴシック" pitchFamily="34" charset="-128"/>
                <a:cs typeface="Arial" pitchFamily="34" charset="0"/>
              </a:rPr>
              <a:pPr algn="r" defTabSz="920750"/>
              <a:t>3</a:t>
            </a:fld>
            <a:endParaRPr lang="en-US" altLang="en-US" sz="1200">
              <a:ea typeface="ＭＳ Ｐゴシック" pitchFamily="34" charset="-128"/>
              <a:cs typeface="Arial" pitchFamily="34" charset="0"/>
            </a:endParaRPr>
          </a:p>
        </p:txBody>
      </p:sp>
      <p:sp>
        <p:nvSpPr>
          <p:cNvPr id="61444" name="Rectangle 2"/>
          <p:cNvSpPr>
            <a:spLocks noGrp="1" noRot="1" noChangeAspect="1" noChangeArrowheads="1" noTextEdit="1"/>
          </p:cNvSpPr>
          <p:nvPr>
            <p:ph type="sldImg"/>
          </p:nvPr>
        </p:nvSpPr>
        <p:spPr>
          <a:xfrm>
            <a:off x="1149350" y="688975"/>
            <a:ext cx="4568825" cy="3427413"/>
          </a:xfrm>
          <a:ln/>
        </p:spPr>
      </p:sp>
      <p:sp>
        <p:nvSpPr>
          <p:cNvPr id="61445" name="Rectangle 3"/>
          <p:cNvSpPr>
            <a:spLocks noGrp="1" noChangeArrowheads="1"/>
          </p:cNvSpPr>
          <p:nvPr>
            <p:ph type="body" idx="1"/>
          </p:nvPr>
        </p:nvSpPr>
        <p:spPr>
          <a:xfrm>
            <a:off x="685800" y="4344025"/>
            <a:ext cx="5486400" cy="4111365"/>
          </a:xfrm>
          <a:noFill/>
          <a:ln/>
        </p:spPr>
        <p:txBody>
          <a:bodyPr lIns="92152" tIns="46076" rIns="92152" bIns="46076"/>
          <a:lstStyle/>
          <a:p>
            <a:pPr eaLnBrk="1" hangingPunct="1"/>
            <a:r>
              <a:rPr lang="en-GB" altLang="en-US" smtClean="0"/>
              <a:t>Cigarettes are the only products known to kill half of its users when used as directed by the manufacturer</a:t>
            </a:r>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DD25AB5C-773F-4A64-BCFB-1E986E93D2DC}" type="slidenum">
              <a:rPr lang="en-US" smtClean="0">
                <a:cs typeface="Arial" pitchFamily="34" charset="0"/>
              </a:rPr>
              <a:pPr/>
              <a:t>11</a:t>
            </a:fld>
            <a:endParaRPr lang="en-US" smtClean="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C0AA6309-407F-4ED7-8EAB-8A368D288C81}" type="slidenum">
              <a:rPr lang="en-US" smtClean="0">
                <a:cs typeface="Arial" pitchFamily="34" charset="0"/>
              </a:rPr>
              <a:pPr/>
              <a:t>19</a:t>
            </a:fld>
            <a:endParaRPr lang="en-US" smtClean="0">
              <a:cs typeface="Arial" pitchFamily="34" charset="0"/>
            </a:endParaRPr>
          </a:p>
        </p:txBody>
      </p:sp>
      <p:sp>
        <p:nvSpPr>
          <p:cNvPr id="87043" name="Segnaposto immagine diapositiva 1"/>
          <p:cNvSpPr>
            <a:spLocks noGrp="1" noRot="1" noChangeAspect="1" noTextEdit="1"/>
          </p:cNvSpPr>
          <p:nvPr>
            <p:ph type="sldImg"/>
          </p:nvPr>
        </p:nvSpPr>
        <p:spPr>
          <a:xfrm>
            <a:off x="1144588" y="685800"/>
            <a:ext cx="4570412" cy="3427413"/>
          </a:xfrm>
          <a:ln/>
        </p:spPr>
      </p:sp>
      <p:sp>
        <p:nvSpPr>
          <p:cNvPr id="87044" name="Segnaposto note 2"/>
          <p:cNvSpPr>
            <a:spLocks noGrp="1"/>
          </p:cNvSpPr>
          <p:nvPr>
            <p:ph type="body" idx="1"/>
          </p:nvPr>
        </p:nvSpPr>
        <p:spPr>
          <a:xfrm>
            <a:off x="685480" y="4342665"/>
            <a:ext cx="5487041" cy="4116270"/>
          </a:xfrm>
          <a:noFill/>
          <a:ln/>
        </p:spPr>
        <p:txBody>
          <a:bodyPr lIns="95252" tIns="47625" rIns="95252" bIns="47625"/>
          <a:lstStyle/>
          <a:p>
            <a:pPr eaLnBrk="1" hangingPunct="1"/>
            <a:endParaRPr lang="vi-VN" smtClean="0"/>
          </a:p>
        </p:txBody>
      </p:sp>
      <p:sp>
        <p:nvSpPr>
          <p:cNvPr id="87045" name="Segnaposto numero diapositiva 3"/>
          <p:cNvSpPr txBox="1">
            <a:spLocks noGrp="1"/>
          </p:cNvSpPr>
          <p:nvPr/>
        </p:nvSpPr>
        <p:spPr bwMode="auto">
          <a:xfrm>
            <a:off x="3885453" y="8685331"/>
            <a:ext cx="2970946" cy="457200"/>
          </a:xfrm>
          <a:prstGeom prst="rect">
            <a:avLst/>
          </a:prstGeom>
          <a:noFill/>
          <a:ln w="9525">
            <a:noFill/>
            <a:miter lim="800000"/>
            <a:headEnd/>
            <a:tailEnd/>
          </a:ln>
        </p:spPr>
        <p:txBody>
          <a:bodyPr lIns="95252" tIns="47625" rIns="95252" bIns="47625" anchor="b"/>
          <a:lstStyle/>
          <a:p>
            <a:pPr algn="r" defTabSz="952500">
              <a:lnSpc>
                <a:spcPct val="100000"/>
              </a:lnSpc>
              <a:spcBef>
                <a:spcPct val="0"/>
              </a:spcBef>
              <a:buClrTx/>
              <a:buFontTx/>
              <a:buNone/>
            </a:pPr>
            <a:fld id="{D1B66B0F-FC10-495C-8474-54D2E387F3A7}" type="slidenum">
              <a:rPr lang="it-IT" sz="1300">
                <a:solidFill>
                  <a:schemeClr val="tx1"/>
                </a:solidFill>
              </a:rPr>
              <a:pPr algn="r" defTabSz="952500">
                <a:lnSpc>
                  <a:spcPct val="100000"/>
                </a:lnSpc>
                <a:spcBef>
                  <a:spcPct val="0"/>
                </a:spcBef>
                <a:buClrTx/>
                <a:buFontTx/>
                <a:buNone/>
              </a:pPr>
              <a:t>19</a:t>
            </a:fld>
            <a:endParaRPr lang="it-IT" sz="1300">
              <a:solidFill>
                <a:schemeClr val="tx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9090" name="Rectangle 1"/>
          <p:cNvSpPr>
            <a:spLocks noGrp="1" noRot="1" noChangeAspect="1" noChangeArrowheads="1" noTextEdit="1"/>
          </p:cNvSpPr>
          <p:nvPr>
            <p:ph type="sldImg"/>
          </p:nvPr>
        </p:nvSpPr>
        <p:spPr>
          <a:xfrm>
            <a:off x="1338263" y="914400"/>
            <a:ext cx="4181475" cy="3135313"/>
          </a:xfrm>
          <a:solidFill>
            <a:srgbClr val="FFFFFF"/>
          </a:solidFill>
          <a:ln/>
        </p:spPr>
      </p:sp>
      <p:sp>
        <p:nvSpPr>
          <p:cNvPr id="89091" name="Rectangle 2"/>
          <p:cNvSpPr txBox="1">
            <a:spLocks noGrp="1" noChangeArrowheads="1"/>
          </p:cNvSpPr>
          <p:nvPr>
            <p:ph type="body" idx="1"/>
          </p:nvPr>
        </p:nvSpPr>
        <p:spPr>
          <a:xfrm>
            <a:off x="1045838" y="4352956"/>
            <a:ext cx="4771130" cy="3479718"/>
          </a:xfrm>
          <a:noFill/>
          <a:ln/>
        </p:spPr>
        <p:txBody>
          <a:bodyPr wrap="none" anchor="ctr"/>
          <a:lstStyle/>
          <a:p>
            <a:endParaRPr lang="vi-V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txBox="1">
            <a:spLocks noGrp="1" noChangeArrowheads="1"/>
          </p:cNvSpPr>
          <p:nvPr/>
        </p:nvSpPr>
        <p:spPr bwMode="auto">
          <a:xfrm>
            <a:off x="3883025" y="8684926"/>
            <a:ext cx="2973388" cy="457513"/>
          </a:xfrm>
          <a:prstGeom prst="rect">
            <a:avLst/>
          </a:prstGeom>
          <a:noFill/>
          <a:ln w="9525">
            <a:noFill/>
            <a:miter lim="800000"/>
            <a:headEnd/>
            <a:tailEnd/>
          </a:ln>
        </p:spPr>
        <p:txBody>
          <a:bodyPr anchor="b"/>
          <a:lstStyle/>
          <a:p>
            <a:pPr algn="r"/>
            <a:fld id="{CB85EB4C-E3BA-4B30-927F-2A911260900B}" type="slidenum">
              <a:rPr lang="en-US" sz="1200"/>
              <a:pPr algn="r"/>
              <a:t>58</a:t>
            </a:fld>
            <a:endParaRPr lang="en-US" sz="120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vi-V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C32D528F-4F63-44BB-87F2-FB50ADD2BBF7}" type="datetimeFigureOut">
              <a:rPr lang="en-US" smtClean="0"/>
              <a:pPr/>
              <a:t>3/24/2016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418A7-94AB-4885-B3E8-9680947150B1}"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2D528F-4F63-44BB-87F2-FB50ADD2BBF7}" type="datetimeFigureOut">
              <a:rPr lang="en-US" smtClean="0"/>
              <a:pPr/>
              <a:t>3/24/2016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418A7-94AB-4885-B3E8-9680947150B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32D528F-4F63-44BB-87F2-FB50ADD2BBF7}" type="datetimeFigureOut">
              <a:rPr lang="en-US" smtClean="0"/>
              <a:pPr/>
              <a:t>3/24/2016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418A7-94AB-4885-B3E8-9680947150B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32D528F-4F63-44BB-87F2-FB50ADD2BBF7}" type="datetimeFigureOut">
              <a:rPr lang="en-US" smtClean="0"/>
              <a:pPr/>
              <a:t>3/24/2016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3418A7-94AB-4885-B3E8-9680947150B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32D528F-4F63-44BB-87F2-FB50ADD2BBF7}" type="datetimeFigureOut">
              <a:rPr lang="en-US" smtClean="0"/>
              <a:pPr/>
              <a:t>3/24/2016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3418A7-94AB-4885-B3E8-9680947150B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2D528F-4F63-44BB-87F2-FB50ADD2BBF7}" type="datetimeFigureOut">
              <a:rPr lang="en-US" smtClean="0"/>
              <a:pPr/>
              <a:t>3/24/2016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3418A7-94AB-4885-B3E8-9680947150B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2D528F-4F63-44BB-87F2-FB50ADD2BBF7}" type="datetimeFigureOut">
              <a:rPr lang="en-US" smtClean="0"/>
              <a:pPr/>
              <a:t>3/24/2016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3418A7-94AB-4885-B3E8-9680947150B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32D528F-4F63-44BB-87F2-FB50ADD2BBF7}" type="datetimeFigureOut">
              <a:rPr lang="en-US" smtClean="0"/>
              <a:pPr/>
              <a:t>3/24/2016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3418A7-94AB-4885-B3E8-9680947150B1}"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C32D528F-4F63-44BB-87F2-FB50ADD2BBF7}" type="datetimeFigureOut">
              <a:rPr lang="en-US" smtClean="0"/>
              <a:pPr/>
              <a:t>3/24/2016</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D93418A7-94AB-4885-B3E8-9680947150B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2D528F-4F63-44BB-87F2-FB50ADD2BBF7}" type="datetimeFigureOut">
              <a:rPr lang="en-US" smtClean="0"/>
              <a:pPr/>
              <a:t>3/24/2016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3418A7-94AB-4885-B3E8-9680947150B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2D528F-4F63-44BB-87F2-FB50ADD2BBF7}" type="datetimeFigureOut">
              <a:rPr lang="en-US" smtClean="0"/>
              <a:pPr/>
              <a:t>3/24/2016</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D93418A7-94AB-4885-B3E8-9680947150B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C32D528F-4F63-44BB-87F2-FB50ADD2BBF7}" type="datetimeFigureOut">
              <a:rPr lang="en-US" smtClean="0"/>
              <a:pPr/>
              <a:t>3/24/2016</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D93418A7-94AB-4885-B3E8-9680947150B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12.jpe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4.xml"/><Relationship Id="rId1" Type="http://schemas.openxmlformats.org/officeDocument/2006/relationships/vmlDrawing" Target="../drawings/vmlDrawing2.v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solidFill>
                  <a:srgbClr val="00B0F0"/>
                </a:solidFill>
              </a:rPr>
              <a:t>Tác</a:t>
            </a:r>
            <a:r>
              <a:rPr lang="en-US" dirty="0" smtClean="0">
                <a:solidFill>
                  <a:srgbClr val="00B0F0"/>
                </a:solidFill>
              </a:rPr>
              <a:t> </a:t>
            </a:r>
            <a:r>
              <a:rPr lang="en-US" dirty="0" err="1" smtClean="0">
                <a:solidFill>
                  <a:srgbClr val="00B0F0"/>
                </a:solidFill>
              </a:rPr>
              <a:t>hại</a:t>
            </a:r>
            <a:r>
              <a:rPr lang="en-US" dirty="0" smtClean="0">
                <a:solidFill>
                  <a:srgbClr val="00B0F0"/>
                </a:solidFill>
              </a:rPr>
              <a:t> </a:t>
            </a:r>
            <a:r>
              <a:rPr lang="en-US" dirty="0" err="1" smtClean="0">
                <a:solidFill>
                  <a:srgbClr val="00B0F0"/>
                </a:solidFill>
              </a:rPr>
              <a:t>của</a:t>
            </a:r>
            <a:r>
              <a:rPr lang="en-US" dirty="0" smtClean="0">
                <a:solidFill>
                  <a:srgbClr val="00B0F0"/>
                </a:solidFill>
              </a:rPr>
              <a:t> </a:t>
            </a:r>
            <a:r>
              <a:rPr lang="en-US" dirty="0" err="1" smtClean="0">
                <a:solidFill>
                  <a:srgbClr val="00B0F0"/>
                </a:solidFill>
              </a:rPr>
              <a:t>hút</a:t>
            </a:r>
            <a:r>
              <a:rPr lang="en-US" dirty="0" smtClean="0">
                <a:solidFill>
                  <a:srgbClr val="00B0F0"/>
                </a:solidFill>
              </a:rPr>
              <a:t> </a:t>
            </a:r>
            <a:r>
              <a:rPr lang="en-US" dirty="0" err="1" smtClean="0">
                <a:solidFill>
                  <a:srgbClr val="00B0F0"/>
                </a:solidFill>
              </a:rPr>
              <a:t>thuốc</a:t>
            </a:r>
            <a:r>
              <a:rPr lang="en-US" dirty="0" smtClean="0">
                <a:solidFill>
                  <a:srgbClr val="00B0F0"/>
                </a:solidFill>
              </a:rPr>
              <a:t> </a:t>
            </a:r>
            <a:r>
              <a:rPr lang="en-US" dirty="0" err="1" smtClean="0">
                <a:solidFill>
                  <a:srgbClr val="00B0F0"/>
                </a:solidFill>
              </a:rPr>
              <a:t>và</a:t>
            </a:r>
            <a:r>
              <a:rPr lang="en-US" dirty="0" smtClean="0">
                <a:solidFill>
                  <a:srgbClr val="00B0F0"/>
                </a:solidFill>
              </a:rPr>
              <a:t> </a:t>
            </a:r>
            <a:r>
              <a:rPr lang="en-US" dirty="0" err="1" smtClean="0">
                <a:solidFill>
                  <a:srgbClr val="00B0F0"/>
                </a:solidFill>
              </a:rPr>
              <a:t>hút</a:t>
            </a:r>
            <a:r>
              <a:rPr lang="en-US" dirty="0" smtClean="0">
                <a:solidFill>
                  <a:srgbClr val="00B0F0"/>
                </a:solidFill>
              </a:rPr>
              <a:t> </a:t>
            </a:r>
            <a:r>
              <a:rPr lang="en-US" dirty="0" err="1" smtClean="0">
                <a:solidFill>
                  <a:srgbClr val="00B0F0"/>
                </a:solidFill>
              </a:rPr>
              <a:t>thuốc</a:t>
            </a:r>
            <a:r>
              <a:rPr lang="en-US" dirty="0" smtClean="0">
                <a:solidFill>
                  <a:srgbClr val="00B0F0"/>
                </a:solidFill>
              </a:rPr>
              <a:t> </a:t>
            </a:r>
            <a:r>
              <a:rPr lang="en-US" dirty="0" err="1" smtClean="0">
                <a:solidFill>
                  <a:srgbClr val="00B0F0"/>
                </a:solidFill>
              </a:rPr>
              <a:t>thụ</a:t>
            </a:r>
            <a:r>
              <a:rPr lang="en-US" dirty="0" smtClean="0">
                <a:solidFill>
                  <a:srgbClr val="00B0F0"/>
                </a:solidFill>
              </a:rPr>
              <a:t> </a:t>
            </a:r>
            <a:r>
              <a:rPr lang="en-US" dirty="0" err="1" smtClean="0">
                <a:solidFill>
                  <a:srgbClr val="00B0F0"/>
                </a:solidFill>
              </a:rPr>
              <a:t>động</a:t>
            </a:r>
            <a:endParaRPr lang="en-US" dirty="0">
              <a:solidFill>
                <a:srgbClr val="00B0F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00B0F0"/>
                </a:solidFill>
              </a:rPr>
              <a:t>Nội</a:t>
            </a:r>
            <a:r>
              <a:rPr lang="en-US" dirty="0" smtClean="0">
                <a:solidFill>
                  <a:srgbClr val="00B0F0"/>
                </a:solidFill>
              </a:rPr>
              <a:t> dung </a:t>
            </a:r>
            <a:r>
              <a:rPr lang="en-US" dirty="0" err="1" smtClean="0">
                <a:solidFill>
                  <a:srgbClr val="00B0F0"/>
                </a:solidFill>
              </a:rPr>
              <a:t>trình</a:t>
            </a:r>
            <a:r>
              <a:rPr lang="en-US" dirty="0" smtClean="0">
                <a:solidFill>
                  <a:srgbClr val="00B0F0"/>
                </a:solidFill>
              </a:rPr>
              <a:t> </a:t>
            </a:r>
            <a:r>
              <a:rPr lang="en-US" dirty="0" err="1" smtClean="0">
                <a:solidFill>
                  <a:srgbClr val="00B0F0"/>
                </a:solidFill>
              </a:rPr>
              <a:t>bày</a:t>
            </a:r>
            <a:endParaRPr lang="en-US" dirty="0">
              <a:solidFill>
                <a:srgbClr val="00B0F0"/>
              </a:solidFill>
            </a:endParaRPr>
          </a:p>
        </p:txBody>
      </p:sp>
      <p:sp>
        <p:nvSpPr>
          <p:cNvPr id="3" name="Content Placeholder 2"/>
          <p:cNvSpPr>
            <a:spLocks noGrp="1"/>
          </p:cNvSpPr>
          <p:nvPr>
            <p:ph idx="1"/>
          </p:nvPr>
        </p:nvSpPr>
        <p:spPr/>
        <p:txBody>
          <a:bodyPr/>
          <a:lstStyle/>
          <a:p>
            <a:r>
              <a:rPr lang="en-US" dirty="0" err="1" smtClean="0"/>
              <a:t>Phần</a:t>
            </a:r>
            <a:r>
              <a:rPr lang="en-US" dirty="0" smtClean="0"/>
              <a:t> 1: </a:t>
            </a:r>
            <a:r>
              <a:rPr lang="en-US" dirty="0" err="1" smtClean="0"/>
              <a:t>Các</a:t>
            </a:r>
            <a:r>
              <a:rPr lang="en-US" dirty="0" smtClean="0"/>
              <a:t> </a:t>
            </a:r>
            <a:r>
              <a:rPr lang="en-US" dirty="0" err="1" smtClean="0"/>
              <a:t>loại</a:t>
            </a:r>
            <a:r>
              <a:rPr lang="en-US" dirty="0" smtClean="0"/>
              <a:t> </a:t>
            </a:r>
            <a:r>
              <a:rPr lang="en-US" dirty="0" err="1" smtClean="0"/>
              <a:t>thuốc</a:t>
            </a:r>
            <a:r>
              <a:rPr lang="en-US" dirty="0" smtClean="0"/>
              <a:t> </a:t>
            </a:r>
            <a:r>
              <a:rPr lang="en-US" dirty="0" err="1" smtClean="0"/>
              <a:t>lá</a:t>
            </a:r>
            <a:endParaRPr lang="en-US" dirty="0" smtClean="0"/>
          </a:p>
          <a:p>
            <a:r>
              <a:rPr lang="en-US" dirty="0" err="1" smtClean="0"/>
              <a:t>Phần</a:t>
            </a:r>
            <a:r>
              <a:rPr lang="en-US" dirty="0" smtClean="0"/>
              <a:t> 2: </a:t>
            </a:r>
            <a:r>
              <a:rPr lang="en-US" dirty="0" err="1" smtClean="0"/>
              <a:t>Thành</a:t>
            </a:r>
            <a:r>
              <a:rPr lang="en-US" dirty="0" smtClean="0"/>
              <a:t> </a:t>
            </a:r>
            <a:r>
              <a:rPr lang="en-US" dirty="0" err="1" smtClean="0"/>
              <a:t>phần</a:t>
            </a:r>
            <a:r>
              <a:rPr lang="en-US" dirty="0" smtClean="0"/>
              <a:t> </a:t>
            </a:r>
            <a:r>
              <a:rPr lang="en-US" dirty="0" err="1" smtClean="0"/>
              <a:t>độc</a:t>
            </a:r>
            <a:r>
              <a:rPr lang="en-US" dirty="0" smtClean="0"/>
              <a:t> </a:t>
            </a:r>
            <a:r>
              <a:rPr lang="en-US" dirty="0" err="1" smtClean="0"/>
              <a:t>tính</a:t>
            </a:r>
            <a:r>
              <a:rPr lang="en-US" dirty="0" smtClean="0"/>
              <a:t> </a:t>
            </a:r>
            <a:r>
              <a:rPr lang="en-US" dirty="0" err="1" smtClean="0"/>
              <a:t>của</a:t>
            </a:r>
            <a:r>
              <a:rPr lang="en-US" dirty="0" smtClean="0"/>
              <a:t> </a:t>
            </a:r>
            <a:r>
              <a:rPr lang="en-US" dirty="0" err="1" smtClean="0"/>
              <a:t>khói</a:t>
            </a:r>
            <a:r>
              <a:rPr lang="en-US" dirty="0" smtClean="0"/>
              <a:t> </a:t>
            </a:r>
            <a:r>
              <a:rPr lang="en-US" dirty="0" err="1" smtClean="0"/>
              <a:t>thuốc</a:t>
            </a:r>
            <a:endParaRPr lang="en-US" dirty="0" smtClean="0"/>
          </a:p>
          <a:p>
            <a:r>
              <a:rPr lang="en-US" dirty="0" err="1" smtClean="0"/>
              <a:t>Phần</a:t>
            </a:r>
            <a:r>
              <a:rPr lang="en-US" dirty="0" smtClean="0"/>
              <a:t> 3: </a:t>
            </a:r>
            <a:r>
              <a:rPr lang="en-US" dirty="0" err="1" smtClean="0"/>
              <a:t>Nguy</a:t>
            </a:r>
            <a:r>
              <a:rPr lang="en-US" dirty="0" smtClean="0"/>
              <a:t> </a:t>
            </a:r>
            <a:r>
              <a:rPr lang="en-US" dirty="0" err="1" smtClean="0"/>
              <a:t>cơ</a:t>
            </a:r>
            <a:r>
              <a:rPr lang="en-US" dirty="0" smtClean="0"/>
              <a:t> </a:t>
            </a:r>
            <a:r>
              <a:rPr lang="en-US" dirty="0" err="1" smtClean="0"/>
              <a:t>bệnh</a:t>
            </a:r>
            <a:r>
              <a:rPr lang="en-US" dirty="0" smtClean="0"/>
              <a:t> </a:t>
            </a:r>
            <a:r>
              <a:rPr lang="en-US" dirty="0" err="1" smtClean="0"/>
              <a:t>tật</a:t>
            </a:r>
            <a:r>
              <a:rPr lang="en-US" dirty="0" smtClean="0"/>
              <a:t> </a:t>
            </a:r>
            <a:r>
              <a:rPr lang="en-US" dirty="0" err="1" smtClean="0"/>
              <a:t>của</a:t>
            </a:r>
            <a:r>
              <a:rPr lang="en-US" dirty="0" smtClean="0"/>
              <a:t> </a:t>
            </a:r>
            <a:r>
              <a:rPr lang="en-US" dirty="0" err="1" smtClean="0"/>
              <a:t>thuốc</a:t>
            </a:r>
            <a:r>
              <a:rPr lang="en-US" dirty="0" smtClean="0"/>
              <a:t> </a:t>
            </a:r>
            <a:r>
              <a:rPr lang="en-US" dirty="0" err="1" smtClean="0"/>
              <a:t>lá</a:t>
            </a:r>
            <a:endParaRPr lang="en-US" dirty="0" smtClean="0"/>
          </a:p>
          <a:p>
            <a:r>
              <a:rPr lang="en-US" dirty="0" err="1" smtClean="0"/>
              <a:t>Phần</a:t>
            </a:r>
            <a:r>
              <a:rPr lang="en-US" dirty="0" smtClean="0"/>
              <a:t> 4: </a:t>
            </a:r>
            <a:r>
              <a:rPr lang="en-US" dirty="0" err="1" smtClean="0"/>
              <a:t>Tác</a:t>
            </a:r>
            <a:r>
              <a:rPr lang="en-US" dirty="0" smtClean="0"/>
              <a:t> </a:t>
            </a:r>
            <a:r>
              <a:rPr lang="en-US" dirty="0" err="1" smtClean="0"/>
              <a:t>hại</a:t>
            </a:r>
            <a:r>
              <a:rPr lang="en-US" dirty="0" smtClean="0"/>
              <a:t> </a:t>
            </a:r>
            <a:r>
              <a:rPr lang="en-US" dirty="0" err="1" smtClean="0"/>
              <a:t>của</a:t>
            </a:r>
            <a:r>
              <a:rPr lang="en-US" dirty="0" smtClean="0"/>
              <a:t> </a:t>
            </a:r>
            <a:r>
              <a:rPr lang="en-US" dirty="0" err="1" smtClean="0"/>
              <a:t>hút</a:t>
            </a:r>
            <a:r>
              <a:rPr lang="en-US" dirty="0" smtClean="0"/>
              <a:t> </a:t>
            </a:r>
            <a:r>
              <a:rPr lang="en-US" dirty="0" err="1" smtClean="0"/>
              <a:t>thuốc</a:t>
            </a:r>
            <a:r>
              <a:rPr lang="en-US" dirty="0" smtClean="0"/>
              <a:t> </a:t>
            </a:r>
            <a:r>
              <a:rPr lang="en-US" dirty="0" err="1" smtClean="0"/>
              <a:t>lá</a:t>
            </a:r>
            <a:r>
              <a:rPr lang="en-US" dirty="0" smtClean="0"/>
              <a:t> </a:t>
            </a:r>
            <a:r>
              <a:rPr lang="en-US" dirty="0" err="1" smtClean="0"/>
              <a:t>thụ</a:t>
            </a:r>
            <a:r>
              <a:rPr lang="en-US" dirty="0" smtClean="0"/>
              <a:t> </a:t>
            </a:r>
            <a:r>
              <a:rPr lang="en-US" dirty="0" err="1" smtClean="0"/>
              <a:t>động</a:t>
            </a:r>
            <a:endParaRPr lang="en-US" dirty="0" smtClean="0"/>
          </a:p>
          <a:p>
            <a:r>
              <a:rPr lang="en-US" dirty="0" err="1" smtClean="0"/>
              <a:t>Phần</a:t>
            </a:r>
            <a:r>
              <a:rPr lang="en-US" dirty="0" smtClean="0"/>
              <a:t> 5: </a:t>
            </a:r>
            <a:r>
              <a:rPr lang="en-US" dirty="0" err="1" smtClean="0"/>
              <a:t>Tình</a:t>
            </a:r>
            <a:r>
              <a:rPr lang="en-US" dirty="0" smtClean="0"/>
              <a:t> </a:t>
            </a:r>
            <a:r>
              <a:rPr lang="en-US" dirty="0" err="1" smtClean="0"/>
              <a:t>hình</a:t>
            </a:r>
            <a:r>
              <a:rPr lang="en-US" dirty="0" smtClean="0"/>
              <a:t> </a:t>
            </a:r>
            <a:r>
              <a:rPr lang="en-US" dirty="0" err="1" smtClean="0"/>
              <a:t>sử</a:t>
            </a:r>
            <a:r>
              <a:rPr lang="en-US" dirty="0" smtClean="0"/>
              <a:t> </a:t>
            </a:r>
            <a:r>
              <a:rPr lang="en-US" dirty="0" err="1" smtClean="0"/>
              <a:t>dụng</a:t>
            </a:r>
            <a:r>
              <a:rPr lang="en-US" dirty="0" smtClean="0"/>
              <a:t> </a:t>
            </a:r>
            <a:r>
              <a:rPr lang="en-US" dirty="0" err="1" smtClean="0"/>
              <a:t>thuốc</a:t>
            </a:r>
            <a:r>
              <a:rPr lang="en-US" dirty="0" smtClean="0"/>
              <a:t> </a:t>
            </a:r>
            <a:r>
              <a:rPr lang="en-US" dirty="0" err="1" smtClean="0"/>
              <a:t>lá</a:t>
            </a:r>
            <a:r>
              <a:rPr lang="en-US" dirty="0" smtClean="0"/>
              <a:t> </a:t>
            </a:r>
            <a:r>
              <a:rPr lang="en-US" dirty="0" err="1" smtClean="0"/>
              <a:t>và</a:t>
            </a:r>
            <a:r>
              <a:rPr lang="en-US" dirty="0" smtClean="0"/>
              <a:t> </a:t>
            </a:r>
            <a:r>
              <a:rPr lang="en-US" dirty="0" err="1" smtClean="0"/>
              <a:t>gánh</a:t>
            </a:r>
            <a:r>
              <a:rPr lang="en-US" dirty="0" smtClean="0"/>
              <a:t> </a:t>
            </a:r>
            <a:r>
              <a:rPr lang="en-US" dirty="0" err="1" smtClean="0"/>
              <a:t>nặng</a:t>
            </a:r>
            <a:r>
              <a:rPr lang="en-US" dirty="0" smtClean="0"/>
              <a:t> </a:t>
            </a:r>
            <a:r>
              <a:rPr lang="en-US" dirty="0" err="1" smtClean="0"/>
              <a:t>kinh</a:t>
            </a:r>
            <a:r>
              <a:rPr lang="en-US" dirty="0" smtClean="0"/>
              <a:t> </a:t>
            </a:r>
            <a:r>
              <a:rPr lang="en-US" dirty="0" err="1" smtClean="0"/>
              <a:t>tế</a:t>
            </a:r>
            <a:endParaRPr lang="en-US" dirty="0" smtClean="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Footer Placeholder 2"/>
          <p:cNvSpPr>
            <a:spLocks noGrp="1"/>
          </p:cNvSpPr>
          <p:nvPr>
            <p:ph type="ftr" sz="quarter" idx="11"/>
          </p:nvPr>
        </p:nvSpPr>
        <p:spPr bwMode="auto">
          <a:noFill/>
          <a:ln>
            <a:miter lim="800000"/>
            <a:headEnd/>
            <a:tailEnd/>
          </a:ln>
        </p:spPr>
        <p:txBody>
          <a:bodyPr wrap="square" numCol="1" anchorCtr="0" compatLnSpc="1">
            <a:prstTxWarp prst="textNoShape">
              <a:avLst/>
            </a:prstTxWarp>
          </a:bodyPr>
          <a:lstStyle/>
          <a:p>
            <a:r>
              <a:rPr lang="en-US" altLang="en-US" sz="1800" smtClean="0">
                <a:solidFill>
                  <a:schemeClr val="bg1"/>
                </a:solidFill>
                <a:latin typeface="Times New Roman" pitchFamily="18" charset="0"/>
              </a:rPr>
              <a:t>Văn phòng Tổ chức Y tế Thế giới tại Việt Nam</a:t>
            </a:r>
          </a:p>
        </p:txBody>
      </p:sp>
      <p:pic>
        <p:nvPicPr>
          <p:cNvPr id="26627" name="Picture 4" descr="cigarette1"/>
          <p:cNvPicPr>
            <a:picLocks noChangeAspect="1" noChangeArrowheads="1"/>
          </p:cNvPicPr>
          <p:nvPr/>
        </p:nvPicPr>
        <p:blipFill>
          <a:blip r:embed="rId3"/>
          <a:srcRect/>
          <a:stretch>
            <a:fillRect/>
          </a:stretch>
        </p:blipFill>
        <p:spPr bwMode="auto">
          <a:xfrm>
            <a:off x="0" y="0"/>
            <a:ext cx="9144000" cy="6937375"/>
          </a:xfrm>
          <a:prstGeom prst="rect">
            <a:avLst/>
          </a:prstGeom>
          <a:noFill/>
          <a:ln w="38100">
            <a:solidFill>
              <a:schemeClr val="tx1"/>
            </a:solidFill>
            <a:miter lim="800000"/>
            <a:headEnd/>
            <a:tailEnd/>
          </a:ln>
        </p:spPr>
      </p:pic>
      <p:sp>
        <p:nvSpPr>
          <p:cNvPr id="26628" name="Text Box 5"/>
          <p:cNvSpPr txBox="1">
            <a:spLocks noChangeArrowheads="1"/>
          </p:cNvSpPr>
          <p:nvPr/>
        </p:nvSpPr>
        <p:spPr bwMode="auto">
          <a:xfrm>
            <a:off x="533400" y="914400"/>
            <a:ext cx="3744913" cy="2282825"/>
          </a:xfrm>
          <a:prstGeom prst="rect">
            <a:avLst/>
          </a:prstGeom>
          <a:noFill/>
          <a:ln w="9525">
            <a:noFill/>
            <a:miter lim="800000"/>
            <a:headEnd/>
            <a:tailEnd/>
          </a:ln>
        </p:spPr>
        <p:txBody>
          <a:bodyPr lIns="91376" tIns="45688" rIns="91376" bIns="45688">
            <a:spAutoFit/>
          </a:bodyPr>
          <a:lstStyle/>
          <a:p>
            <a:pPr marL="577850" indent="-12700" eaLnBrk="0" hangingPunct="0">
              <a:lnSpc>
                <a:spcPct val="120000"/>
              </a:lnSpc>
              <a:spcBef>
                <a:spcPct val="50000"/>
              </a:spcBef>
              <a:spcAft>
                <a:spcPts val="1500"/>
              </a:spcAft>
            </a:pPr>
            <a:r>
              <a:rPr lang="en-US" altLang="en-US" sz="2400" b="1">
                <a:solidFill>
                  <a:schemeClr val="bg1"/>
                </a:solidFill>
                <a:ea typeface="ＭＳ Ｐゴシック" pitchFamily="34" charset="-128"/>
                <a:cs typeface="Arial" pitchFamily="34" charset="0"/>
              </a:rPr>
              <a:t>Sản phẩm tiêu dùng hợp pháp duy nhất gây chết sớm cho một nửa số người sử dụng</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smtClean="0">
                <a:solidFill>
                  <a:srgbClr val="00B0F0"/>
                </a:solidFill>
              </a:rPr>
              <a:t>Phần</a:t>
            </a:r>
            <a:r>
              <a:rPr lang="en-US" dirty="0" smtClean="0">
                <a:solidFill>
                  <a:srgbClr val="00B0F0"/>
                </a:solidFill>
              </a:rPr>
              <a:t> </a:t>
            </a:r>
            <a:r>
              <a:rPr lang="en-US" dirty="0" smtClean="0">
                <a:solidFill>
                  <a:srgbClr val="00B0F0"/>
                </a:solidFill>
              </a:rPr>
              <a:t>1</a:t>
            </a:r>
            <a:endParaRPr lang="en-US" dirty="0">
              <a:solidFill>
                <a:srgbClr val="00B0F0"/>
              </a:solidFill>
            </a:endParaRPr>
          </a:p>
        </p:txBody>
      </p:sp>
      <p:sp>
        <p:nvSpPr>
          <p:cNvPr id="3" name="Content Placeholder 2"/>
          <p:cNvSpPr>
            <a:spLocks noGrp="1"/>
          </p:cNvSpPr>
          <p:nvPr>
            <p:ph idx="1"/>
          </p:nvPr>
        </p:nvSpPr>
        <p:spPr>
          <a:xfrm>
            <a:off x="609600" y="2438400"/>
            <a:ext cx="8229600" cy="1349009"/>
          </a:xfrm>
        </p:spPr>
        <p:txBody>
          <a:bodyPr>
            <a:normAutofit/>
          </a:bodyPr>
          <a:lstStyle/>
          <a:p>
            <a:pPr>
              <a:buNone/>
            </a:pPr>
            <a:r>
              <a:rPr lang="en-US" sz="6000" b="1" dirty="0" err="1" smtClean="0"/>
              <a:t>Các</a:t>
            </a:r>
            <a:r>
              <a:rPr lang="en-US" sz="6000" b="1" dirty="0" smtClean="0"/>
              <a:t> </a:t>
            </a:r>
            <a:r>
              <a:rPr lang="en-US" sz="6000" b="1" dirty="0" err="1" smtClean="0"/>
              <a:t>loại</a:t>
            </a:r>
            <a:r>
              <a:rPr lang="en-US" sz="6000" b="1" dirty="0" smtClean="0"/>
              <a:t> </a:t>
            </a:r>
            <a:r>
              <a:rPr lang="en-US" sz="6000" b="1" dirty="0" err="1" smtClean="0"/>
              <a:t>thuốc</a:t>
            </a:r>
            <a:r>
              <a:rPr lang="en-US" sz="6000" b="1" dirty="0" smtClean="0"/>
              <a:t> </a:t>
            </a:r>
            <a:r>
              <a:rPr lang="en-US" sz="6000" b="1" dirty="0" err="1" smtClean="0"/>
              <a:t>lá</a:t>
            </a:r>
            <a:endParaRPr lang="en-US" sz="6000" b="1"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228600" y="381000"/>
          <a:ext cx="8458200" cy="6172200"/>
        </p:xfrm>
        <a:graphic>
          <a:graphicData uri="http://schemas.openxmlformats.org/drawingml/2006/table">
            <a:tbl>
              <a:tblPr/>
              <a:tblGrid>
                <a:gridCol w="4229100"/>
                <a:gridCol w="4229100"/>
              </a:tblGrid>
              <a:tr h="1163238">
                <a:tc>
                  <a:txBody>
                    <a:bodyPr/>
                    <a:lstStyle/>
                    <a:p>
                      <a:pPr algn="ctr">
                        <a:lnSpc>
                          <a:spcPct val="120000"/>
                        </a:lnSpc>
                        <a:spcBef>
                          <a:spcPts val="500"/>
                        </a:spcBef>
                        <a:spcAft>
                          <a:spcPts val="0"/>
                        </a:spcAft>
                        <a:tabLst>
                          <a:tab pos="1781175" algn="l"/>
                        </a:tabLst>
                      </a:pPr>
                      <a:r>
                        <a:rPr lang="en-US" sz="3600" b="1" dirty="0" err="1">
                          <a:solidFill>
                            <a:srgbClr val="00B0F0"/>
                          </a:solidFill>
                          <a:latin typeface="Times New Roman" pitchFamily="18" charset="0"/>
                          <a:ea typeface="Times New Roman"/>
                          <a:cs typeface="Times New Roman" pitchFamily="18" charset="0"/>
                        </a:rPr>
                        <a:t>Thuốc</a:t>
                      </a:r>
                      <a:r>
                        <a:rPr lang="en-US" sz="3600" b="1" dirty="0">
                          <a:solidFill>
                            <a:srgbClr val="00B0F0"/>
                          </a:solidFill>
                          <a:latin typeface="Times New Roman" pitchFamily="18" charset="0"/>
                          <a:ea typeface="Times New Roman"/>
                          <a:cs typeface="Times New Roman" pitchFamily="18" charset="0"/>
                        </a:rPr>
                        <a:t> </a:t>
                      </a:r>
                      <a:r>
                        <a:rPr lang="en-US" sz="3600" b="1" dirty="0" err="1">
                          <a:solidFill>
                            <a:srgbClr val="00B0F0"/>
                          </a:solidFill>
                          <a:latin typeface="Times New Roman" pitchFamily="18" charset="0"/>
                          <a:ea typeface="Times New Roman"/>
                          <a:cs typeface="Times New Roman" pitchFamily="18" charset="0"/>
                        </a:rPr>
                        <a:t>lá</a:t>
                      </a:r>
                      <a:r>
                        <a:rPr lang="en-US" sz="3600" b="1" dirty="0">
                          <a:solidFill>
                            <a:srgbClr val="00B0F0"/>
                          </a:solidFill>
                          <a:latin typeface="Times New Roman" pitchFamily="18" charset="0"/>
                          <a:ea typeface="Times New Roman"/>
                          <a:cs typeface="Times New Roman" pitchFamily="18" charset="0"/>
                        </a:rPr>
                        <a:t> </a:t>
                      </a:r>
                      <a:r>
                        <a:rPr lang="en-US" sz="3600" b="1" dirty="0" err="1">
                          <a:solidFill>
                            <a:srgbClr val="00B0F0"/>
                          </a:solidFill>
                          <a:latin typeface="Times New Roman" pitchFamily="18" charset="0"/>
                          <a:ea typeface="Times New Roman"/>
                          <a:cs typeface="Times New Roman" pitchFamily="18" charset="0"/>
                        </a:rPr>
                        <a:t>có</a:t>
                      </a:r>
                      <a:r>
                        <a:rPr lang="en-US" sz="3600" b="1" dirty="0">
                          <a:solidFill>
                            <a:srgbClr val="00B0F0"/>
                          </a:solidFill>
                          <a:latin typeface="Times New Roman" pitchFamily="18" charset="0"/>
                          <a:ea typeface="Times New Roman"/>
                          <a:cs typeface="Times New Roman" pitchFamily="18" charset="0"/>
                        </a:rPr>
                        <a:t> </a:t>
                      </a:r>
                      <a:r>
                        <a:rPr lang="en-US" sz="3600" b="1" dirty="0" err="1">
                          <a:solidFill>
                            <a:srgbClr val="00B0F0"/>
                          </a:solidFill>
                          <a:latin typeface="Times New Roman" pitchFamily="18" charset="0"/>
                          <a:ea typeface="Times New Roman"/>
                          <a:cs typeface="Times New Roman" pitchFamily="18" charset="0"/>
                        </a:rPr>
                        <a:t>khói</a:t>
                      </a:r>
                      <a:r>
                        <a:rPr lang="en-US" sz="3600" b="1" dirty="0">
                          <a:solidFill>
                            <a:srgbClr val="00B0F0"/>
                          </a:solidFill>
                          <a:latin typeface="Times New Roman" pitchFamily="18" charset="0"/>
                          <a:ea typeface="Times New Roman"/>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20000"/>
                        </a:lnSpc>
                        <a:spcBef>
                          <a:spcPts val="500"/>
                        </a:spcBef>
                        <a:spcAft>
                          <a:spcPts val="0"/>
                        </a:spcAft>
                        <a:tabLst>
                          <a:tab pos="1781175" algn="l"/>
                        </a:tabLst>
                      </a:pPr>
                      <a:r>
                        <a:rPr lang="en-US" sz="3600" b="1" dirty="0" err="1">
                          <a:solidFill>
                            <a:srgbClr val="00B0F0"/>
                          </a:solidFill>
                          <a:latin typeface="Times New Roman" pitchFamily="18" charset="0"/>
                          <a:ea typeface="Times New Roman"/>
                          <a:cs typeface="Times New Roman" pitchFamily="18" charset="0"/>
                        </a:rPr>
                        <a:t>Thuốc</a:t>
                      </a:r>
                      <a:r>
                        <a:rPr lang="en-US" sz="3600" b="1" dirty="0">
                          <a:solidFill>
                            <a:srgbClr val="00B0F0"/>
                          </a:solidFill>
                          <a:latin typeface="Times New Roman" pitchFamily="18" charset="0"/>
                          <a:ea typeface="Times New Roman"/>
                          <a:cs typeface="Times New Roman" pitchFamily="18" charset="0"/>
                        </a:rPr>
                        <a:t> </a:t>
                      </a:r>
                      <a:r>
                        <a:rPr lang="en-US" sz="3600" b="1" dirty="0" err="1">
                          <a:solidFill>
                            <a:srgbClr val="00B0F0"/>
                          </a:solidFill>
                          <a:latin typeface="Times New Roman" pitchFamily="18" charset="0"/>
                          <a:ea typeface="Times New Roman"/>
                          <a:cs typeface="Times New Roman" pitchFamily="18" charset="0"/>
                        </a:rPr>
                        <a:t>lá</a:t>
                      </a:r>
                      <a:r>
                        <a:rPr lang="en-US" sz="3600" b="1" dirty="0">
                          <a:solidFill>
                            <a:srgbClr val="00B0F0"/>
                          </a:solidFill>
                          <a:latin typeface="Times New Roman" pitchFamily="18" charset="0"/>
                          <a:ea typeface="Times New Roman"/>
                          <a:cs typeface="Times New Roman" pitchFamily="18" charset="0"/>
                        </a:rPr>
                        <a:t> </a:t>
                      </a:r>
                      <a:r>
                        <a:rPr lang="en-US" sz="3600" b="1" dirty="0" err="1">
                          <a:solidFill>
                            <a:srgbClr val="00B0F0"/>
                          </a:solidFill>
                          <a:latin typeface="Times New Roman" pitchFamily="18" charset="0"/>
                          <a:ea typeface="Times New Roman"/>
                          <a:cs typeface="Times New Roman" pitchFamily="18" charset="0"/>
                        </a:rPr>
                        <a:t>không</a:t>
                      </a:r>
                      <a:r>
                        <a:rPr lang="en-US" sz="3600" b="1" dirty="0">
                          <a:solidFill>
                            <a:srgbClr val="00B0F0"/>
                          </a:solidFill>
                          <a:latin typeface="Times New Roman" pitchFamily="18" charset="0"/>
                          <a:ea typeface="Times New Roman"/>
                          <a:cs typeface="Times New Roman" pitchFamily="18" charset="0"/>
                        </a:rPr>
                        <a:t> </a:t>
                      </a:r>
                      <a:r>
                        <a:rPr lang="en-US" sz="3600" b="1" dirty="0" err="1">
                          <a:solidFill>
                            <a:srgbClr val="00B0F0"/>
                          </a:solidFill>
                          <a:latin typeface="Times New Roman" pitchFamily="18" charset="0"/>
                          <a:ea typeface="Times New Roman"/>
                          <a:cs typeface="Times New Roman" pitchFamily="18" charset="0"/>
                        </a:rPr>
                        <a:t>khói</a:t>
                      </a:r>
                      <a:r>
                        <a:rPr lang="en-US" sz="3600" b="1" dirty="0">
                          <a:solidFill>
                            <a:srgbClr val="00B0F0"/>
                          </a:solidFill>
                          <a:latin typeface="Times New Roman" pitchFamily="18" charset="0"/>
                          <a:ea typeface="Times New Roman"/>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08962">
                <a:tc>
                  <a:txBody>
                    <a:bodyPr/>
                    <a:lstStyle/>
                    <a:p>
                      <a:pPr algn="just">
                        <a:lnSpc>
                          <a:spcPct val="120000"/>
                        </a:lnSpc>
                        <a:spcBef>
                          <a:spcPts val="500"/>
                        </a:spcBef>
                        <a:spcAft>
                          <a:spcPts val="0"/>
                        </a:spcAft>
                        <a:tabLst>
                          <a:tab pos="1781175" algn="l"/>
                        </a:tabLst>
                      </a:pPr>
                      <a:r>
                        <a:rPr lang="en-US" sz="2200" b="1" i="1" dirty="0" err="1">
                          <a:latin typeface="Times New Roman" pitchFamily="18" charset="0"/>
                          <a:ea typeface="Times New Roman"/>
                          <a:cs typeface="Times New Roman" pitchFamily="18" charset="0"/>
                        </a:rPr>
                        <a:t>Thuốc</a:t>
                      </a:r>
                      <a:r>
                        <a:rPr lang="en-US" sz="2200" b="1" i="1" dirty="0">
                          <a:latin typeface="Times New Roman" pitchFamily="18" charset="0"/>
                          <a:ea typeface="Times New Roman"/>
                          <a:cs typeface="Times New Roman" pitchFamily="18" charset="0"/>
                        </a:rPr>
                        <a:t> </a:t>
                      </a:r>
                      <a:r>
                        <a:rPr lang="en-US" sz="2200" b="1" i="1" dirty="0" err="1">
                          <a:latin typeface="Times New Roman" pitchFamily="18" charset="0"/>
                          <a:ea typeface="Times New Roman"/>
                          <a:cs typeface="Times New Roman" pitchFamily="18" charset="0"/>
                        </a:rPr>
                        <a:t>lá</a:t>
                      </a:r>
                      <a:r>
                        <a:rPr lang="en-US" sz="2200" b="1" i="1" dirty="0">
                          <a:latin typeface="Times New Roman" pitchFamily="18" charset="0"/>
                          <a:ea typeface="Times New Roman"/>
                          <a:cs typeface="Times New Roman" pitchFamily="18" charset="0"/>
                        </a:rPr>
                        <a:t> </a:t>
                      </a:r>
                      <a:r>
                        <a:rPr lang="en-US" sz="2200" b="1" i="1" dirty="0" err="1">
                          <a:latin typeface="Times New Roman" pitchFamily="18" charset="0"/>
                          <a:ea typeface="Times New Roman"/>
                          <a:cs typeface="Times New Roman" pitchFamily="18" charset="0"/>
                        </a:rPr>
                        <a:t>điếu</a:t>
                      </a:r>
                      <a:r>
                        <a:rPr lang="en-US" sz="2200" b="1" i="1" dirty="0">
                          <a:latin typeface="Times New Roman" pitchFamily="18" charset="0"/>
                          <a:ea typeface="Times New Roman"/>
                          <a:cs typeface="Times New Roman" pitchFamily="18" charset="0"/>
                        </a:rPr>
                        <a:t> </a:t>
                      </a:r>
                      <a:r>
                        <a:rPr lang="en-US" sz="2200" b="1" i="1" dirty="0" err="1">
                          <a:latin typeface="Times New Roman" pitchFamily="18" charset="0"/>
                          <a:ea typeface="Times New Roman"/>
                          <a:cs typeface="Times New Roman" pitchFamily="18" charset="0"/>
                        </a:rPr>
                        <a:t>bao</a:t>
                      </a:r>
                      <a:r>
                        <a:rPr lang="en-US" sz="2200" b="1" i="1" dirty="0">
                          <a:latin typeface="Times New Roman" pitchFamily="18" charset="0"/>
                          <a:ea typeface="Times New Roman"/>
                          <a:cs typeface="Times New Roman" pitchFamily="18" charset="0"/>
                        </a:rPr>
                        <a:t> </a:t>
                      </a:r>
                      <a:r>
                        <a:rPr lang="en-US" sz="2200" b="1" i="1" dirty="0" err="1">
                          <a:latin typeface="Times New Roman" pitchFamily="18" charset="0"/>
                          <a:ea typeface="Times New Roman"/>
                          <a:cs typeface="Times New Roman" pitchFamily="18" charset="0"/>
                        </a:rPr>
                        <a:t>gồm</a:t>
                      </a:r>
                      <a:r>
                        <a:rPr lang="en-US" sz="2200" b="1" i="1" dirty="0">
                          <a:latin typeface="Times New Roman" pitchFamily="18" charset="0"/>
                          <a:ea typeface="Times New Roman"/>
                          <a:cs typeface="Times New Roman" pitchFamily="18" charset="0"/>
                        </a:rPr>
                        <a:t>:</a:t>
                      </a:r>
                      <a:endParaRPr lang="en-US" sz="2200" b="1" dirty="0">
                        <a:latin typeface="Times New Roman" pitchFamily="18" charset="0"/>
                        <a:ea typeface="Times New Roman"/>
                        <a:cs typeface="Times New Roman" pitchFamily="18" charset="0"/>
                      </a:endParaRPr>
                    </a:p>
                    <a:p>
                      <a:pPr algn="just">
                        <a:lnSpc>
                          <a:spcPct val="120000"/>
                        </a:lnSpc>
                        <a:spcBef>
                          <a:spcPts val="500"/>
                        </a:spcBef>
                        <a:spcAft>
                          <a:spcPts val="0"/>
                        </a:spcAft>
                        <a:tabLst>
                          <a:tab pos="1781175" algn="l"/>
                        </a:tabLst>
                      </a:pP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Thuốc</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lá</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sản</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xuất</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công</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nghiệp</a:t>
                      </a:r>
                      <a:endParaRPr lang="en-US" sz="2200" b="1" dirty="0">
                        <a:latin typeface="Times New Roman" pitchFamily="18" charset="0"/>
                        <a:ea typeface="Times New Roman"/>
                        <a:cs typeface="Times New Roman" pitchFamily="18" charset="0"/>
                      </a:endParaRPr>
                    </a:p>
                    <a:p>
                      <a:pPr algn="just">
                        <a:lnSpc>
                          <a:spcPct val="120000"/>
                        </a:lnSpc>
                        <a:spcBef>
                          <a:spcPts val="500"/>
                        </a:spcBef>
                        <a:spcAft>
                          <a:spcPts val="0"/>
                        </a:spcAft>
                        <a:tabLst>
                          <a:tab pos="1781175" algn="l"/>
                        </a:tabLst>
                      </a:pP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Thuốc</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lá</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cuốn</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bằng</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tay</a:t>
                      </a:r>
                      <a:r>
                        <a:rPr lang="en-US" sz="2200" b="0" dirty="0">
                          <a:latin typeface="Times New Roman" pitchFamily="18" charset="0"/>
                          <a:ea typeface="Times New Roman"/>
                          <a:cs typeface="Times New Roman" pitchFamily="18" charset="0"/>
                        </a:rPr>
                        <a:t>:  </a:t>
                      </a:r>
                      <a:endParaRPr lang="en-US" sz="2200" b="1" dirty="0">
                        <a:latin typeface="Times New Roman" pitchFamily="18" charset="0"/>
                        <a:ea typeface="Times New Roman"/>
                        <a:cs typeface="Times New Roman" pitchFamily="18" charset="0"/>
                      </a:endParaRPr>
                    </a:p>
                    <a:p>
                      <a:pPr algn="just">
                        <a:lnSpc>
                          <a:spcPct val="120000"/>
                        </a:lnSpc>
                        <a:spcBef>
                          <a:spcPts val="500"/>
                        </a:spcBef>
                        <a:spcAft>
                          <a:spcPts val="0"/>
                        </a:spcAft>
                        <a:tabLst>
                          <a:tab pos="1781175" algn="l"/>
                        </a:tabLst>
                      </a:pP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Dùng</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lá</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để</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cuốn</a:t>
                      </a:r>
                      <a:endParaRPr lang="en-US" sz="2200" b="1" dirty="0">
                        <a:latin typeface="Times New Roman" pitchFamily="18" charset="0"/>
                        <a:ea typeface="Times New Roman"/>
                        <a:cs typeface="Times New Roman" pitchFamily="18" charset="0"/>
                      </a:endParaRPr>
                    </a:p>
                    <a:p>
                      <a:pPr algn="just">
                        <a:lnSpc>
                          <a:spcPct val="120000"/>
                        </a:lnSpc>
                        <a:spcBef>
                          <a:spcPts val="500"/>
                        </a:spcBef>
                        <a:spcAft>
                          <a:spcPts val="0"/>
                        </a:spcAft>
                        <a:tabLst>
                          <a:tab pos="1781175" algn="l"/>
                        </a:tabLst>
                      </a:pP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Dùng</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giấy</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để</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cuốn</a:t>
                      </a:r>
                      <a:r>
                        <a:rPr lang="en-US" sz="2200" b="0" dirty="0">
                          <a:latin typeface="Times New Roman" pitchFamily="18" charset="0"/>
                          <a:ea typeface="Times New Roman"/>
                          <a:cs typeface="Times New Roman" pitchFamily="18" charset="0"/>
                        </a:rPr>
                        <a:t> </a:t>
                      </a:r>
                      <a:endParaRPr lang="en-US" sz="2200" b="1" dirty="0">
                        <a:latin typeface="Times New Roman" pitchFamily="18" charset="0"/>
                        <a:ea typeface="Times New Roman"/>
                        <a:cs typeface="Times New Roman" pitchFamily="18" charset="0"/>
                      </a:endParaRPr>
                    </a:p>
                    <a:p>
                      <a:pPr algn="just">
                        <a:lnSpc>
                          <a:spcPct val="120000"/>
                        </a:lnSpc>
                        <a:spcBef>
                          <a:spcPts val="500"/>
                        </a:spcBef>
                        <a:spcAft>
                          <a:spcPts val="0"/>
                        </a:spcAft>
                        <a:tabLst>
                          <a:tab pos="1781175" algn="l"/>
                        </a:tabLst>
                      </a:pPr>
                      <a:r>
                        <a:rPr lang="en-US" sz="2200" b="1" i="1" dirty="0" err="1">
                          <a:latin typeface="Times New Roman" pitchFamily="18" charset="0"/>
                          <a:ea typeface="Times New Roman"/>
                          <a:cs typeface="Times New Roman" pitchFamily="18" charset="0"/>
                        </a:rPr>
                        <a:t>Những</a:t>
                      </a:r>
                      <a:r>
                        <a:rPr lang="en-US" sz="2200" b="1" i="1" dirty="0">
                          <a:latin typeface="Times New Roman" pitchFamily="18" charset="0"/>
                          <a:ea typeface="Times New Roman"/>
                          <a:cs typeface="Times New Roman" pitchFamily="18" charset="0"/>
                        </a:rPr>
                        <a:t> </a:t>
                      </a:r>
                      <a:r>
                        <a:rPr lang="en-US" sz="2200" b="1" i="1" dirty="0" err="1">
                          <a:latin typeface="Times New Roman" pitchFamily="18" charset="0"/>
                          <a:ea typeface="Times New Roman"/>
                          <a:cs typeface="Times New Roman" pitchFamily="18" charset="0"/>
                        </a:rPr>
                        <a:t>loại</a:t>
                      </a:r>
                      <a:r>
                        <a:rPr lang="en-US" sz="2200" b="1" i="1" dirty="0">
                          <a:latin typeface="Times New Roman" pitchFamily="18" charset="0"/>
                          <a:ea typeface="Times New Roman"/>
                          <a:cs typeface="Times New Roman" pitchFamily="18" charset="0"/>
                        </a:rPr>
                        <a:t> </a:t>
                      </a:r>
                      <a:r>
                        <a:rPr lang="en-US" sz="2200" b="1" i="1" dirty="0" err="1">
                          <a:latin typeface="Times New Roman" pitchFamily="18" charset="0"/>
                          <a:ea typeface="Times New Roman"/>
                          <a:cs typeface="Times New Roman" pitchFamily="18" charset="0"/>
                        </a:rPr>
                        <a:t>thuốc</a:t>
                      </a:r>
                      <a:r>
                        <a:rPr lang="en-US" sz="2200" b="1" i="1" dirty="0">
                          <a:latin typeface="Times New Roman" pitchFamily="18" charset="0"/>
                          <a:ea typeface="Times New Roman"/>
                          <a:cs typeface="Times New Roman" pitchFamily="18" charset="0"/>
                        </a:rPr>
                        <a:t> </a:t>
                      </a:r>
                      <a:r>
                        <a:rPr lang="en-US" sz="2200" b="1" i="1" dirty="0" err="1">
                          <a:latin typeface="Times New Roman" pitchFamily="18" charset="0"/>
                          <a:ea typeface="Times New Roman"/>
                          <a:cs typeface="Times New Roman" pitchFamily="18" charset="0"/>
                        </a:rPr>
                        <a:t>lá</a:t>
                      </a:r>
                      <a:r>
                        <a:rPr lang="en-US" sz="2200" b="1" i="1" dirty="0">
                          <a:latin typeface="Times New Roman" pitchFamily="18" charset="0"/>
                          <a:ea typeface="Times New Roman"/>
                          <a:cs typeface="Times New Roman" pitchFamily="18" charset="0"/>
                        </a:rPr>
                        <a:t> </a:t>
                      </a:r>
                      <a:r>
                        <a:rPr lang="en-US" sz="2200" b="1" i="1" dirty="0" err="1">
                          <a:latin typeface="Times New Roman" pitchFamily="18" charset="0"/>
                          <a:ea typeface="Times New Roman"/>
                          <a:cs typeface="Times New Roman" pitchFamily="18" charset="0"/>
                        </a:rPr>
                        <a:t>có</a:t>
                      </a:r>
                      <a:r>
                        <a:rPr lang="en-US" sz="2200" b="1" i="1" dirty="0">
                          <a:latin typeface="Times New Roman" pitchFamily="18" charset="0"/>
                          <a:ea typeface="Times New Roman"/>
                          <a:cs typeface="Times New Roman" pitchFamily="18" charset="0"/>
                        </a:rPr>
                        <a:t> </a:t>
                      </a:r>
                      <a:r>
                        <a:rPr lang="en-US" sz="2200" b="1" i="1" dirty="0" err="1">
                          <a:latin typeface="Times New Roman" pitchFamily="18" charset="0"/>
                          <a:ea typeface="Times New Roman"/>
                          <a:cs typeface="Times New Roman" pitchFamily="18" charset="0"/>
                        </a:rPr>
                        <a:t>khói</a:t>
                      </a:r>
                      <a:r>
                        <a:rPr lang="en-US" sz="2200" b="1" i="1" dirty="0">
                          <a:latin typeface="Times New Roman" pitchFamily="18" charset="0"/>
                          <a:ea typeface="Times New Roman"/>
                          <a:cs typeface="Times New Roman" pitchFamily="18" charset="0"/>
                        </a:rPr>
                        <a:t> </a:t>
                      </a:r>
                      <a:r>
                        <a:rPr lang="en-US" sz="2200" b="1" i="1" dirty="0" err="1">
                          <a:latin typeface="Times New Roman" pitchFamily="18" charset="0"/>
                          <a:ea typeface="Times New Roman"/>
                          <a:cs typeface="Times New Roman" pitchFamily="18" charset="0"/>
                        </a:rPr>
                        <a:t>khác</a:t>
                      </a:r>
                      <a:r>
                        <a:rPr lang="en-US" sz="2200" b="1" i="1" dirty="0">
                          <a:latin typeface="Times New Roman" pitchFamily="18" charset="0"/>
                          <a:ea typeface="Times New Roman"/>
                          <a:cs typeface="Times New Roman" pitchFamily="18" charset="0"/>
                        </a:rPr>
                        <a:t>: </a:t>
                      </a:r>
                      <a:endParaRPr lang="en-US" sz="2200" b="1" dirty="0">
                        <a:latin typeface="Times New Roman" pitchFamily="18" charset="0"/>
                        <a:ea typeface="Times New Roman"/>
                        <a:cs typeface="Times New Roman" pitchFamily="18" charset="0"/>
                      </a:endParaRPr>
                    </a:p>
                    <a:p>
                      <a:pPr algn="just">
                        <a:lnSpc>
                          <a:spcPct val="120000"/>
                        </a:lnSpc>
                        <a:spcBef>
                          <a:spcPts val="500"/>
                        </a:spcBef>
                        <a:spcAft>
                          <a:spcPts val="0"/>
                        </a:spcAft>
                        <a:tabLst>
                          <a:tab pos="1781175" algn="l"/>
                        </a:tabLst>
                      </a:pP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Hút</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bằng</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tẩu</a:t>
                      </a:r>
                      <a:endParaRPr lang="en-US" sz="2200" b="1" dirty="0">
                        <a:latin typeface="Times New Roman" pitchFamily="18" charset="0"/>
                        <a:ea typeface="Times New Roman"/>
                        <a:cs typeface="Times New Roman" pitchFamily="18" charset="0"/>
                      </a:endParaRPr>
                    </a:p>
                    <a:p>
                      <a:pPr algn="just">
                        <a:lnSpc>
                          <a:spcPct val="120000"/>
                        </a:lnSpc>
                        <a:spcBef>
                          <a:spcPts val="500"/>
                        </a:spcBef>
                        <a:spcAft>
                          <a:spcPts val="0"/>
                        </a:spcAft>
                        <a:tabLst>
                          <a:tab pos="1781175" algn="l"/>
                        </a:tabLst>
                      </a:pP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Xì</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gà</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xì</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gà</a:t>
                      </a:r>
                      <a:r>
                        <a:rPr lang="en-US" sz="2200" b="0" dirty="0">
                          <a:latin typeface="Times New Roman" pitchFamily="18" charset="0"/>
                          <a:ea typeface="Times New Roman"/>
                          <a:cs typeface="Times New Roman" pitchFamily="18" charset="0"/>
                        </a:rPr>
                        <a:t> mini</a:t>
                      </a:r>
                      <a:endParaRPr lang="en-US" sz="2200" b="1" dirty="0">
                        <a:latin typeface="Times New Roman" pitchFamily="18" charset="0"/>
                        <a:ea typeface="Times New Roman"/>
                        <a:cs typeface="Times New Roman" pitchFamily="18" charset="0"/>
                      </a:endParaRPr>
                    </a:p>
                    <a:p>
                      <a:pPr algn="just">
                        <a:lnSpc>
                          <a:spcPct val="120000"/>
                        </a:lnSpc>
                        <a:spcBef>
                          <a:spcPts val="500"/>
                        </a:spcBef>
                        <a:spcAft>
                          <a:spcPts val="0"/>
                        </a:spcAft>
                        <a:buFontTx/>
                        <a:buChar char="-"/>
                        <a:tabLst>
                          <a:tab pos="1781175" algn="l"/>
                        </a:tabLst>
                      </a:pPr>
                      <a:r>
                        <a:rPr lang="en-US" sz="2200" b="0" dirty="0" err="1" smtClean="0">
                          <a:latin typeface="Times New Roman" pitchFamily="18" charset="0"/>
                          <a:ea typeface="Times New Roman"/>
                          <a:cs typeface="Times New Roman" pitchFamily="18" charset="0"/>
                        </a:rPr>
                        <a:t>Thuốc</a:t>
                      </a:r>
                      <a:r>
                        <a:rPr lang="en-US" sz="2200" b="0" dirty="0" smtClean="0">
                          <a:latin typeface="Times New Roman" pitchFamily="18" charset="0"/>
                          <a:ea typeface="Times New Roman"/>
                          <a:cs typeface="Times New Roman" pitchFamily="18" charset="0"/>
                        </a:rPr>
                        <a:t> </a:t>
                      </a:r>
                      <a:r>
                        <a:rPr lang="en-US" sz="2200" b="0" dirty="0" err="1" smtClean="0">
                          <a:latin typeface="Times New Roman" pitchFamily="18" charset="0"/>
                          <a:ea typeface="Times New Roman"/>
                          <a:cs typeface="Times New Roman" pitchFamily="18" charset="0"/>
                        </a:rPr>
                        <a:t>lào</a:t>
                      </a:r>
                      <a:r>
                        <a:rPr lang="en-US" sz="2200" b="0" dirty="0" smtClean="0">
                          <a:latin typeface="Times New Roman" pitchFamily="18" charset="0"/>
                          <a:ea typeface="Times New Roman"/>
                          <a:cs typeface="Times New Roman" pitchFamily="18" charset="0"/>
                        </a:rPr>
                        <a:t>/</a:t>
                      </a:r>
                      <a:r>
                        <a:rPr lang="en-US" sz="2200" b="0" dirty="0" err="1" smtClean="0">
                          <a:latin typeface="Times New Roman" pitchFamily="18" charset="0"/>
                          <a:ea typeface="Times New Roman"/>
                          <a:cs typeface="Times New Roman" pitchFamily="18" charset="0"/>
                        </a:rPr>
                        <a:t>bát,điếu</a:t>
                      </a:r>
                      <a:r>
                        <a:rPr lang="en-US" sz="2200" b="0" dirty="0" smtClean="0">
                          <a:latin typeface="Times New Roman" pitchFamily="18" charset="0"/>
                          <a:ea typeface="Times New Roman"/>
                          <a:cs typeface="Times New Roman" pitchFamily="18" charset="0"/>
                        </a:rPr>
                        <a:t>/</a:t>
                      </a:r>
                      <a:r>
                        <a:rPr lang="en-US" sz="2200" b="0" dirty="0" err="1" smtClean="0">
                          <a:latin typeface="Times New Roman" pitchFamily="18" charset="0"/>
                          <a:ea typeface="Times New Roman"/>
                          <a:cs typeface="Times New Roman" pitchFamily="18" charset="0"/>
                        </a:rPr>
                        <a:t>shisha</a:t>
                      </a:r>
                      <a:endParaRPr lang="en-US" sz="2200" b="0" dirty="0" smtClean="0">
                        <a:latin typeface="Times New Roman" pitchFamily="18" charset="0"/>
                        <a:ea typeface="Times New Roman"/>
                        <a:cs typeface="Times New Roman" pitchFamily="18" charset="0"/>
                      </a:endParaRPr>
                    </a:p>
                    <a:p>
                      <a:pPr algn="just">
                        <a:lnSpc>
                          <a:spcPct val="120000"/>
                        </a:lnSpc>
                        <a:spcBef>
                          <a:spcPts val="500"/>
                        </a:spcBef>
                        <a:spcAft>
                          <a:spcPts val="0"/>
                        </a:spcAft>
                        <a:buFontTx/>
                        <a:buChar char="-"/>
                        <a:tabLst>
                          <a:tab pos="1781175" algn="l"/>
                        </a:tabLst>
                      </a:pPr>
                      <a:r>
                        <a:rPr lang="en-US" sz="2200" b="0" dirty="0" smtClean="0">
                          <a:latin typeface="Times New Roman" pitchFamily="18" charset="0"/>
                          <a:ea typeface="Times New Roman"/>
                          <a:cs typeface="Times New Roman" pitchFamily="18" charset="0"/>
                        </a:rPr>
                        <a:t> </a:t>
                      </a:r>
                      <a:r>
                        <a:rPr lang="en-US" sz="2200" b="0" dirty="0" err="1" smtClean="0">
                          <a:latin typeface="Times New Roman" pitchFamily="18" charset="0"/>
                          <a:ea typeface="Times New Roman"/>
                          <a:cs typeface="Times New Roman" pitchFamily="18" charset="0"/>
                        </a:rPr>
                        <a:t>Thuốc</a:t>
                      </a:r>
                      <a:r>
                        <a:rPr lang="en-US" sz="2200" b="0" baseline="0" dirty="0" smtClean="0">
                          <a:latin typeface="Times New Roman" pitchFamily="18" charset="0"/>
                          <a:ea typeface="Times New Roman"/>
                          <a:cs typeface="Times New Roman" pitchFamily="18" charset="0"/>
                        </a:rPr>
                        <a:t> </a:t>
                      </a:r>
                      <a:r>
                        <a:rPr lang="en-US" sz="2200" b="0" baseline="0" dirty="0" err="1" smtClean="0">
                          <a:latin typeface="Times New Roman" pitchFamily="18" charset="0"/>
                          <a:ea typeface="Times New Roman"/>
                          <a:cs typeface="Times New Roman" pitchFamily="18" charset="0"/>
                        </a:rPr>
                        <a:t>lá</a:t>
                      </a:r>
                      <a:r>
                        <a:rPr lang="en-US" sz="2200" b="0" baseline="0" dirty="0" smtClean="0">
                          <a:latin typeface="Times New Roman" pitchFamily="18" charset="0"/>
                          <a:ea typeface="Times New Roman"/>
                          <a:cs typeface="Times New Roman" pitchFamily="18" charset="0"/>
                        </a:rPr>
                        <a:t> </a:t>
                      </a:r>
                      <a:r>
                        <a:rPr lang="en-US" sz="2200" b="0" baseline="0" dirty="0" err="1" smtClean="0">
                          <a:latin typeface="Times New Roman" pitchFamily="18" charset="0"/>
                          <a:ea typeface="Times New Roman"/>
                          <a:cs typeface="Times New Roman" pitchFamily="18" charset="0"/>
                        </a:rPr>
                        <a:t>điện</a:t>
                      </a:r>
                      <a:r>
                        <a:rPr lang="en-US" sz="2200" b="0" baseline="0" dirty="0" smtClean="0">
                          <a:latin typeface="Times New Roman" pitchFamily="18" charset="0"/>
                          <a:ea typeface="Times New Roman"/>
                          <a:cs typeface="Times New Roman" pitchFamily="18" charset="0"/>
                        </a:rPr>
                        <a:t> </a:t>
                      </a:r>
                      <a:r>
                        <a:rPr lang="en-US" sz="2200" b="0" baseline="0" dirty="0" err="1" smtClean="0">
                          <a:latin typeface="Times New Roman" pitchFamily="18" charset="0"/>
                          <a:ea typeface="Times New Roman"/>
                          <a:cs typeface="Times New Roman" pitchFamily="18" charset="0"/>
                        </a:rPr>
                        <a:t>tử</a:t>
                      </a:r>
                      <a:endParaRPr lang="en-US" sz="2200" b="1"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20000"/>
                        </a:lnSpc>
                        <a:spcBef>
                          <a:spcPts val="500"/>
                        </a:spcBef>
                        <a:spcAft>
                          <a:spcPts val="0"/>
                        </a:spcAft>
                        <a:tabLst>
                          <a:tab pos="1781175" algn="l"/>
                        </a:tabLst>
                      </a:pP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Thuốc</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lá</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dạng</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bột</a:t>
                      </a:r>
                      <a:endParaRPr lang="en-US" sz="2200" b="1" dirty="0">
                        <a:latin typeface="Times New Roman" pitchFamily="18" charset="0"/>
                        <a:ea typeface="Times New Roman"/>
                        <a:cs typeface="Times New Roman" pitchFamily="18" charset="0"/>
                      </a:endParaRPr>
                    </a:p>
                    <a:p>
                      <a:pPr algn="just">
                        <a:lnSpc>
                          <a:spcPct val="120000"/>
                        </a:lnSpc>
                        <a:spcBef>
                          <a:spcPts val="500"/>
                        </a:spcBef>
                        <a:spcAft>
                          <a:spcPts val="0"/>
                        </a:spcAft>
                        <a:tabLst>
                          <a:tab pos="1781175" algn="l"/>
                        </a:tabLst>
                      </a:pP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Thuốc</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lá</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nhai</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trầu</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thuốc</a:t>
                      </a:r>
                      <a:endParaRPr lang="en-US" sz="2200" b="1" dirty="0">
                        <a:latin typeface="Times New Roman" pitchFamily="18" charset="0"/>
                        <a:ea typeface="Times New Roman"/>
                        <a:cs typeface="Times New Roman" pitchFamily="18" charset="0"/>
                      </a:endParaRPr>
                    </a:p>
                    <a:p>
                      <a:pPr algn="just">
                        <a:lnSpc>
                          <a:spcPct val="120000"/>
                        </a:lnSpc>
                        <a:spcBef>
                          <a:spcPts val="500"/>
                        </a:spcBef>
                        <a:spcAft>
                          <a:spcPts val="0"/>
                        </a:spcAft>
                        <a:tabLst>
                          <a:tab pos="1781175" algn="l"/>
                        </a:tabLst>
                      </a:pP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Thuốc</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lá</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dạng</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viên</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để</a:t>
                      </a:r>
                      <a:r>
                        <a:rPr lang="en-US" sz="2200" b="0" dirty="0">
                          <a:latin typeface="Times New Roman" pitchFamily="18" charset="0"/>
                          <a:ea typeface="Times New Roman"/>
                          <a:cs typeface="Times New Roman" pitchFamily="18" charset="0"/>
                        </a:rPr>
                        <a:t> </a:t>
                      </a:r>
                      <a:r>
                        <a:rPr lang="en-US" sz="2200" b="0" dirty="0" err="1">
                          <a:latin typeface="Times New Roman" pitchFamily="18" charset="0"/>
                          <a:ea typeface="Times New Roman"/>
                          <a:cs typeface="Times New Roman" pitchFamily="18" charset="0"/>
                        </a:rPr>
                        <a:t>ngậm</a:t>
                      </a:r>
                      <a:r>
                        <a:rPr lang="en-US" sz="2200" b="0" dirty="0">
                          <a:latin typeface="Times New Roman" pitchFamily="18" charset="0"/>
                          <a:ea typeface="Times New Roman"/>
                          <a:cs typeface="Times New Roman" pitchFamily="18" charset="0"/>
                        </a:rPr>
                        <a:t> </a:t>
                      </a:r>
                      <a:endParaRPr lang="en-US" sz="2200" b="1" dirty="0">
                        <a:latin typeface="Times New Roman" pitchFamily="18" charset="0"/>
                        <a:ea typeface="Times New Roman"/>
                        <a:cs typeface="Times New Roman"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solidFill>
                  <a:srgbClr val="00B0F0"/>
                </a:solidFill>
              </a:rPr>
              <a:t>Thuốc</a:t>
            </a:r>
            <a:r>
              <a:rPr lang="en-US" dirty="0" smtClean="0">
                <a:solidFill>
                  <a:srgbClr val="00B0F0"/>
                </a:solidFill>
              </a:rPr>
              <a:t> </a:t>
            </a:r>
            <a:r>
              <a:rPr lang="en-US" dirty="0" err="1" smtClean="0">
                <a:solidFill>
                  <a:srgbClr val="00B0F0"/>
                </a:solidFill>
              </a:rPr>
              <a:t>lá</a:t>
            </a:r>
            <a:r>
              <a:rPr lang="en-US" dirty="0" smtClean="0">
                <a:solidFill>
                  <a:srgbClr val="00B0F0"/>
                </a:solidFill>
              </a:rPr>
              <a:t> </a:t>
            </a:r>
            <a:r>
              <a:rPr lang="en-US" dirty="0" err="1" smtClean="0">
                <a:solidFill>
                  <a:srgbClr val="00B0F0"/>
                </a:solidFill>
              </a:rPr>
              <a:t>có</a:t>
            </a:r>
            <a:r>
              <a:rPr lang="en-US" dirty="0" smtClean="0">
                <a:solidFill>
                  <a:srgbClr val="00B0F0"/>
                </a:solidFill>
              </a:rPr>
              <a:t> </a:t>
            </a:r>
            <a:r>
              <a:rPr lang="en-US" dirty="0" err="1" smtClean="0">
                <a:solidFill>
                  <a:srgbClr val="00B0F0"/>
                </a:solidFill>
              </a:rPr>
              <a:t>khói</a:t>
            </a:r>
            <a:endParaRPr lang="en-US" dirty="0">
              <a:solidFill>
                <a:srgbClr val="00B0F0"/>
              </a:solidFill>
            </a:endParaRPr>
          </a:p>
        </p:txBody>
      </p:sp>
      <p:pic>
        <p:nvPicPr>
          <p:cNvPr id="4" name="Picture 3" descr="thuoc.jpg"/>
          <p:cNvPicPr>
            <a:picLocks noChangeAspect="1"/>
          </p:cNvPicPr>
          <p:nvPr/>
        </p:nvPicPr>
        <p:blipFill>
          <a:blip r:embed="rId2"/>
          <a:stretch>
            <a:fillRect/>
          </a:stretch>
        </p:blipFill>
        <p:spPr>
          <a:xfrm>
            <a:off x="1" y="1447800"/>
            <a:ext cx="3276600" cy="2072951"/>
          </a:xfrm>
          <a:prstGeom prst="rect">
            <a:avLst/>
          </a:prstGeom>
        </p:spPr>
      </p:pic>
      <p:pic>
        <p:nvPicPr>
          <p:cNvPr id="5" name="Picture 4" descr="cach-chon-tau.jpg"/>
          <p:cNvPicPr>
            <a:picLocks noChangeAspect="1"/>
          </p:cNvPicPr>
          <p:nvPr/>
        </p:nvPicPr>
        <p:blipFill>
          <a:blip r:embed="rId3"/>
          <a:stretch>
            <a:fillRect/>
          </a:stretch>
        </p:blipFill>
        <p:spPr>
          <a:xfrm>
            <a:off x="5334000" y="1371600"/>
            <a:ext cx="3810000" cy="2381250"/>
          </a:xfrm>
          <a:prstGeom prst="rect">
            <a:avLst/>
          </a:prstGeom>
        </p:spPr>
      </p:pic>
      <p:pic>
        <p:nvPicPr>
          <p:cNvPr id="6" name="officeArt object"/>
          <p:cNvPicPr/>
          <p:nvPr/>
        </p:nvPicPr>
        <p:blipFill>
          <a:blip r:embed="rId4">
            <a:extLst/>
          </a:blip>
          <a:srcRect l="984" t="16054" r="28599" b="8317"/>
          <a:stretch>
            <a:fillRect/>
          </a:stretch>
        </p:blipFill>
        <p:spPr>
          <a:xfrm>
            <a:off x="152400" y="3581400"/>
            <a:ext cx="2895600" cy="2895600"/>
          </a:xfrm>
          <a:prstGeom prst="rect">
            <a:avLst/>
          </a:prstGeom>
          <a:ln w="12700" cap="flat">
            <a:noFill/>
            <a:miter lim="400000"/>
          </a:ln>
          <a:effectLst/>
        </p:spPr>
      </p:pic>
      <p:pic>
        <p:nvPicPr>
          <p:cNvPr id="7" name="Picture 6" descr="thuoc la dien tu.png"/>
          <p:cNvPicPr>
            <a:picLocks noChangeAspect="1"/>
          </p:cNvPicPr>
          <p:nvPr/>
        </p:nvPicPr>
        <p:blipFill>
          <a:blip r:embed="rId5"/>
          <a:stretch>
            <a:fillRect/>
          </a:stretch>
        </p:blipFill>
        <p:spPr>
          <a:xfrm>
            <a:off x="2667000" y="3657600"/>
            <a:ext cx="2743199" cy="2217463"/>
          </a:xfrm>
          <a:prstGeom prst="rect">
            <a:avLst/>
          </a:prstGeom>
        </p:spPr>
      </p:pic>
      <p:pic>
        <p:nvPicPr>
          <p:cNvPr id="8" name="Picture 7" descr="xi ga.jpg"/>
          <p:cNvPicPr>
            <a:picLocks noChangeAspect="1"/>
          </p:cNvPicPr>
          <p:nvPr/>
        </p:nvPicPr>
        <p:blipFill>
          <a:blip r:embed="rId6"/>
          <a:stretch>
            <a:fillRect/>
          </a:stretch>
        </p:blipFill>
        <p:spPr>
          <a:xfrm>
            <a:off x="3276600" y="1447800"/>
            <a:ext cx="2641600" cy="1981200"/>
          </a:xfrm>
          <a:prstGeom prst="rect">
            <a:avLst/>
          </a:prstGeom>
        </p:spPr>
      </p:pic>
      <p:pic>
        <p:nvPicPr>
          <p:cNvPr id="9" name="Picture 12" descr="http://t0.gstatic.com/images?q=tbn:ANd9GcTrmNFbqIaPjTv0W7jg_aktB1qkr7CKX7i8un5SczoIHxy8-CLk"/>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248400" y="3581400"/>
            <a:ext cx="2374899"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2" descr="D:\Users\auderalopezc\Documents\My Local\Carmen Manila\photos\Japan\P1100108.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102100" y="5088228"/>
            <a:ext cx="5041900" cy="17697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7"/>
          <p:cNvSpPr>
            <a:spLocks noGrp="1" noChangeArrowheads="1"/>
          </p:cNvSpPr>
          <p:nvPr>
            <p:ph type="title"/>
          </p:nvPr>
        </p:nvSpPr>
        <p:spPr/>
        <p:txBody>
          <a:bodyPr/>
          <a:lstStyle/>
          <a:p>
            <a:pPr eaLnBrk="1" hangingPunct="1"/>
            <a:r>
              <a:rPr lang="en-US" dirty="0" err="1" smtClean="0">
                <a:solidFill>
                  <a:srgbClr val="00B0F0"/>
                </a:solidFill>
                <a:sym typeface="Arial" pitchFamily="34" charset="0"/>
              </a:rPr>
              <a:t>Thuốc</a:t>
            </a:r>
            <a:r>
              <a:rPr lang="en-US" dirty="0" smtClean="0">
                <a:solidFill>
                  <a:srgbClr val="00B0F0"/>
                </a:solidFill>
                <a:sym typeface="Arial" pitchFamily="34" charset="0"/>
              </a:rPr>
              <a:t> </a:t>
            </a:r>
            <a:r>
              <a:rPr lang="en-US" dirty="0" err="1" smtClean="0">
                <a:solidFill>
                  <a:srgbClr val="00B0F0"/>
                </a:solidFill>
                <a:sym typeface="Arial" pitchFamily="34" charset="0"/>
              </a:rPr>
              <a:t>lá</a:t>
            </a:r>
            <a:r>
              <a:rPr lang="en-US" dirty="0" smtClean="0">
                <a:solidFill>
                  <a:srgbClr val="00B0F0"/>
                </a:solidFill>
                <a:sym typeface="Arial" pitchFamily="34" charset="0"/>
              </a:rPr>
              <a:t> </a:t>
            </a:r>
            <a:r>
              <a:rPr lang="en-US" dirty="0" err="1" smtClean="0">
                <a:solidFill>
                  <a:srgbClr val="00B0F0"/>
                </a:solidFill>
                <a:sym typeface="Arial" pitchFamily="34" charset="0"/>
              </a:rPr>
              <a:t>không</a:t>
            </a:r>
            <a:r>
              <a:rPr lang="en-US" dirty="0" smtClean="0">
                <a:solidFill>
                  <a:srgbClr val="00B0F0"/>
                </a:solidFill>
                <a:sym typeface="Arial" pitchFamily="34" charset="0"/>
              </a:rPr>
              <a:t> </a:t>
            </a:r>
            <a:r>
              <a:rPr lang="en-US" dirty="0" err="1" smtClean="0">
                <a:solidFill>
                  <a:srgbClr val="00B0F0"/>
                </a:solidFill>
                <a:sym typeface="Arial" pitchFamily="34" charset="0"/>
              </a:rPr>
              <a:t>khói</a:t>
            </a:r>
            <a:endParaRPr lang="en-US" dirty="0" smtClean="0">
              <a:solidFill>
                <a:srgbClr val="00B0F0"/>
              </a:solidFill>
              <a:sym typeface="Arial" pitchFamily="34" charset="0"/>
            </a:endParaRPr>
          </a:p>
        </p:txBody>
      </p:sp>
      <p:sp>
        <p:nvSpPr>
          <p:cNvPr id="9218" name="Slide Number Placeholder 2"/>
          <p:cNvSpPr>
            <a:spLocks noGrp="1"/>
          </p:cNvSpPr>
          <p:nvPr>
            <p:ph type="sldNum" sz="quarter" idx="12"/>
          </p:nvPr>
        </p:nvSpPr>
        <p:spPr>
          <a:noFill/>
        </p:spPr>
        <p:txBody>
          <a:bodyPr/>
          <a:lstStyle/>
          <a:p>
            <a:fld id="{84C49473-FD53-4A80-9BE2-11BA4608A67D}" type="slidenum">
              <a:rPr lang="en-US"/>
              <a:pPr/>
              <a:t>7</a:t>
            </a:fld>
            <a:endParaRPr lang="en-US"/>
          </a:p>
        </p:txBody>
      </p:sp>
      <p:grpSp>
        <p:nvGrpSpPr>
          <p:cNvPr id="2" name="Group 9"/>
          <p:cNvGrpSpPr>
            <a:grpSpLocks/>
          </p:cNvGrpSpPr>
          <p:nvPr/>
        </p:nvGrpSpPr>
        <p:grpSpPr bwMode="auto">
          <a:xfrm>
            <a:off x="304800" y="2971800"/>
            <a:ext cx="4038600" cy="3276600"/>
            <a:chOff x="768" y="832"/>
            <a:chExt cx="4080" cy="3360"/>
          </a:xfrm>
        </p:grpSpPr>
        <p:pic>
          <p:nvPicPr>
            <p:cNvPr id="9221" name="Picture 10"/>
            <p:cNvPicPr>
              <a:picLocks noChangeAspect="1" noChangeArrowheads="1"/>
            </p:cNvPicPr>
            <p:nvPr/>
          </p:nvPicPr>
          <p:blipFill>
            <a:blip r:embed="rId3"/>
            <a:srcRect l="5144" t="5438" r="5357" b="11111"/>
            <a:stretch>
              <a:fillRect/>
            </a:stretch>
          </p:blipFill>
          <p:spPr bwMode="auto">
            <a:xfrm>
              <a:off x="1152" y="832"/>
              <a:ext cx="3312" cy="2448"/>
            </a:xfrm>
            <a:prstGeom prst="rect">
              <a:avLst/>
            </a:prstGeom>
            <a:noFill/>
            <a:ln w="9525">
              <a:noFill/>
              <a:miter lim="800000"/>
              <a:headEnd/>
              <a:tailEnd/>
            </a:ln>
          </p:spPr>
        </p:pic>
        <p:sp>
          <p:nvSpPr>
            <p:cNvPr id="9222" name="Rectangle 11"/>
            <p:cNvSpPr>
              <a:spLocks noChangeArrowheads="1"/>
            </p:cNvSpPr>
            <p:nvPr/>
          </p:nvSpPr>
          <p:spPr bwMode="auto">
            <a:xfrm>
              <a:off x="1152" y="832"/>
              <a:ext cx="3312" cy="2448"/>
            </a:xfrm>
            <a:prstGeom prst="rect">
              <a:avLst/>
            </a:prstGeom>
            <a:noFill/>
            <a:ln w="12700">
              <a:solidFill>
                <a:srgbClr val="666666"/>
              </a:solidFill>
              <a:miter lim="800000"/>
              <a:headEnd/>
              <a:tailEnd/>
            </a:ln>
          </p:spPr>
          <p:txBody>
            <a:bodyPr wrap="none" anchor="ctr"/>
            <a:lstStyle/>
            <a:p>
              <a:endParaRPr lang="ja-JP" altLang="en-US">
                <a:latin typeface="Arial Unicode MS" pitchFamily="34" charset="-128"/>
                <a:ea typeface="Arial Unicode MS" pitchFamily="34" charset="-128"/>
                <a:cs typeface="Arial Unicode MS" pitchFamily="34" charset="-128"/>
              </a:endParaRPr>
            </a:p>
          </p:txBody>
        </p:sp>
        <p:pic>
          <p:nvPicPr>
            <p:cNvPr id="9223" name="Picture 12" descr="large_shadow"/>
            <p:cNvPicPr>
              <a:picLocks noChangeAspect="1" noChangeArrowheads="1"/>
            </p:cNvPicPr>
            <p:nvPr/>
          </p:nvPicPr>
          <p:blipFill>
            <a:blip r:embed="rId4"/>
            <a:srcRect/>
            <a:stretch>
              <a:fillRect/>
            </a:stretch>
          </p:blipFill>
          <p:spPr bwMode="auto">
            <a:xfrm>
              <a:off x="768" y="2928"/>
              <a:ext cx="4080" cy="1264"/>
            </a:xfrm>
            <a:prstGeom prst="rect">
              <a:avLst/>
            </a:prstGeom>
            <a:noFill/>
            <a:ln w="9525">
              <a:noFill/>
              <a:miter lim="800000"/>
              <a:headEnd/>
              <a:tailEnd/>
            </a:ln>
          </p:spPr>
        </p:pic>
      </p:grpSp>
      <p:pic>
        <p:nvPicPr>
          <p:cNvPr id="8" name="Picture 7" descr="thuoclanhai1_kienthuc_dvgi.jpg"/>
          <p:cNvPicPr>
            <a:picLocks noChangeAspect="1"/>
          </p:cNvPicPr>
          <p:nvPr/>
        </p:nvPicPr>
        <p:blipFill>
          <a:blip r:embed="rId5"/>
          <a:stretch>
            <a:fillRect/>
          </a:stretch>
        </p:blipFill>
        <p:spPr>
          <a:xfrm>
            <a:off x="4419600" y="1524000"/>
            <a:ext cx="4157749" cy="3008897"/>
          </a:xfrm>
          <a:prstGeom prst="rect">
            <a:avLst/>
          </a:prstGeom>
        </p:spPr>
      </p:pic>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a:xfrm>
            <a:off x="457200" y="152400"/>
            <a:ext cx="8229600" cy="1143000"/>
          </a:xfrm>
        </p:spPr>
        <p:txBody>
          <a:bodyPr/>
          <a:lstStyle/>
          <a:p>
            <a:pPr>
              <a:defRPr/>
            </a:pPr>
            <a:r>
              <a:rPr lang="en-US" dirty="0">
                <a:solidFill>
                  <a:srgbClr val="00B0F0"/>
                </a:solidFill>
              </a:rPr>
              <a:t>PHẦN </a:t>
            </a:r>
            <a:r>
              <a:rPr lang="en-US" dirty="0" smtClean="0">
                <a:solidFill>
                  <a:srgbClr val="00B0F0"/>
                </a:solidFill>
              </a:rPr>
              <a:t>2</a:t>
            </a:r>
            <a:endParaRPr lang="en-US" dirty="0">
              <a:solidFill>
                <a:srgbClr val="00B0F0"/>
              </a:solidFill>
            </a:endParaRPr>
          </a:p>
        </p:txBody>
      </p:sp>
      <p:sp>
        <p:nvSpPr>
          <p:cNvPr id="269315" name="Rectangle 3"/>
          <p:cNvSpPr>
            <a:spLocks noGrp="1" noChangeArrowheads="1"/>
          </p:cNvSpPr>
          <p:nvPr>
            <p:ph idx="1"/>
          </p:nvPr>
        </p:nvSpPr>
        <p:spPr>
          <a:xfrm>
            <a:off x="457200" y="2057400"/>
            <a:ext cx="8229600" cy="2590800"/>
          </a:xfrm>
        </p:spPr>
        <p:txBody>
          <a:bodyPr/>
          <a:lstStyle/>
          <a:p>
            <a:pPr algn="ctr" eaLnBrk="1" hangingPunct="1">
              <a:buFont typeface="Wingdings" pitchFamily="2" charset="2"/>
              <a:buNone/>
              <a:defRPr/>
            </a:pPr>
            <a:r>
              <a:rPr lang="en-US" sz="4000" b="1" dirty="0" smtClean="0">
                <a:solidFill>
                  <a:srgbClr val="000000"/>
                </a:solidFill>
                <a:effectLst>
                  <a:outerShdw blurRad="38100" dist="38100" dir="2700000" algn="tl">
                    <a:srgbClr val="FFFFFF"/>
                  </a:outerShdw>
                </a:effectLst>
                <a:latin typeface="Verdana" pitchFamily="34" charset="0"/>
                <a:ea typeface="Verdana" pitchFamily="34" charset="0"/>
                <a:cs typeface="Verdana" pitchFamily="34" charset="0"/>
              </a:rPr>
              <a:t>THÀNH PHẦN ĐỘC TÍNH </a:t>
            </a:r>
          </a:p>
          <a:p>
            <a:pPr algn="ctr" eaLnBrk="1" hangingPunct="1">
              <a:buFont typeface="Wingdings" pitchFamily="2" charset="2"/>
              <a:buNone/>
              <a:defRPr/>
            </a:pPr>
            <a:r>
              <a:rPr lang="en-US" sz="4000" b="1" dirty="0" smtClean="0">
                <a:solidFill>
                  <a:srgbClr val="000000"/>
                </a:solidFill>
                <a:effectLst>
                  <a:outerShdw blurRad="38100" dist="38100" dir="2700000" algn="tl">
                    <a:srgbClr val="FFFFFF"/>
                  </a:outerShdw>
                </a:effectLst>
                <a:latin typeface="Verdana" pitchFamily="34" charset="0"/>
                <a:ea typeface="Verdana" pitchFamily="34" charset="0"/>
                <a:cs typeface="Verdana" pitchFamily="34" charset="0"/>
              </a:rPr>
              <a:t>CỦA KHÓI THUỐC</a:t>
            </a:r>
          </a:p>
        </p:txBody>
      </p:sp>
    </p:spTree>
    <p:extLst>
      <p:ext uri="{BB962C8B-B14F-4D97-AF65-F5344CB8AC3E}">
        <p14:creationId xmlns:p14="http://schemas.microsoft.com/office/powerpoint/2010/main" xmlns="" val="967682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6"/>
          <p:cNvSpPr txBox="1">
            <a:spLocks noChangeArrowheads="1"/>
          </p:cNvSpPr>
          <p:nvPr/>
        </p:nvSpPr>
        <p:spPr bwMode="auto">
          <a:xfrm>
            <a:off x="228600" y="1828800"/>
            <a:ext cx="4724400" cy="4093428"/>
          </a:xfrm>
          <a:prstGeom prst="rect">
            <a:avLst/>
          </a:prstGeom>
          <a:noFill/>
          <a:ln w="9525">
            <a:noFill/>
            <a:miter lim="800000"/>
            <a:headEnd/>
            <a:tailEnd/>
          </a:ln>
        </p:spPr>
        <p:txBody>
          <a:bodyPr wrap="square">
            <a:spAutoFit/>
          </a:bodyPr>
          <a:lstStyle/>
          <a:p>
            <a:pPr marL="285750" indent="-285750">
              <a:lnSpc>
                <a:spcPct val="150000"/>
              </a:lnSpc>
              <a:spcBef>
                <a:spcPct val="50000"/>
              </a:spcBef>
              <a:buFont typeface="Wingdings" pitchFamily="2" charset="2"/>
              <a:buChar char="§"/>
            </a:pPr>
            <a:r>
              <a:rPr lang="en-US" sz="2000" dirty="0" err="1">
                <a:latin typeface="Verdana" pitchFamily="34" charset="0"/>
                <a:ea typeface="Verdana" pitchFamily="34" charset="0"/>
                <a:cs typeface="Verdana" pitchFamily="34" charset="0"/>
              </a:rPr>
              <a:t>Chất</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nhựa</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hắc</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ín</a:t>
            </a:r>
            <a:r>
              <a:rPr lang="en-US" sz="2000" dirty="0">
                <a:latin typeface="Verdana" pitchFamily="34" charset="0"/>
                <a:ea typeface="Verdana" pitchFamily="34" charset="0"/>
                <a:cs typeface="Verdana" pitchFamily="34" charset="0"/>
              </a:rPr>
              <a:t> (Tar)</a:t>
            </a:r>
          </a:p>
          <a:p>
            <a:pPr marL="285750" indent="-285750">
              <a:lnSpc>
                <a:spcPct val="150000"/>
              </a:lnSpc>
              <a:spcBef>
                <a:spcPct val="50000"/>
              </a:spcBef>
              <a:buFont typeface="Wingdings" pitchFamily="2" charset="2"/>
              <a:buChar char="§"/>
            </a:pPr>
            <a:r>
              <a:rPr lang="en-US" sz="2000" dirty="0">
                <a:latin typeface="Verdana" pitchFamily="34" charset="0"/>
                <a:ea typeface="Verdana" pitchFamily="34" charset="0"/>
                <a:cs typeface="Verdana" pitchFamily="34" charset="0"/>
              </a:rPr>
              <a:t>7</a:t>
            </a:r>
            <a:r>
              <a:rPr lang="en-US" sz="2000" dirty="0" smtClean="0">
                <a:latin typeface="Verdana" pitchFamily="34" charset="0"/>
                <a:ea typeface="Verdana" pitchFamily="34" charset="0"/>
                <a:cs typeface="Verdana" pitchFamily="34" charset="0"/>
              </a:rPr>
              <a:t>000 </a:t>
            </a:r>
            <a:r>
              <a:rPr lang="en-US" sz="2000" dirty="0" err="1">
                <a:latin typeface="Verdana" pitchFamily="34" charset="0"/>
                <a:ea typeface="Verdana" pitchFamily="34" charset="0"/>
                <a:cs typeface="Verdana" pitchFamily="34" charset="0"/>
              </a:rPr>
              <a:t>chất</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độc</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hoá</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học</a:t>
            </a:r>
            <a:endParaRPr lang="en-US" sz="2000" dirty="0">
              <a:latin typeface="Verdana" pitchFamily="34" charset="0"/>
              <a:ea typeface="Verdana" pitchFamily="34" charset="0"/>
              <a:cs typeface="Verdana" pitchFamily="34" charset="0"/>
            </a:endParaRPr>
          </a:p>
          <a:p>
            <a:pPr marL="285750" indent="-285750">
              <a:lnSpc>
                <a:spcPct val="150000"/>
              </a:lnSpc>
              <a:spcBef>
                <a:spcPct val="50000"/>
              </a:spcBef>
              <a:buFont typeface="Wingdings" pitchFamily="2" charset="2"/>
              <a:buChar char="§"/>
            </a:pPr>
            <a:r>
              <a:rPr lang="en-US" sz="2000" dirty="0" smtClean="0">
                <a:latin typeface="Verdana" pitchFamily="34" charset="0"/>
                <a:ea typeface="Verdana" pitchFamily="34" charset="0"/>
                <a:cs typeface="Verdana" pitchFamily="34" charset="0"/>
              </a:rPr>
              <a:t>69 </a:t>
            </a:r>
            <a:r>
              <a:rPr lang="en-US" sz="2000" dirty="0" err="1">
                <a:latin typeface="Verdana" pitchFamily="34" charset="0"/>
                <a:ea typeface="Verdana" pitchFamily="34" charset="0"/>
                <a:cs typeface="Verdana" pitchFamily="34" charset="0"/>
              </a:rPr>
              <a:t>chất</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gây</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ung</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thư</a:t>
            </a:r>
            <a:endParaRPr lang="en-US" sz="2000" dirty="0">
              <a:latin typeface="Verdana" pitchFamily="34" charset="0"/>
              <a:ea typeface="Verdana" pitchFamily="34" charset="0"/>
              <a:cs typeface="Verdana" pitchFamily="34" charset="0"/>
            </a:endParaRPr>
          </a:p>
          <a:p>
            <a:pPr marL="285750" indent="-285750">
              <a:lnSpc>
                <a:spcPct val="150000"/>
              </a:lnSpc>
              <a:spcBef>
                <a:spcPct val="50000"/>
              </a:spcBef>
              <a:buFont typeface="Wingdings" pitchFamily="2" charset="2"/>
              <a:buChar char="§"/>
            </a:pPr>
            <a:r>
              <a:rPr lang="en-US" sz="2000" dirty="0" err="1">
                <a:latin typeface="Verdana" pitchFamily="34" charset="0"/>
                <a:ea typeface="Verdana" pitchFamily="34" charset="0"/>
                <a:cs typeface="Verdana" pitchFamily="34" charset="0"/>
              </a:rPr>
              <a:t>Chất</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phụ</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gia</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Amoniắc</a:t>
            </a:r>
            <a:r>
              <a:rPr lang="en-US" sz="2000" dirty="0">
                <a:latin typeface="Verdana" pitchFamily="34" charset="0"/>
                <a:ea typeface="Verdana" pitchFamily="34" charset="0"/>
                <a:cs typeface="Verdana" pitchFamily="34" charset="0"/>
              </a:rPr>
              <a:t>)</a:t>
            </a:r>
          </a:p>
          <a:p>
            <a:pPr marL="285750" indent="-285750">
              <a:lnSpc>
                <a:spcPct val="150000"/>
              </a:lnSpc>
              <a:spcBef>
                <a:spcPct val="50000"/>
              </a:spcBef>
              <a:buFont typeface="Wingdings" pitchFamily="2" charset="2"/>
              <a:buChar char="§"/>
            </a:pPr>
            <a:r>
              <a:rPr lang="en-US" sz="2000" dirty="0" err="1">
                <a:latin typeface="Verdana" pitchFamily="34" charset="0"/>
                <a:ea typeface="Verdana" pitchFamily="34" charset="0"/>
                <a:cs typeface="Verdana" pitchFamily="34" charset="0"/>
              </a:rPr>
              <a:t>Các</a:t>
            </a:r>
            <a:r>
              <a:rPr lang="en-US" sz="2000" dirty="0">
                <a:latin typeface="Verdana" pitchFamily="34" charset="0"/>
                <a:ea typeface="Verdana" pitchFamily="34" charset="0"/>
                <a:cs typeface="Verdana" pitchFamily="34" charset="0"/>
              </a:rPr>
              <a:t>-bon </a:t>
            </a:r>
            <a:r>
              <a:rPr lang="en-US" sz="2000" dirty="0" err="1">
                <a:latin typeface="Verdana" pitchFamily="34" charset="0"/>
                <a:ea typeface="Verdana" pitchFamily="34" charset="0"/>
                <a:cs typeface="Verdana" pitchFamily="34" charset="0"/>
              </a:rPr>
              <a:t>mô</a:t>
            </a:r>
            <a:r>
              <a:rPr lang="en-US" sz="2000" dirty="0">
                <a:latin typeface="Verdana" pitchFamily="34" charset="0"/>
                <a:ea typeface="Verdana" pitchFamily="34" charset="0"/>
                <a:cs typeface="Verdana" pitchFamily="34" charset="0"/>
              </a:rPr>
              <a:t> </a:t>
            </a:r>
            <a:r>
              <a:rPr lang="en-US" sz="2000" dirty="0" err="1" smtClean="0">
                <a:latin typeface="Verdana" pitchFamily="34" charset="0"/>
                <a:ea typeface="Verdana" pitchFamily="34" charset="0"/>
                <a:cs typeface="Verdana" pitchFamily="34" charset="0"/>
              </a:rPr>
              <a:t>nô-xít</a:t>
            </a:r>
            <a:r>
              <a:rPr lang="en-US" sz="2000" dirty="0" smtClean="0">
                <a:latin typeface="Verdana" pitchFamily="34" charset="0"/>
                <a:ea typeface="Verdana" pitchFamily="34" charset="0"/>
                <a:cs typeface="Verdana" pitchFamily="34" charset="0"/>
              </a:rPr>
              <a:t> (CO)</a:t>
            </a:r>
            <a:endParaRPr lang="en-US" sz="2000" dirty="0">
              <a:latin typeface="Verdana" pitchFamily="34" charset="0"/>
              <a:ea typeface="Verdana" pitchFamily="34" charset="0"/>
              <a:cs typeface="Verdana" pitchFamily="34" charset="0"/>
            </a:endParaRPr>
          </a:p>
          <a:p>
            <a:pPr marL="285750" indent="-285750">
              <a:lnSpc>
                <a:spcPct val="150000"/>
              </a:lnSpc>
              <a:spcBef>
                <a:spcPct val="50000"/>
              </a:spcBef>
              <a:buFont typeface="Wingdings" pitchFamily="2" charset="2"/>
              <a:buChar char="§"/>
            </a:pPr>
            <a:r>
              <a:rPr lang="en-US" sz="2000" dirty="0" err="1">
                <a:latin typeface="Verdana" pitchFamily="34" charset="0"/>
                <a:ea typeface="Verdana" pitchFamily="34" charset="0"/>
                <a:cs typeface="Verdana" pitchFamily="34" charset="0"/>
              </a:rPr>
              <a:t>Chất</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Nicotin</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một</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điếu</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thuốc</a:t>
            </a:r>
            <a:r>
              <a:rPr lang="en-US" sz="2000" dirty="0">
                <a:latin typeface="Verdana" pitchFamily="34" charset="0"/>
                <a:ea typeface="Verdana" pitchFamily="34" charset="0"/>
                <a:cs typeface="Verdana" pitchFamily="34" charset="0"/>
              </a:rPr>
              <a:t> </a:t>
            </a:r>
            <a:r>
              <a:rPr lang="en-US" sz="2000" dirty="0" err="1">
                <a:latin typeface="Verdana" pitchFamily="34" charset="0"/>
                <a:ea typeface="Verdana" pitchFamily="34" charset="0"/>
                <a:cs typeface="Verdana" pitchFamily="34" charset="0"/>
              </a:rPr>
              <a:t>chứa</a:t>
            </a:r>
            <a:r>
              <a:rPr lang="en-US" sz="2000" dirty="0">
                <a:latin typeface="Verdana" pitchFamily="34" charset="0"/>
                <a:ea typeface="Verdana" pitchFamily="34" charset="0"/>
                <a:cs typeface="Verdana" pitchFamily="34" charset="0"/>
              </a:rPr>
              <a:t> 1-3mg</a:t>
            </a:r>
          </a:p>
        </p:txBody>
      </p:sp>
      <p:sp>
        <p:nvSpPr>
          <p:cNvPr id="2" name="Rectangle 1"/>
          <p:cNvSpPr/>
          <p:nvPr/>
        </p:nvSpPr>
        <p:spPr>
          <a:xfrm>
            <a:off x="228600" y="405825"/>
            <a:ext cx="7924800" cy="584775"/>
          </a:xfrm>
          <a:prstGeom prst="rect">
            <a:avLst/>
          </a:prstGeom>
        </p:spPr>
        <p:txBody>
          <a:bodyPr wrap="square">
            <a:spAutoFit/>
          </a:bodyPr>
          <a:lstStyle/>
          <a:p>
            <a:pPr>
              <a:defRPr/>
            </a:pPr>
            <a:r>
              <a:rPr lang="en-US" sz="3200" b="1">
                <a:solidFill>
                  <a:srgbClr val="C00000"/>
                </a:solidFill>
                <a:effectLst>
                  <a:outerShdw blurRad="38100" dist="38100" dir="2700000" algn="tl">
                    <a:srgbClr val="FFFFFF"/>
                  </a:outerShdw>
                </a:effectLst>
                <a:latin typeface="Verdana" pitchFamily="34" charset="0"/>
                <a:ea typeface="Verdana" pitchFamily="34" charset="0"/>
                <a:cs typeface="Verdana" pitchFamily="34" charset="0"/>
              </a:rPr>
              <a:t>THÀNH PHẦN </a:t>
            </a:r>
            <a:r>
              <a:rPr lang="en-US" sz="3200" b="1" smtClean="0">
                <a:solidFill>
                  <a:srgbClr val="C00000"/>
                </a:solidFill>
                <a:effectLst>
                  <a:outerShdw blurRad="38100" dist="38100" dir="2700000" algn="tl">
                    <a:srgbClr val="FFFFFF"/>
                  </a:outerShdw>
                </a:effectLst>
                <a:latin typeface="Verdana" pitchFamily="34" charset="0"/>
                <a:ea typeface="Verdana" pitchFamily="34" charset="0"/>
                <a:cs typeface="Verdana" pitchFamily="34" charset="0"/>
              </a:rPr>
              <a:t>CỦA </a:t>
            </a:r>
            <a:r>
              <a:rPr lang="en-US" sz="3200" b="1">
                <a:solidFill>
                  <a:srgbClr val="C00000"/>
                </a:solidFill>
                <a:effectLst>
                  <a:outerShdw blurRad="38100" dist="38100" dir="2700000" algn="tl">
                    <a:srgbClr val="FFFFFF"/>
                  </a:outerShdw>
                </a:effectLst>
                <a:latin typeface="Verdana" pitchFamily="34" charset="0"/>
                <a:ea typeface="Verdana" pitchFamily="34" charset="0"/>
                <a:cs typeface="Verdana" pitchFamily="34" charset="0"/>
              </a:rPr>
              <a:t>KHÓI THUỐC</a:t>
            </a:r>
          </a:p>
        </p:txBody>
      </p:sp>
      <p:pic>
        <p:nvPicPr>
          <p:cNvPr id="54274" name="Picture 2" descr="http://www.clarkisit.com/wp-content/uploads/2013/08/smoking-contents.jpg"/>
          <p:cNvPicPr>
            <a:picLocks noChangeAspect="1" noChangeArrowheads="1"/>
          </p:cNvPicPr>
          <p:nvPr/>
        </p:nvPicPr>
        <p:blipFill>
          <a:blip r:embed="rId2" cstate="print"/>
          <a:srcRect/>
          <a:stretch>
            <a:fillRect/>
          </a:stretch>
        </p:blipFill>
        <p:spPr bwMode="auto">
          <a:xfrm>
            <a:off x="4495800" y="2138679"/>
            <a:ext cx="4419600" cy="3676863"/>
          </a:xfrm>
          <a:prstGeom prst="rect">
            <a:avLst/>
          </a:prstGeom>
          <a:noFill/>
        </p:spPr>
      </p:pic>
    </p:spTree>
    <p:extLst>
      <p:ext uri="{BB962C8B-B14F-4D97-AF65-F5344CB8AC3E}">
        <p14:creationId xmlns:p14="http://schemas.microsoft.com/office/powerpoint/2010/main" xmlns="" val="32584497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3" name="Rectangle 3"/>
          <p:cNvSpPr>
            <a:spLocks noGrp="1" noChangeArrowheads="1"/>
          </p:cNvSpPr>
          <p:nvPr>
            <p:ph idx="1"/>
          </p:nvPr>
        </p:nvSpPr>
        <p:spPr>
          <a:xfrm>
            <a:off x="152400" y="1600200"/>
            <a:ext cx="8686800" cy="4800600"/>
          </a:xfrm>
        </p:spPr>
        <p:txBody>
          <a:bodyPr>
            <a:normAutofit lnSpcReduction="10000"/>
          </a:bodyPr>
          <a:lstStyle/>
          <a:p>
            <a:pPr algn="just">
              <a:lnSpc>
                <a:spcPct val="150000"/>
              </a:lnSpc>
              <a:buFont typeface="Wingdings" pitchFamily="2" charset="2"/>
              <a:buChar char="§"/>
              <a:defRPr/>
            </a:pPr>
            <a:r>
              <a:rPr lang="nl-NL" sz="2400" smtClean="0">
                <a:solidFill>
                  <a:srgbClr val="000000"/>
                </a:solidFill>
                <a:effectLst>
                  <a:outerShdw blurRad="38100" dist="38100" dir="2700000" algn="tl">
                    <a:srgbClr val="FFFFFF"/>
                  </a:outerShdw>
                </a:effectLst>
              </a:rPr>
              <a:t>FDA xếp </a:t>
            </a:r>
            <a:r>
              <a:rPr lang="nl-NL" sz="2400">
                <a:solidFill>
                  <a:srgbClr val="000000"/>
                </a:solidFill>
                <a:effectLst>
                  <a:outerShdw blurRad="38100" dist="38100" dir="2700000" algn="tl">
                    <a:srgbClr val="FFFFFF"/>
                  </a:outerShdw>
                </a:effectLst>
              </a:rPr>
              <a:t>Nicotin vào </a:t>
            </a:r>
            <a:r>
              <a:rPr lang="nl-NL" sz="2400" smtClean="0">
                <a:solidFill>
                  <a:srgbClr val="000000"/>
                </a:solidFill>
                <a:effectLst>
                  <a:outerShdw blurRad="38100" dist="38100" dir="2700000" algn="tl">
                    <a:srgbClr val="FFFFFF"/>
                  </a:outerShdw>
                </a:effectLst>
              </a:rPr>
              <a:t>nhóm có tính chất dược lý gây nghiện chủ yếu, tương tự như ma tuý Heroin và Cocain, gây nghiện của </a:t>
            </a:r>
            <a:r>
              <a:rPr lang="nl-NL" sz="2400">
                <a:solidFill>
                  <a:srgbClr val="000000"/>
                </a:solidFill>
                <a:effectLst>
                  <a:outerShdw blurRad="38100" dist="38100" dir="2700000" algn="tl">
                    <a:srgbClr val="FFFFFF"/>
                  </a:outerShdw>
                </a:effectLst>
              </a:rPr>
              <a:t>Nicotin chủ </a:t>
            </a:r>
            <a:r>
              <a:rPr lang="nl-NL" sz="2400" smtClean="0">
                <a:solidFill>
                  <a:srgbClr val="000000"/>
                </a:solidFill>
                <a:effectLst>
                  <a:outerShdw blurRad="38100" dist="38100" dir="2700000" algn="tl">
                    <a:srgbClr val="FFFFFF"/>
                  </a:outerShdw>
                </a:effectLst>
              </a:rPr>
              <a:t>yếu là trên hệ thần kinh trung ương với sự có mặt của các thụ thể Nicotin trên các cấu trúc não. </a:t>
            </a:r>
          </a:p>
          <a:p>
            <a:pPr algn="just" eaLnBrk="1" hangingPunct="1">
              <a:lnSpc>
                <a:spcPct val="150000"/>
              </a:lnSpc>
              <a:buFont typeface="Wingdings" pitchFamily="2" charset="2"/>
              <a:buChar char="§"/>
              <a:defRPr/>
            </a:pPr>
            <a:r>
              <a:rPr lang="nl-NL" sz="2400" smtClean="0">
                <a:solidFill>
                  <a:srgbClr val="000000"/>
                </a:solidFill>
                <a:effectLst>
                  <a:outerShdw blurRad="38100" dist="38100" dir="2700000" algn="tl">
                    <a:srgbClr val="FFFFFF"/>
                  </a:outerShdw>
                </a:effectLst>
              </a:rPr>
              <a:t>Nicotin tác động lên các thụ thể ở hệ thống thần kinh với chất dẫn truyền thần kinh dopamine, một hoá chất chính trong não điều chỉnh mong muốn sử dụng các chất gây nghiện, gây bài tiết adrenaline (nhịp tim nhanh, co mạch ngoại vi, ức chế co bóp và chế tiết dịch vị dạ dày). </a:t>
            </a:r>
            <a:endParaRPr lang="en-US" sz="2400" smtClean="0">
              <a:solidFill>
                <a:srgbClr val="000000"/>
              </a:solidFill>
              <a:effectLst>
                <a:outerShdw blurRad="38100" dist="38100" dir="2700000" algn="tl">
                  <a:srgbClr val="FFFFFF"/>
                </a:outerShdw>
              </a:effectLst>
            </a:endParaRPr>
          </a:p>
        </p:txBody>
      </p:sp>
      <p:sp>
        <p:nvSpPr>
          <p:cNvPr id="3" name="Rectangle 2"/>
          <p:cNvSpPr/>
          <p:nvPr/>
        </p:nvSpPr>
        <p:spPr>
          <a:xfrm>
            <a:off x="609600" y="415636"/>
            <a:ext cx="2016899" cy="646331"/>
          </a:xfrm>
          <a:prstGeom prst="rect">
            <a:avLst/>
          </a:prstGeom>
        </p:spPr>
        <p:txBody>
          <a:bodyPr wrap="none">
            <a:spAutoFit/>
          </a:bodyPr>
          <a:lstStyle/>
          <a:p>
            <a:pPr>
              <a:defRPr/>
            </a:pPr>
            <a:r>
              <a:rPr lang="nl-NL" sz="3600" b="1" smtClean="0">
                <a:solidFill>
                  <a:srgbClr val="C00000"/>
                </a:solidFill>
                <a:effectLst>
                  <a:outerShdw blurRad="38100" dist="38100" dir="2700000" algn="tl">
                    <a:srgbClr val="FFFFFF"/>
                  </a:outerShdw>
                </a:effectLst>
                <a:latin typeface="Verdana" pitchFamily="34" charset="0"/>
                <a:ea typeface="Verdana" pitchFamily="34" charset="0"/>
                <a:cs typeface="Verdana" pitchFamily="34" charset="0"/>
              </a:rPr>
              <a:t>Nicotin</a:t>
            </a:r>
            <a:endParaRPr lang="nl-NL" sz="3600" dirty="0">
              <a:solidFill>
                <a:srgbClr val="C00000"/>
              </a:solidFill>
              <a:effectLst>
                <a:outerShdw blurRad="38100" dist="38100" dir="2700000" algn="tl">
                  <a:srgbClr val="FFFFFF"/>
                </a:outerShdw>
              </a:effectLst>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xmlns="" val="91997861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4" name="Text Box 6"/>
          <p:cNvSpPr txBox="1">
            <a:spLocks noChangeArrowheads="1"/>
          </p:cNvSpPr>
          <p:nvPr/>
        </p:nvSpPr>
        <p:spPr bwMode="auto">
          <a:xfrm>
            <a:off x="3522663" y="1778000"/>
            <a:ext cx="4684712" cy="396875"/>
          </a:xfrm>
          <a:prstGeom prst="rect">
            <a:avLst/>
          </a:prstGeom>
          <a:noFill/>
          <a:ln w="12700">
            <a:noFill/>
            <a:miter lim="800000"/>
            <a:headEnd/>
            <a:tailEnd/>
          </a:ln>
          <a:effectLst>
            <a:outerShdw dist="25400" dir="5400000" algn="ctr" rotWithShape="0">
              <a:schemeClr val="bg2"/>
            </a:outerShdw>
          </a:effectLst>
        </p:spPr>
        <p:txBody>
          <a:bodyPr>
            <a:spAutoFit/>
          </a:bodyPr>
          <a:lstStyle/>
          <a:p>
            <a:pPr algn="l" defTabSz="762000" eaLnBrk="0" hangingPunct="0">
              <a:lnSpc>
                <a:spcPct val="100000"/>
              </a:lnSpc>
              <a:spcBef>
                <a:spcPct val="50000"/>
              </a:spcBef>
              <a:buClrTx/>
              <a:buFontTx/>
              <a:buNone/>
              <a:defRPr/>
            </a:pPr>
            <a:endParaRPr lang="en-GB" sz="2000" b="1">
              <a:latin typeface="Arial" charset="0"/>
              <a:cs typeface="+mn-cs"/>
            </a:endParaRPr>
          </a:p>
        </p:txBody>
      </p:sp>
      <p:sp>
        <p:nvSpPr>
          <p:cNvPr id="299016" name="Line 8"/>
          <p:cNvSpPr>
            <a:spLocks noChangeShapeType="1"/>
          </p:cNvSpPr>
          <p:nvPr/>
        </p:nvSpPr>
        <p:spPr bwMode="auto">
          <a:xfrm>
            <a:off x="4953000" y="5181600"/>
            <a:ext cx="609600" cy="533400"/>
          </a:xfrm>
          <a:prstGeom prst="line">
            <a:avLst/>
          </a:prstGeom>
          <a:noFill/>
          <a:ln w="25400">
            <a:solidFill>
              <a:schemeClr val="bg1"/>
            </a:solidFill>
            <a:round/>
            <a:headEnd type="arrow" w="med" len="sm"/>
            <a:tailEnd/>
          </a:ln>
        </p:spPr>
        <p:txBody>
          <a:bodyPr anchor="ctr">
            <a:spAutoFit/>
          </a:bodyPr>
          <a:lstStyle/>
          <a:p>
            <a:endParaRPr lang="vi-VN"/>
          </a:p>
        </p:txBody>
      </p:sp>
      <p:grpSp>
        <p:nvGrpSpPr>
          <p:cNvPr id="2" name="Group 2"/>
          <p:cNvGrpSpPr/>
          <p:nvPr/>
        </p:nvGrpSpPr>
        <p:grpSpPr>
          <a:xfrm>
            <a:off x="381000" y="1992868"/>
            <a:ext cx="8229600" cy="4303931"/>
            <a:chOff x="914400" y="1752600"/>
            <a:chExt cx="8229600" cy="4303931"/>
          </a:xfrm>
        </p:grpSpPr>
        <p:sp>
          <p:nvSpPr>
            <p:cNvPr id="299011" name="Text Box 3"/>
            <p:cNvSpPr txBox="1">
              <a:spLocks noChangeArrowheads="1"/>
            </p:cNvSpPr>
            <p:nvPr/>
          </p:nvSpPr>
          <p:spPr bwMode="auto">
            <a:xfrm>
              <a:off x="3352800" y="5594866"/>
              <a:ext cx="3505200" cy="461665"/>
            </a:xfrm>
            <a:prstGeom prst="rect">
              <a:avLst/>
            </a:prstGeom>
            <a:noFill/>
            <a:ln w="12700">
              <a:noFill/>
              <a:miter lim="800000"/>
              <a:headEnd/>
              <a:tailEnd/>
            </a:ln>
          </p:spPr>
          <p:txBody>
            <a:bodyPr>
              <a:spAutoFit/>
            </a:bodyPr>
            <a:lstStyle/>
            <a:p>
              <a:pPr algn="l" defTabSz="762000" eaLnBrk="0" hangingPunct="0">
                <a:lnSpc>
                  <a:spcPct val="100000"/>
                </a:lnSpc>
                <a:spcBef>
                  <a:spcPct val="50000"/>
                </a:spcBef>
                <a:buClrTx/>
                <a:buFontTx/>
                <a:buNone/>
              </a:pPr>
              <a:r>
                <a:rPr lang="en-GB" sz="2400" b="1"/>
                <a:t>Neuro-transmetteurs </a:t>
              </a:r>
              <a:endParaRPr lang="en-GB" sz="2000" b="1"/>
            </a:p>
          </p:txBody>
        </p:sp>
        <p:sp>
          <p:nvSpPr>
            <p:cNvPr id="299012" name="Text Box 4"/>
            <p:cNvSpPr txBox="1">
              <a:spLocks noChangeArrowheads="1"/>
            </p:cNvSpPr>
            <p:nvPr/>
          </p:nvSpPr>
          <p:spPr bwMode="auto">
            <a:xfrm>
              <a:off x="7162800" y="2438400"/>
              <a:ext cx="1981200" cy="830997"/>
            </a:xfrm>
            <a:prstGeom prst="rect">
              <a:avLst/>
            </a:prstGeom>
            <a:noFill/>
            <a:ln w="12700">
              <a:noFill/>
              <a:miter lim="800000"/>
              <a:headEnd/>
              <a:tailEnd/>
            </a:ln>
          </p:spPr>
          <p:txBody>
            <a:bodyPr>
              <a:spAutoFit/>
            </a:bodyPr>
            <a:lstStyle/>
            <a:p>
              <a:pPr algn="l" defTabSz="762000" eaLnBrk="0" hangingPunct="0">
                <a:lnSpc>
                  <a:spcPct val="100000"/>
                </a:lnSpc>
                <a:spcBef>
                  <a:spcPct val="0"/>
                </a:spcBef>
                <a:buClrTx/>
                <a:buFontTx/>
                <a:buNone/>
              </a:pPr>
              <a:r>
                <a:rPr lang="en-GB" sz="2400" b="1"/>
                <a:t>Recepteur</a:t>
              </a:r>
            </a:p>
            <a:p>
              <a:pPr algn="l" defTabSz="762000" eaLnBrk="0" hangingPunct="0">
                <a:lnSpc>
                  <a:spcPct val="100000"/>
                </a:lnSpc>
                <a:spcBef>
                  <a:spcPct val="0"/>
                </a:spcBef>
                <a:buClrTx/>
                <a:buFontTx/>
                <a:buNone/>
              </a:pPr>
              <a:r>
                <a:rPr lang="en-GB" sz="2400" b="1"/>
                <a:t>nicotinique</a:t>
              </a:r>
              <a:endParaRPr lang="en-GB" sz="2000" b="1"/>
            </a:p>
          </p:txBody>
        </p:sp>
        <p:sp>
          <p:nvSpPr>
            <p:cNvPr id="299013" name="Text Box 5"/>
            <p:cNvSpPr txBox="1">
              <a:spLocks noChangeArrowheads="1"/>
            </p:cNvSpPr>
            <p:nvPr/>
          </p:nvSpPr>
          <p:spPr bwMode="auto">
            <a:xfrm>
              <a:off x="914400" y="2667000"/>
              <a:ext cx="1600200" cy="461665"/>
            </a:xfrm>
            <a:prstGeom prst="rect">
              <a:avLst/>
            </a:prstGeom>
            <a:noFill/>
            <a:ln w="12700">
              <a:noFill/>
              <a:miter lim="800000"/>
              <a:headEnd/>
              <a:tailEnd/>
            </a:ln>
          </p:spPr>
          <p:txBody>
            <a:bodyPr>
              <a:spAutoFit/>
            </a:bodyPr>
            <a:lstStyle/>
            <a:p>
              <a:pPr algn="r" defTabSz="762000" eaLnBrk="0" hangingPunct="0">
                <a:lnSpc>
                  <a:spcPct val="100000"/>
                </a:lnSpc>
                <a:spcBef>
                  <a:spcPct val="50000"/>
                </a:spcBef>
                <a:buClrTx/>
                <a:buFontTx/>
                <a:buNone/>
              </a:pPr>
              <a:r>
                <a:rPr lang="en-GB" sz="2400" b="1"/>
                <a:t>Nicotine</a:t>
              </a:r>
              <a:endParaRPr lang="en-GB" sz="2000" b="1"/>
            </a:p>
          </p:txBody>
        </p:sp>
        <p:pic>
          <p:nvPicPr>
            <p:cNvPr id="15367" name="Picture 7"/>
            <p:cNvPicPr>
              <a:picLocks noChangeAspect="1" noChangeArrowheads="1"/>
            </p:cNvPicPr>
            <p:nvPr/>
          </p:nvPicPr>
          <p:blipFill>
            <a:blip r:embed="rId3" cstate="print"/>
            <a:srcRect/>
            <a:stretch>
              <a:fillRect/>
            </a:stretch>
          </p:blipFill>
          <p:spPr bwMode="auto">
            <a:xfrm>
              <a:off x="3124200" y="1752600"/>
              <a:ext cx="3663950" cy="3663950"/>
            </a:xfrm>
            <a:prstGeom prst="rect">
              <a:avLst/>
            </a:prstGeom>
            <a:noFill/>
            <a:ln w="9525">
              <a:noFill/>
              <a:miter lim="800000"/>
              <a:headEnd/>
              <a:tailEnd/>
            </a:ln>
          </p:spPr>
        </p:pic>
        <p:sp>
          <p:nvSpPr>
            <p:cNvPr id="299017" name="Line 9"/>
            <p:cNvSpPr>
              <a:spLocks noChangeShapeType="1"/>
            </p:cNvSpPr>
            <p:nvPr/>
          </p:nvSpPr>
          <p:spPr bwMode="auto">
            <a:xfrm>
              <a:off x="5638800" y="3048000"/>
              <a:ext cx="1524000" cy="0"/>
            </a:xfrm>
            <a:prstGeom prst="line">
              <a:avLst/>
            </a:prstGeom>
            <a:noFill/>
            <a:ln w="25400">
              <a:solidFill>
                <a:schemeClr val="bg1"/>
              </a:solidFill>
              <a:round/>
              <a:headEnd type="arrow" w="med" len="sm"/>
              <a:tailEnd/>
            </a:ln>
          </p:spPr>
          <p:txBody>
            <a:bodyPr anchor="ctr">
              <a:spAutoFit/>
            </a:bodyPr>
            <a:lstStyle/>
            <a:p>
              <a:endParaRPr lang="vi-VN"/>
            </a:p>
          </p:txBody>
        </p:sp>
        <p:sp>
          <p:nvSpPr>
            <p:cNvPr id="299018" name="Line 10"/>
            <p:cNvSpPr>
              <a:spLocks noChangeShapeType="1"/>
            </p:cNvSpPr>
            <p:nvPr/>
          </p:nvSpPr>
          <p:spPr bwMode="auto">
            <a:xfrm flipH="1" flipV="1">
              <a:off x="2514600" y="2895600"/>
              <a:ext cx="1074738" cy="304800"/>
            </a:xfrm>
            <a:prstGeom prst="line">
              <a:avLst/>
            </a:prstGeom>
            <a:noFill/>
            <a:ln w="25400">
              <a:solidFill>
                <a:schemeClr val="bg1"/>
              </a:solidFill>
              <a:round/>
              <a:headEnd type="arrow" w="med" len="sm"/>
              <a:tailEnd/>
            </a:ln>
          </p:spPr>
          <p:txBody>
            <a:bodyPr anchor="ctr">
              <a:spAutoFit/>
            </a:bodyPr>
            <a:lstStyle/>
            <a:p>
              <a:endParaRPr lang="vi-VN"/>
            </a:p>
          </p:txBody>
        </p:sp>
      </p:grpSp>
      <p:sp>
        <p:nvSpPr>
          <p:cNvPr id="11" name="Rectangle 10"/>
          <p:cNvSpPr/>
          <p:nvPr/>
        </p:nvSpPr>
        <p:spPr>
          <a:xfrm>
            <a:off x="609600" y="415636"/>
            <a:ext cx="2016899" cy="646331"/>
          </a:xfrm>
          <a:prstGeom prst="rect">
            <a:avLst/>
          </a:prstGeom>
        </p:spPr>
        <p:txBody>
          <a:bodyPr wrap="none">
            <a:spAutoFit/>
          </a:bodyPr>
          <a:lstStyle/>
          <a:p>
            <a:pPr>
              <a:defRPr/>
            </a:pPr>
            <a:r>
              <a:rPr lang="nl-NL" sz="3600" b="1" smtClean="0">
                <a:solidFill>
                  <a:srgbClr val="C00000"/>
                </a:solidFill>
                <a:effectLst>
                  <a:outerShdw blurRad="38100" dist="38100" dir="2700000" algn="tl">
                    <a:srgbClr val="FFFFFF"/>
                  </a:outerShdw>
                </a:effectLst>
                <a:latin typeface="Verdana" pitchFamily="34" charset="0"/>
                <a:ea typeface="Verdana" pitchFamily="34" charset="0"/>
                <a:cs typeface="Verdana" pitchFamily="34" charset="0"/>
              </a:rPr>
              <a:t>Nicotin</a:t>
            </a:r>
            <a:endParaRPr lang="nl-NL" sz="3600" dirty="0">
              <a:solidFill>
                <a:srgbClr val="C00000"/>
              </a:solidFill>
              <a:effectLst>
                <a:outerShdw blurRad="38100" dist="38100" dir="2700000" algn="tl">
                  <a:srgbClr val="FFFFFF"/>
                </a:outerShdw>
              </a:effectLst>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xmlns="" val="40993418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299016"/>
                                        </p:tgtEl>
                                        <p:attrNameLst>
                                          <p:attrName>style.visibility</p:attrName>
                                        </p:attrNameLst>
                                      </p:cBhvr>
                                      <p:to>
                                        <p:strVal val="visible"/>
                                      </p:to>
                                    </p:set>
                                    <p:animEffect transition="in" filter="strips(upLeft)">
                                      <p:cBhvr>
                                        <p:cTn id="7" dur="500"/>
                                        <p:tgtEl>
                                          <p:spTgt spid="2990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7" name="Rectangle 3"/>
          <p:cNvSpPr>
            <a:spLocks noGrp="1" noChangeArrowheads="1"/>
          </p:cNvSpPr>
          <p:nvPr>
            <p:ph idx="1"/>
          </p:nvPr>
        </p:nvSpPr>
        <p:spPr>
          <a:xfrm>
            <a:off x="381000" y="1752600"/>
            <a:ext cx="8229600" cy="4343400"/>
          </a:xfrm>
        </p:spPr>
        <p:txBody>
          <a:bodyPr>
            <a:noAutofit/>
          </a:bodyPr>
          <a:lstStyle/>
          <a:p>
            <a:pPr algn="just" eaLnBrk="1" hangingPunct="1">
              <a:lnSpc>
                <a:spcPct val="150000"/>
              </a:lnSpc>
              <a:spcBef>
                <a:spcPts val="1200"/>
              </a:spcBef>
              <a:buFont typeface="Wingdings" pitchFamily="2" charset="2"/>
              <a:buChar char="§"/>
              <a:defRPr/>
            </a:pPr>
            <a:r>
              <a:rPr lang="nl-NL" sz="2400" smtClean="0">
                <a:solidFill>
                  <a:srgbClr val="000000"/>
                </a:solidFill>
                <a:effectLst>
                  <a:outerShdw blurRad="38100" dist="38100" dir="2700000" algn="tl">
                    <a:srgbClr val="FFFFFF"/>
                  </a:outerShdw>
                </a:effectLst>
              </a:rPr>
              <a:t>Khí CO có nồng độ cao trong khói thuốc lá và sẽ được hấp thụ vào máu, gắn với hemoglobine với ái lực mạnh hơn 20 lần oxy. </a:t>
            </a:r>
          </a:p>
          <a:p>
            <a:pPr algn="just" eaLnBrk="1" hangingPunct="1">
              <a:lnSpc>
                <a:spcPct val="150000"/>
              </a:lnSpc>
              <a:spcBef>
                <a:spcPts val="1200"/>
              </a:spcBef>
              <a:buFont typeface="Wingdings" pitchFamily="2" charset="2"/>
              <a:buChar char="§"/>
              <a:defRPr/>
            </a:pPr>
            <a:r>
              <a:rPr lang="nl-NL" sz="2400" smtClean="0">
                <a:solidFill>
                  <a:srgbClr val="000000"/>
                </a:solidFill>
                <a:effectLst>
                  <a:outerShdw blurRad="38100" dist="38100" dir="2700000" algn="tl">
                    <a:srgbClr val="FFFFFF"/>
                  </a:outerShdw>
                </a:effectLst>
              </a:rPr>
              <a:t>Với người hút trung bình 1 bao thuốc mỗi ngày thì hàm lượng hemoglobine khử có thể tới 7-8%. Sự tăng hemoglobine khử làm chuyển dịch đường cong phân tách oxy-hemoglobin dẫn đến giảm lượng oxy chuyển đến tổ chức gây thiếu máu tổ chức và góp phần hình thành các mảng xơ vữa động mạch.</a:t>
            </a:r>
            <a:endParaRPr lang="en-US" sz="2400" smtClean="0">
              <a:solidFill>
                <a:srgbClr val="000000"/>
              </a:solidFill>
              <a:effectLst>
                <a:outerShdw blurRad="38100" dist="38100" dir="2700000" algn="tl">
                  <a:srgbClr val="FFFFFF"/>
                </a:outerShdw>
              </a:effectLst>
            </a:endParaRPr>
          </a:p>
        </p:txBody>
      </p:sp>
      <p:sp>
        <p:nvSpPr>
          <p:cNvPr id="2" name="Rectangle 1"/>
          <p:cNvSpPr/>
          <p:nvPr/>
        </p:nvSpPr>
        <p:spPr>
          <a:xfrm>
            <a:off x="304800" y="475869"/>
            <a:ext cx="6691255" cy="590931"/>
          </a:xfrm>
          <a:prstGeom prst="rect">
            <a:avLst/>
          </a:prstGeom>
        </p:spPr>
        <p:txBody>
          <a:bodyPr wrap="none">
            <a:spAutoFit/>
          </a:bodyPr>
          <a:lstStyle/>
          <a:p>
            <a:pPr algn="just">
              <a:lnSpc>
                <a:spcPct val="90000"/>
              </a:lnSpc>
              <a:defRPr/>
            </a:pPr>
            <a:r>
              <a:rPr lang="nl-NL" sz="3600" b="1">
                <a:solidFill>
                  <a:srgbClr val="C00000"/>
                </a:solidFill>
                <a:latin typeface="Verdana" pitchFamily="34" charset="0"/>
                <a:ea typeface="Verdana" pitchFamily="34" charset="0"/>
                <a:cs typeface="Verdana" pitchFamily="34" charset="0"/>
              </a:rPr>
              <a:t> </a:t>
            </a:r>
            <a:r>
              <a:rPr lang="nl-NL" sz="3600" b="1" smtClean="0">
                <a:solidFill>
                  <a:srgbClr val="C00000"/>
                </a:solidFill>
                <a:effectLst>
                  <a:outerShdw blurRad="38100" dist="38100" dir="2700000" algn="tl">
                    <a:srgbClr val="FFFFFF"/>
                  </a:outerShdw>
                </a:effectLst>
                <a:latin typeface="Verdana" pitchFamily="34" charset="0"/>
                <a:ea typeface="Verdana" pitchFamily="34" charset="0"/>
                <a:cs typeface="Verdana" pitchFamily="34" charset="0"/>
              </a:rPr>
              <a:t>Monoxit </a:t>
            </a:r>
            <a:r>
              <a:rPr lang="nl-NL" sz="3600" b="1">
                <a:solidFill>
                  <a:srgbClr val="C00000"/>
                </a:solidFill>
                <a:effectLst>
                  <a:outerShdw blurRad="38100" dist="38100" dir="2700000" algn="tl">
                    <a:srgbClr val="FFFFFF"/>
                  </a:outerShdw>
                </a:effectLst>
                <a:latin typeface="Verdana" pitchFamily="34" charset="0"/>
                <a:ea typeface="Verdana" pitchFamily="34" charset="0"/>
                <a:cs typeface="Verdana" pitchFamily="34" charset="0"/>
              </a:rPr>
              <a:t>carbon (khí CO)</a:t>
            </a:r>
          </a:p>
        </p:txBody>
      </p:sp>
    </p:spTree>
    <p:extLst>
      <p:ext uri="{BB962C8B-B14F-4D97-AF65-F5344CB8AC3E}">
        <p14:creationId xmlns:p14="http://schemas.microsoft.com/office/powerpoint/2010/main" xmlns="" val="10660935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5" name="Rectangle 3"/>
          <p:cNvSpPr>
            <a:spLocks noGrp="1" noChangeArrowheads="1"/>
          </p:cNvSpPr>
          <p:nvPr>
            <p:ph idx="1"/>
          </p:nvPr>
        </p:nvSpPr>
        <p:spPr>
          <a:xfrm>
            <a:off x="304800" y="1524000"/>
            <a:ext cx="8458200" cy="4724400"/>
          </a:xfrm>
        </p:spPr>
        <p:txBody>
          <a:bodyPr>
            <a:noAutofit/>
          </a:bodyPr>
          <a:lstStyle/>
          <a:p>
            <a:pPr algn="just" eaLnBrk="1" hangingPunct="1">
              <a:lnSpc>
                <a:spcPct val="150000"/>
              </a:lnSpc>
              <a:buFont typeface="Wingdings" pitchFamily="2" charset="2"/>
              <a:buChar char="§"/>
              <a:defRPr/>
            </a:pPr>
            <a:r>
              <a:rPr lang="nl-NL" sz="2600" smtClean="0">
                <a:solidFill>
                  <a:srgbClr val="000000"/>
                </a:solidFill>
                <a:effectLst>
                  <a:outerShdw blurRad="38100" dist="38100" dir="2700000" algn="tl">
                    <a:srgbClr val="FFFFFF"/>
                  </a:outerShdw>
                </a:effectLst>
              </a:rPr>
              <a:t>Khói thuốc lá chứa nhiều chất kích thích dạng khí hoặc dạng hạt nhỏ. </a:t>
            </a:r>
          </a:p>
          <a:p>
            <a:pPr algn="just" eaLnBrk="1" hangingPunct="1">
              <a:lnSpc>
                <a:spcPct val="150000"/>
              </a:lnSpc>
              <a:buFont typeface="Wingdings" pitchFamily="2" charset="2"/>
              <a:buChar char="§"/>
              <a:defRPr/>
            </a:pPr>
            <a:r>
              <a:rPr lang="nl-NL" sz="2600" smtClean="0">
                <a:solidFill>
                  <a:srgbClr val="000000"/>
                </a:solidFill>
                <a:effectLst>
                  <a:outerShdw blurRad="38100" dist="38100" dir="2700000" algn="tl">
                    <a:srgbClr val="FFFFFF"/>
                  </a:outerShdw>
                </a:effectLst>
              </a:rPr>
              <a:t>Các chất kích thích này gây nên các thay đổi cấu trúc của niêm mạc phế quản dẫn đến tăng sinh các tuyến phế quản, các tế bào tiết nhầy và làm mất các tế bào có lông chuyển. Các thay đổi này làm tăng tiết nhày và giảm hiệu quả thanh lọc của thảm nhày-lông chuyển. Phần lớn các thay đổi này có thể hồi phục được khi ngừng hút thuốc.</a:t>
            </a:r>
            <a:endParaRPr lang="en-US" sz="2600" smtClean="0">
              <a:solidFill>
                <a:srgbClr val="000000"/>
              </a:solidFill>
              <a:effectLst>
                <a:outerShdw blurRad="38100" dist="38100" dir="2700000" algn="tl">
                  <a:srgbClr val="FFFFFF"/>
                </a:outerShdw>
              </a:effectLst>
            </a:endParaRPr>
          </a:p>
        </p:txBody>
      </p:sp>
      <p:sp>
        <p:nvSpPr>
          <p:cNvPr id="2" name="Rectangle 1"/>
          <p:cNvSpPr/>
          <p:nvPr/>
        </p:nvSpPr>
        <p:spPr>
          <a:xfrm>
            <a:off x="152400" y="482025"/>
            <a:ext cx="8440131" cy="584775"/>
          </a:xfrm>
          <a:prstGeom prst="rect">
            <a:avLst/>
          </a:prstGeom>
        </p:spPr>
        <p:txBody>
          <a:bodyPr wrap="none">
            <a:spAutoFit/>
          </a:bodyPr>
          <a:lstStyle/>
          <a:p>
            <a:pPr>
              <a:defRPr/>
            </a:pPr>
            <a:r>
              <a:rPr lang="nl-NL" sz="3200" b="1">
                <a:solidFill>
                  <a:srgbClr val="C00000"/>
                </a:solidFill>
                <a:effectLst>
                  <a:outerShdw blurRad="38100" dist="38100" dir="2700000" algn="tl">
                    <a:srgbClr val="FFFFFF"/>
                  </a:outerShdw>
                </a:effectLst>
                <a:latin typeface="Verdana" pitchFamily="34" charset="0"/>
                <a:ea typeface="Verdana" pitchFamily="34" charset="0"/>
                <a:cs typeface="Verdana" pitchFamily="34" charset="0"/>
              </a:rPr>
              <a:t>Các phân tử nhỏ trong khói thuốc lá</a:t>
            </a:r>
            <a:endParaRPr lang="nl-NL" sz="3200">
              <a:solidFill>
                <a:srgbClr val="C00000"/>
              </a:solidFill>
              <a:effectLst>
                <a:outerShdw blurRad="38100" dist="38100" dir="2700000" algn="tl">
                  <a:srgbClr val="FFFFFF"/>
                </a:outerShdw>
              </a:effectLst>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xmlns="" val="361795818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9" name="Rectangle 3"/>
          <p:cNvSpPr>
            <a:spLocks noGrp="1" noChangeArrowheads="1"/>
          </p:cNvSpPr>
          <p:nvPr>
            <p:ph idx="1"/>
          </p:nvPr>
        </p:nvSpPr>
        <p:spPr>
          <a:xfrm>
            <a:off x="310326" y="1752600"/>
            <a:ext cx="8452673" cy="4648200"/>
          </a:xfrm>
        </p:spPr>
        <p:txBody>
          <a:bodyPr>
            <a:normAutofit fontScale="92500" lnSpcReduction="10000"/>
          </a:bodyPr>
          <a:lstStyle/>
          <a:p>
            <a:pPr algn="just" eaLnBrk="1" hangingPunct="1">
              <a:lnSpc>
                <a:spcPct val="150000"/>
              </a:lnSpc>
              <a:buFont typeface="Wingdings" pitchFamily="2" charset="2"/>
              <a:buChar char="§"/>
              <a:defRPr/>
            </a:pPr>
            <a:r>
              <a:rPr lang="nl-NL" smtClean="0">
                <a:solidFill>
                  <a:srgbClr val="000000"/>
                </a:solidFill>
                <a:effectLst>
                  <a:outerShdw blurRad="38100" dist="38100" dir="2700000" algn="tl">
                    <a:srgbClr val="FFFFFF"/>
                  </a:outerShdw>
                </a:effectLst>
              </a:rPr>
              <a:t>Trong khói thuốc lá có trên 50 chất trong số đó gồm cả các hợp chất thơm có vòng đóng như Benzopyrene có tính chất gây ung thư. </a:t>
            </a:r>
          </a:p>
          <a:p>
            <a:pPr algn="just" eaLnBrk="1" hangingPunct="1">
              <a:lnSpc>
                <a:spcPct val="150000"/>
              </a:lnSpc>
              <a:buFont typeface="Wingdings" pitchFamily="2" charset="2"/>
              <a:buChar char="§"/>
              <a:defRPr/>
            </a:pPr>
            <a:r>
              <a:rPr lang="nl-NL" smtClean="0">
                <a:solidFill>
                  <a:srgbClr val="000000"/>
                </a:solidFill>
                <a:effectLst>
                  <a:outerShdw blurRad="38100" dist="38100" dir="2700000" algn="tl">
                    <a:srgbClr val="FFFFFF"/>
                  </a:outerShdw>
                </a:effectLst>
              </a:rPr>
              <a:t>Các hoá chất này tác động lên tế bào bề mặt của đường hô hấp gây nên tình trạng viêm mạn tính, phá huỷ tổ chức, biến đổi tế bào dẫn đến dị sản, loạn sản rồi ác tính hoá.</a:t>
            </a:r>
            <a:endParaRPr lang="en-US" smtClean="0">
              <a:solidFill>
                <a:srgbClr val="000000"/>
              </a:solidFill>
              <a:effectLst>
                <a:outerShdw blurRad="38100" dist="38100" dir="2700000" algn="tl">
                  <a:srgbClr val="FFFFFF"/>
                </a:outerShdw>
              </a:effectLst>
            </a:endParaRPr>
          </a:p>
        </p:txBody>
      </p:sp>
      <p:sp>
        <p:nvSpPr>
          <p:cNvPr id="2" name="Rectangle 1"/>
          <p:cNvSpPr/>
          <p:nvPr/>
        </p:nvSpPr>
        <p:spPr>
          <a:xfrm>
            <a:off x="310327" y="381000"/>
            <a:ext cx="5633273" cy="646331"/>
          </a:xfrm>
          <a:prstGeom prst="rect">
            <a:avLst/>
          </a:prstGeom>
        </p:spPr>
        <p:txBody>
          <a:bodyPr wrap="none">
            <a:spAutoFit/>
          </a:bodyPr>
          <a:lstStyle/>
          <a:p>
            <a:pPr>
              <a:defRPr/>
            </a:pPr>
            <a:r>
              <a:rPr lang="nl-NL" sz="3600" b="1">
                <a:solidFill>
                  <a:srgbClr val="C00000"/>
                </a:solidFill>
                <a:effectLst>
                  <a:outerShdw blurRad="38100" dist="38100" dir="2700000" algn="tl">
                    <a:srgbClr val="FFFFFF"/>
                  </a:outerShdw>
                </a:effectLst>
                <a:latin typeface="Verdana" pitchFamily="34" charset="0"/>
                <a:ea typeface="Verdana" pitchFamily="34" charset="0"/>
                <a:cs typeface="Verdana" pitchFamily="34" charset="0"/>
              </a:rPr>
              <a:t>Các chất gây ung thư</a:t>
            </a:r>
            <a:endParaRPr lang="nl-NL" sz="3600">
              <a:solidFill>
                <a:srgbClr val="C00000"/>
              </a:solidFill>
              <a:effectLst>
                <a:outerShdw blurRad="38100" dist="38100" dir="2700000" algn="tl">
                  <a:srgbClr val="FFFFFF"/>
                </a:outerShdw>
              </a:effectLst>
              <a:latin typeface="Verdana" pitchFamily="34" charset="0"/>
              <a:ea typeface="Verdana" pitchFamily="34" charset="0"/>
              <a:cs typeface="Verdana" pitchFamily="34" charset="0"/>
            </a:endParaRPr>
          </a:p>
        </p:txBody>
      </p:sp>
    </p:spTree>
    <p:extLst>
      <p:ext uri="{BB962C8B-B14F-4D97-AF65-F5344CB8AC3E}">
        <p14:creationId xmlns:p14="http://schemas.microsoft.com/office/powerpoint/2010/main" xmlns="" val="3833937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1" name="Rectangle 3"/>
          <p:cNvSpPr>
            <a:spLocks noGrp="1" noChangeArrowheads="1"/>
          </p:cNvSpPr>
          <p:nvPr>
            <p:ph idx="1"/>
          </p:nvPr>
        </p:nvSpPr>
        <p:spPr/>
        <p:txBody>
          <a:bodyPr/>
          <a:lstStyle/>
          <a:p>
            <a:pPr algn="ctr" eaLnBrk="1" hangingPunct="1">
              <a:lnSpc>
                <a:spcPct val="150000"/>
              </a:lnSpc>
              <a:buFont typeface="Wingdings" pitchFamily="2" charset="2"/>
              <a:buNone/>
              <a:defRPr/>
            </a:pPr>
            <a:r>
              <a:rPr lang="en-US" sz="4000" b="1" smtClean="0">
                <a:solidFill>
                  <a:srgbClr val="000000"/>
                </a:solidFill>
                <a:effectLst>
                  <a:outerShdw blurRad="38100" dist="38100" dir="2700000" algn="tl">
                    <a:srgbClr val="FFFFFF"/>
                  </a:outerShdw>
                </a:effectLst>
                <a:latin typeface="Verdana" pitchFamily="34" charset="0"/>
                <a:ea typeface="Verdana" pitchFamily="34" charset="0"/>
                <a:cs typeface="Verdana" pitchFamily="34" charset="0"/>
              </a:rPr>
              <a:t>CÁC NGUY CƠ GÂY BỆNH CỦA KHÓI THUỐC</a:t>
            </a:r>
          </a:p>
        </p:txBody>
      </p:sp>
      <p:sp>
        <p:nvSpPr>
          <p:cNvPr id="2" name="Rectangle 1"/>
          <p:cNvSpPr/>
          <p:nvPr/>
        </p:nvSpPr>
        <p:spPr>
          <a:xfrm>
            <a:off x="3736162" y="457200"/>
            <a:ext cx="1645002" cy="646331"/>
          </a:xfrm>
          <a:prstGeom prst="rect">
            <a:avLst/>
          </a:prstGeom>
        </p:spPr>
        <p:txBody>
          <a:bodyPr wrap="none">
            <a:spAutoFit/>
          </a:bodyPr>
          <a:lstStyle/>
          <a:p>
            <a:pPr algn="ctr">
              <a:defRPr/>
            </a:pPr>
            <a:r>
              <a:rPr lang="en-US" sz="3600" b="1" dirty="0">
                <a:solidFill>
                  <a:srgbClr val="C00000"/>
                </a:solidFill>
              </a:rPr>
              <a:t>PHẦN </a:t>
            </a:r>
            <a:r>
              <a:rPr lang="en-US" sz="3600" b="1" dirty="0" smtClean="0">
                <a:solidFill>
                  <a:srgbClr val="C00000"/>
                </a:solidFill>
              </a:rPr>
              <a:t>3</a:t>
            </a:r>
            <a:endParaRPr lang="en-US" sz="3600" b="1" dirty="0">
              <a:solidFill>
                <a:srgbClr val="C00000"/>
              </a:solidFill>
            </a:endParaRPr>
          </a:p>
        </p:txBody>
      </p:sp>
    </p:spTree>
    <p:extLst>
      <p:ext uri="{BB962C8B-B14F-4D97-AF65-F5344CB8AC3E}">
        <p14:creationId xmlns:p14="http://schemas.microsoft.com/office/powerpoint/2010/main" xmlns="" val="19161787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304800" y="304800"/>
            <a:ext cx="8229600" cy="1066800"/>
          </a:xfrm>
        </p:spPr>
        <p:txBody>
          <a:bodyPr>
            <a:normAutofit/>
          </a:bodyPr>
          <a:lstStyle/>
          <a:p>
            <a:pPr algn="l" eaLnBrk="1" hangingPunct="1">
              <a:defRPr/>
            </a:pPr>
            <a:r>
              <a:rPr lang="en-US" sz="3200" smtClean="0">
                <a:effectLst>
                  <a:outerShdw blurRad="38100" dist="38100" dir="2700000" algn="tl">
                    <a:srgbClr val="FFFFFF"/>
                  </a:outerShdw>
                </a:effectLst>
                <a:latin typeface="Verdana" pitchFamily="34" charset="0"/>
                <a:ea typeface="Verdana" pitchFamily="34" charset="0"/>
                <a:cs typeface="Verdana" pitchFamily="34" charset="0"/>
              </a:rPr>
              <a:t>HÚT THUỐC VÀ BỆNH HÔ HẤP</a:t>
            </a:r>
          </a:p>
        </p:txBody>
      </p:sp>
      <p:sp>
        <p:nvSpPr>
          <p:cNvPr id="267267" name="Rectangle 3"/>
          <p:cNvSpPr>
            <a:spLocks noGrp="1" noChangeArrowheads="1"/>
          </p:cNvSpPr>
          <p:nvPr>
            <p:ph idx="1"/>
          </p:nvPr>
        </p:nvSpPr>
        <p:spPr>
          <a:xfrm>
            <a:off x="304800" y="1600200"/>
            <a:ext cx="8382000" cy="4953000"/>
          </a:xfrm>
        </p:spPr>
        <p:txBody>
          <a:bodyPr>
            <a:normAutofit lnSpcReduction="10000"/>
          </a:bodyPr>
          <a:lstStyle/>
          <a:p>
            <a:pPr marL="609600" indent="-609600" eaLnBrk="1" hangingPunct="1">
              <a:lnSpc>
                <a:spcPct val="150000"/>
              </a:lnSpc>
              <a:spcBef>
                <a:spcPts val="1200"/>
              </a:spcBef>
              <a:buFont typeface="Wingdings" pitchFamily="2" charset="2"/>
              <a:buNone/>
              <a:defRPr/>
            </a:pPr>
            <a:r>
              <a:rPr lang="nl-NL" sz="2600" b="1" smtClean="0">
                <a:solidFill>
                  <a:srgbClr val="C00000"/>
                </a:solidFill>
                <a:effectLst>
                  <a:outerShdw blurRad="38100" dist="38100" dir="2700000" algn="tl">
                    <a:srgbClr val="FFFFFF"/>
                  </a:outerShdw>
                </a:effectLst>
              </a:rPr>
              <a:t>Ảnh hưởng của thuốc lá đến chức năng phổi</a:t>
            </a:r>
          </a:p>
          <a:p>
            <a:pPr algn="just" eaLnBrk="1" hangingPunct="1">
              <a:lnSpc>
                <a:spcPct val="150000"/>
              </a:lnSpc>
              <a:spcBef>
                <a:spcPts val="0"/>
              </a:spcBef>
              <a:buFont typeface="Wingdings" pitchFamily="2" charset="2"/>
              <a:buChar char="§"/>
              <a:defRPr/>
            </a:pPr>
            <a:r>
              <a:rPr lang="nl-NL" sz="2800" smtClean="0">
                <a:solidFill>
                  <a:srgbClr val="000000"/>
                </a:solidFill>
                <a:effectLst>
                  <a:outerShdw blurRad="38100" dist="38100" dir="2700000" algn="tl">
                    <a:srgbClr val="FFFFFF"/>
                  </a:outerShdw>
                </a:effectLst>
              </a:rPr>
              <a:t>Khi chúng ta hít vào, không khí sẽ vào đường hô hấp trên qua mũi và miệng, nơi không khí được lọc, sưởi ấm và làm ẩm. Không khí hít vào sẽ đi qua khí quản để vào phổi. </a:t>
            </a:r>
          </a:p>
          <a:p>
            <a:pPr algn="just" eaLnBrk="1" hangingPunct="1">
              <a:lnSpc>
                <a:spcPct val="150000"/>
              </a:lnSpc>
              <a:spcBef>
                <a:spcPts val="0"/>
              </a:spcBef>
              <a:buFont typeface="Wingdings" pitchFamily="2" charset="2"/>
              <a:buChar char="§"/>
              <a:defRPr/>
            </a:pPr>
            <a:r>
              <a:rPr lang="nl-NL" sz="2800" smtClean="0">
                <a:solidFill>
                  <a:srgbClr val="000000"/>
                </a:solidFill>
                <a:effectLst>
                  <a:outerShdw blurRad="38100" dist="38100" dir="2700000" algn="tl">
                    <a:srgbClr val="FFFFFF"/>
                  </a:outerShdw>
                </a:effectLst>
              </a:rPr>
              <a:t>Khi khói thuốc đi vào qua miệng, người hút thuốc đã vô tình bỏ qua cơ chế bảo vệ thứ nhất đó là quá trình lọc ở mũi. </a:t>
            </a:r>
          </a:p>
        </p:txBody>
      </p:sp>
    </p:spTree>
    <p:extLst>
      <p:ext uri="{BB962C8B-B14F-4D97-AF65-F5344CB8AC3E}">
        <p14:creationId xmlns:p14="http://schemas.microsoft.com/office/powerpoint/2010/main" xmlns="" val="139364706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304800" y="304800"/>
            <a:ext cx="8229600" cy="1066800"/>
          </a:xfrm>
        </p:spPr>
        <p:txBody>
          <a:bodyPr>
            <a:normAutofit/>
          </a:bodyPr>
          <a:lstStyle/>
          <a:p>
            <a:pPr algn="l" eaLnBrk="1" hangingPunct="1">
              <a:defRPr/>
            </a:pPr>
            <a:r>
              <a:rPr lang="en-US" sz="3200" smtClean="0">
                <a:effectLst>
                  <a:outerShdw blurRad="38100" dist="38100" dir="2700000" algn="tl">
                    <a:srgbClr val="FFFFFF"/>
                  </a:outerShdw>
                </a:effectLst>
                <a:latin typeface="Verdana" pitchFamily="34" charset="0"/>
                <a:ea typeface="Verdana" pitchFamily="34" charset="0"/>
                <a:cs typeface="Verdana" pitchFamily="34" charset="0"/>
              </a:rPr>
              <a:t>HÚT THUỐC VÀ BỆNH HÔ HẤP</a:t>
            </a:r>
          </a:p>
        </p:txBody>
      </p:sp>
      <p:sp>
        <p:nvSpPr>
          <p:cNvPr id="290819" name="Rectangle 3"/>
          <p:cNvSpPr>
            <a:spLocks noGrp="1" noChangeArrowheads="1"/>
          </p:cNvSpPr>
          <p:nvPr>
            <p:ph idx="1"/>
          </p:nvPr>
        </p:nvSpPr>
        <p:spPr>
          <a:xfrm>
            <a:off x="228600" y="1676400"/>
            <a:ext cx="8458200" cy="4800600"/>
          </a:xfrm>
        </p:spPr>
        <p:txBody>
          <a:bodyPr>
            <a:normAutofit fontScale="92500" lnSpcReduction="10000"/>
          </a:bodyPr>
          <a:lstStyle/>
          <a:p>
            <a:pPr marL="609600" indent="-609600" eaLnBrk="1" hangingPunct="1">
              <a:lnSpc>
                <a:spcPct val="90000"/>
              </a:lnSpc>
              <a:buFont typeface="Wingdings" pitchFamily="2" charset="2"/>
              <a:buNone/>
              <a:defRPr/>
            </a:pPr>
            <a:r>
              <a:rPr lang="nl-NL" sz="2800" b="1" smtClean="0">
                <a:solidFill>
                  <a:srgbClr val="C00000"/>
                </a:solidFill>
                <a:effectLst>
                  <a:outerShdw blurRad="38100" dist="38100" dir="2700000" algn="tl">
                    <a:srgbClr val="FFFFFF"/>
                  </a:outerShdw>
                </a:effectLst>
              </a:rPr>
              <a:t>Ảnh hưởng của thuốc lá đến chức năng phổi</a:t>
            </a:r>
          </a:p>
          <a:p>
            <a:pPr algn="just" eaLnBrk="1" hangingPunct="1">
              <a:lnSpc>
                <a:spcPct val="150000"/>
              </a:lnSpc>
              <a:buFont typeface="Wingdings" pitchFamily="2" charset="2"/>
              <a:buChar char="§"/>
              <a:defRPr/>
            </a:pPr>
            <a:r>
              <a:rPr lang="nl-NL" sz="2400" smtClean="0">
                <a:solidFill>
                  <a:srgbClr val="000000"/>
                </a:solidFill>
              </a:rPr>
              <a:t>Những người hút thuốc thường bài tiết nhiều đờm hơn những người không hút thuốc và khả năng đưa đờm ra khỏi đường hô hấp lại kém hơn. Điều này là do hệ thống lông chuyển ở người hút thuốc bị liệt thậm chí bị phá huỷ. </a:t>
            </a:r>
          </a:p>
          <a:p>
            <a:pPr algn="just" eaLnBrk="1" hangingPunct="1">
              <a:lnSpc>
                <a:spcPct val="150000"/>
              </a:lnSpc>
              <a:buFont typeface="Wingdings" pitchFamily="2" charset="2"/>
              <a:buChar char="§"/>
              <a:defRPr/>
            </a:pPr>
            <a:r>
              <a:rPr lang="nl-NL" sz="2400" smtClean="0">
                <a:solidFill>
                  <a:srgbClr val="000000"/>
                </a:solidFill>
              </a:rPr>
              <a:t>Khói thuốc làm thay đổi cấu trúc các tuyến tiết nhầy và thành phần của chất nhầy. Đôi khi các tuyến tiết nhầy bị tắc lại làm giảm khả năng bài tiết đờm. Hậu quả là chất nhầy bị nhiễm bởi các chất độc hại, và bị giữ lại nhiều trong tổ chức phổi cản trở sự lưu thông trao đổi khí.</a:t>
            </a:r>
            <a:endParaRPr lang="en-US" sz="2400" smtClean="0">
              <a:solidFill>
                <a:srgbClr val="000000"/>
              </a:solidFill>
            </a:endParaRPr>
          </a:p>
        </p:txBody>
      </p:sp>
    </p:spTree>
    <p:extLst>
      <p:ext uri="{BB962C8B-B14F-4D97-AF65-F5344CB8AC3E}">
        <p14:creationId xmlns:p14="http://schemas.microsoft.com/office/powerpoint/2010/main" xmlns="" val="11660732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304800" y="304800"/>
            <a:ext cx="8229600" cy="1066800"/>
          </a:xfrm>
        </p:spPr>
        <p:txBody>
          <a:bodyPr>
            <a:normAutofit/>
          </a:bodyPr>
          <a:lstStyle/>
          <a:p>
            <a:pPr algn="l" eaLnBrk="1" hangingPunct="1">
              <a:defRPr/>
            </a:pPr>
            <a:r>
              <a:rPr lang="en-US" sz="3200" smtClean="0">
                <a:effectLst>
                  <a:outerShdw blurRad="38100" dist="38100" dir="2700000" algn="tl">
                    <a:srgbClr val="FFFFFF"/>
                  </a:outerShdw>
                </a:effectLst>
                <a:latin typeface="Verdana" pitchFamily="34" charset="0"/>
                <a:ea typeface="Verdana" pitchFamily="34" charset="0"/>
                <a:cs typeface="Verdana" pitchFamily="34" charset="0"/>
              </a:rPr>
              <a:t>HÚT THUỐC VÀ BỆNH HÔ HẤP</a:t>
            </a:r>
          </a:p>
        </p:txBody>
      </p:sp>
      <p:sp>
        <p:nvSpPr>
          <p:cNvPr id="272387" name="Rectangle 3"/>
          <p:cNvSpPr>
            <a:spLocks noGrp="1" noChangeArrowheads="1"/>
          </p:cNvSpPr>
          <p:nvPr>
            <p:ph idx="1"/>
          </p:nvPr>
        </p:nvSpPr>
        <p:spPr>
          <a:xfrm>
            <a:off x="381000" y="1447800"/>
            <a:ext cx="8382000" cy="4953000"/>
          </a:xfrm>
        </p:spPr>
        <p:txBody>
          <a:bodyPr>
            <a:normAutofit lnSpcReduction="10000"/>
          </a:bodyPr>
          <a:lstStyle/>
          <a:p>
            <a:pPr marL="609600" indent="-609600" eaLnBrk="1" hangingPunct="1">
              <a:lnSpc>
                <a:spcPct val="150000"/>
              </a:lnSpc>
              <a:buFont typeface="Wingdings" pitchFamily="2" charset="2"/>
              <a:buNone/>
              <a:defRPr/>
            </a:pPr>
            <a:r>
              <a:rPr lang="nl-NL" sz="2400" b="1" smtClean="0">
                <a:solidFill>
                  <a:srgbClr val="C00000"/>
                </a:solidFill>
                <a:effectLst>
                  <a:outerShdw blurRad="38100" dist="38100" dir="2700000" algn="tl">
                    <a:srgbClr val="FFFFFF"/>
                  </a:outerShdw>
                </a:effectLst>
              </a:rPr>
              <a:t>Ảnh hưởng của thuốc lá đến chức năng phổi</a:t>
            </a:r>
          </a:p>
          <a:p>
            <a:pPr eaLnBrk="1" hangingPunct="1">
              <a:lnSpc>
                <a:spcPct val="150000"/>
              </a:lnSpc>
              <a:buFont typeface="Wingdings" pitchFamily="2" charset="2"/>
              <a:buChar char="§"/>
              <a:defRPr/>
            </a:pPr>
            <a:r>
              <a:rPr lang="nl-NL" sz="2400" smtClean="0">
                <a:solidFill>
                  <a:srgbClr val="000000"/>
                </a:solidFill>
                <a:effectLst>
                  <a:outerShdw blurRad="38100" dist="38100" dir="2700000" algn="tl">
                    <a:srgbClr val="FFFFFF"/>
                  </a:outerShdw>
                </a:effectLst>
              </a:rPr>
              <a:t>Hút huốc cũng gây ra hiện tượng tăng tính đáp ứng đường thở. Do ảnh huởng của các chất độc hại trong khói thuốc, đường thở dễ bị co thắt. Khi điều này xảy ra thì luồng khí hít vào và thở ra đều bị cản trở ở  người hút thuốc, và do đó hình thành các tiếng ran rít, ran ngáy và có thể bị khó thở.	</a:t>
            </a:r>
          </a:p>
          <a:p>
            <a:pPr eaLnBrk="1" hangingPunct="1">
              <a:lnSpc>
                <a:spcPct val="150000"/>
              </a:lnSpc>
              <a:buFont typeface="Wingdings" pitchFamily="2" charset="2"/>
              <a:buChar char="§"/>
              <a:defRPr/>
            </a:pPr>
            <a:r>
              <a:rPr lang="nl-NL" sz="2400" smtClean="0">
                <a:solidFill>
                  <a:srgbClr val="000000"/>
                </a:solidFill>
                <a:effectLst>
                  <a:outerShdw blurRad="38100" dist="38100" dir="2700000" algn="tl">
                    <a:srgbClr val="FFFFFF"/>
                  </a:outerShdw>
                </a:effectLst>
              </a:rPr>
              <a:t>Những người hút thuốc ở tuổi càng trẻ thì thời gian hút để gây ra bệnh liên quan đến đường hô hấp càng ngắn so với những người bắt đầu hút ở tuổi muộn hơn.</a:t>
            </a:r>
            <a:endParaRPr lang="en-US" sz="2400" smtClean="0">
              <a:solidFill>
                <a:srgbClr val="000000"/>
              </a:solidFill>
              <a:effectLst>
                <a:outerShdw blurRad="38100" dist="38100" dir="2700000" algn="tl">
                  <a:srgbClr val="FFFFFF"/>
                </a:outerShdw>
              </a:effectLst>
            </a:endParaRPr>
          </a:p>
        </p:txBody>
      </p:sp>
    </p:spTree>
    <p:extLst>
      <p:ext uri="{BB962C8B-B14F-4D97-AF65-F5344CB8AC3E}">
        <p14:creationId xmlns:p14="http://schemas.microsoft.com/office/powerpoint/2010/main" xmlns="" val="41239451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idx="4294967295"/>
          </p:nvPr>
        </p:nvSpPr>
        <p:spPr>
          <a:xfrm>
            <a:off x="0" y="152400"/>
            <a:ext cx="8229600" cy="762000"/>
          </a:xfrm>
        </p:spPr>
        <p:txBody>
          <a:bodyPr>
            <a:noAutofit/>
          </a:bodyPr>
          <a:lstStyle/>
          <a:p>
            <a:pPr eaLnBrk="1" hangingPunct="1">
              <a:defRPr/>
            </a:pPr>
            <a:r>
              <a:rPr lang="it-IT" sz="2400" b="1" smtClean="0">
                <a:solidFill>
                  <a:srgbClr val="C00000"/>
                </a:solidFill>
                <a:latin typeface="Verdana" pitchFamily="34" charset="0"/>
                <a:ea typeface="Verdana" pitchFamily="34" charset="0"/>
                <a:cs typeface="Verdana" pitchFamily="34" charset="0"/>
              </a:rPr>
              <a:t>Hút thuốc và hệ thống miễn dịch trong phổi</a:t>
            </a:r>
          </a:p>
        </p:txBody>
      </p:sp>
      <p:sp>
        <p:nvSpPr>
          <p:cNvPr id="27651" name="Text Box 5"/>
          <p:cNvSpPr txBox="1">
            <a:spLocks noChangeArrowheads="1"/>
          </p:cNvSpPr>
          <p:nvPr/>
        </p:nvSpPr>
        <p:spPr bwMode="auto">
          <a:xfrm>
            <a:off x="4038600" y="6344166"/>
            <a:ext cx="4829464" cy="369332"/>
          </a:xfrm>
          <a:prstGeom prst="rect">
            <a:avLst/>
          </a:prstGeom>
          <a:noFill/>
          <a:ln w="9525">
            <a:noFill/>
            <a:miter lim="800000"/>
            <a:headEnd/>
            <a:tailEnd/>
          </a:ln>
        </p:spPr>
        <p:txBody>
          <a:bodyPr wrap="none">
            <a:spAutoFit/>
          </a:bodyPr>
          <a:lstStyle/>
          <a:p>
            <a:pPr algn="ctr">
              <a:lnSpc>
                <a:spcPct val="100000"/>
              </a:lnSpc>
              <a:spcBef>
                <a:spcPct val="0"/>
              </a:spcBef>
              <a:buClrTx/>
              <a:buFontTx/>
              <a:buNone/>
            </a:pPr>
            <a:r>
              <a:rPr lang="it-IT"/>
              <a:t>Stampfli MR, Anderson GP </a:t>
            </a:r>
            <a:r>
              <a:rPr lang="it-IT" i="1"/>
              <a:t>Nature Immunol, 2009</a:t>
            </a:r>
          </a:p>
        </p:txBody>
      </p:sp>
      <p:pic>
        <p:nvPicPr>
          <p:cNvPr id="27652" name="Picture 5" descr="Untitled-5.jpg"/>
          <p:cNvPicPr>
            <a:picLocks noChangeAspect="1"/>
          </p:cNvPicPr>
          <p:nvPr/>
        </p:nvPicPr>
        <p:blipFill>
          <a:blip r:embed="rId3" cstate="print"/>
          <a:srcRect/>
          <a:stretch>
            <a:fillRect/>
          </a:stretch>
        </p:blipFill>
        <p:spPr bwMode="auto">
          <a:xfrm>
            <a:off x="0" y="1219200"/>
            <a:ext cx="9144000" cy="4581525"/>
          </a:xfrm>
          <a:prstGeom prst="rect">
            <a:avLst/>
          </a:prstGeom>
          <a:noFill/>
          <a:ln w="9525">
            <a:noFill/>
            <a:miter lim="800000"/>
            <a:headEnd/>
            <a:tailEnd/>
          </a:ln>
        </p:spPr>
      </p:pic>
    </p:spTree>
    <p:extLst>
      <p:ext uri="{BB962C8B-B14F-4D97-AF65-F5344CB8AC3E}">
        <p14:creationId xmlns:p14="http://schemas.microsoft.com/office/powerpoint/2010/main" xmlns="" val="41666907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304800" y="304800"/>
            <a:ext cx="8229600" cy="1066800"/>
          </a:xfrm>
        </p:spPr>
        <p:txBody>
          <a:bodyPr>
            <a:normAutofit/>
          </a:bodyPr>
          <a:lstStyle/>
          <a:p>
            <a:pPr algn="l" eaLnBrk="1" hangingPunct="1">
              <a:defRPr/>
            </a:pPr>
            <a:r>
              <a:rPr lang="en-US" sz="3200" smtClean="0">
                <a:effectLst>
                  <a:outerShdw blurRad="38100" dist="38100" dir="2700000" algn="tl">
                    <a:srgbClr val="FFFFFF"/>
                  </a:outerShdw>
                </a:effectLst>
                <a:latin typeface="Verdana" pitchFamily="34" charset="0"/>
                <a:ea typeface="Verdana" pitchFamily="34" charset="0"/>
                <a:cs typeface="Verdana" pitchFamily="34" charset="0"/>
              </a:rPr>
              <a:t>HÚT THUỐC VÀ BỆNH HÔ HẤP</a:t>
            </a:r>
          </a:p>
        </p:txBody>
      </p:sp>
      <p:sp>
        <p:nvSpPr>
          <p:cNvPr id="315395" name="Rectangle 3"/>
          <p:cNvSpPr>
            <a:spLocks noGrp="1" noChangeArrowheads="1"/>
          </p:cNvSpPr>
          <p:nvPr>
            <p:ph idx="1"/>
          </p:nvPr>
        </p:nvSpPr>
        <p:spPr/>
        <p:txBody>
          <a:bodyPr/>
          <a:lstStyle/>
          <a:p>
            <a:pPr eaLnBrk="1" hangingPunct="1">
              <a:lnSpc>
                <a:spcPct val="150000"/>
              </a:lnSpc>
              <a:buFont typeface="Wingdings" pitchFamily="2" charset="2"/>
              <a:buChar char="§"/>
              <a:defRPr/>
            </a:pPr>
            <a:r>
              <a:rPr lang="en-US" smtClean="0"/>
              <a:t>Tăng nhiễm virus</a:t>
            </a:r>
          </a:p>
          <a:p>
            <a:pPr eaLnBrk="1" hangingPunct="1">
              <a:lnSpc>
                <a:spcPct val="150000"/>
              </a:lnSpc>
              <a:buFont typeface="Wingdings" pitchFamily="2" charset="2"/>
              <a:buChar char="§"/>
              <a:defRPr/>
            </a:pPr>
            <a:r>
              <a:rPr lang="en-US" smtClean="0"/>
              <a:t>Tăng nhiễm vi khuẩn thường</a:t>
            </a:r>
          </a:p>
          <a:p>
            <a:pPr eaLnBrk="1" hangingPunct="1">
              <a:lnSpc>
                <a:spcPct val="150000"/>
              </a:lnSpc>
              <a:buFont typeface="Wingdings" pitchFamily="2" charset="2"/>
              <a:buChar char="§"/>
              <a:defRPr/>
            </a:pPr>
            <a:r>
              <a:rPr lang="en-US" smtClean="0"/>
              <a:t>Tăng lao phổi</a:t>
            </a:r>
          </a:p>
          <a:p>
            <a:pPr eaLnBrk="1" hangingPunct="1">
              <a:lnSpc>
                <a:spcPct val="150000"/>
              </a:lnSpc>
              <a:buFont typeface="Wingdings" pitchFamily="2" charset="2"/>
              <a:buChar char="§"/>
              <a:defRPr/>
            </a:pPr>
            <a:r>
              <a:rPr lang="en-US" smtClean="0"/>
              <a:t>Tăng các bệnh phổi mạn tính </a:t>
            </a:r>
          </a:p>
        </p:txBody>
      </p:sp>
    </p:spTree>
    <p:extLst>
      <p:ext uri="{BB962C8B-B14F-4D97-AF65-F5344CB8AC3E}">
        <p14:creationId xmlns:p14="http://schemas.microsoft.com/office/powerpoint/2010/main" xmlns="" val="11882496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304800" y="304800"/>
            <a:ext cx="8229600" cy="1066800"/>
          </a:xfrm>
        </p:spPr>
        <p:txBody>
          <a:bodyPr>
            <a:normAutofit/>
          </a:bodyPr>
          <a:lstStyle/>
          <a:p>
            <a:pPr algn="l" eaLnBrk="1" hangingPunct="1">
              <a:defRPr/>
            </a:pPr>
            <a:r>
              <a:rPr lang="en-US" sz="3200" smtClean="0">
                <a:effectLst>
                  <a:outerShdw blurRad="38100" dist="38100" dir="2700000" algn="tl">
                    <a:srgbClr val="FFFFFF"/>
                  </a:outerShdw>
                </a:effectLst>
                <a:latin typeface="Verdana" pitchFamily="34" charset="0"/>
                <a:ea typeface="Verdana" pitchFamily="34" charset="0"/>
                <a:cs typeface="Verdana" pitchFamily="34" charset="0"/>
              </a:rPr>
              <a:t>HÚT THUỐC VÀ BỆNH HÔ HẤP</a:t>
            </a:r>
          </a:p>
        </p:txBody>
      </p:sp>
      <p:sp>
        <p:nvSpPr>
          <p:cNvPr id="289795" name="Rectangle 3"/>
          <p:cNvSpPr>
            <a:spLocks noGrp="1" noChangeArrowheads="1"/>
          </p:cNvSpPr>
          <p:nvPr>
            <p:ph idx="1"/>
          </p:nvPr>
        </p:nvSpPr>
        <p:spPr>
          <a:xfrm>
            <a:off x="381000" y="1524000"/>
            <a:ext cx="8229600" cy="4800600"/>
          </a:xfrm>
        </p:spPr>
        <p:txBody>
          <a:bodyPr>
            <a:normAutofit fontScale="85000" lnSpcReduction="20000"/>
          </a:bodyPr>
          <a:lstStyle/>
          <a:p>
            <a:pPr marL="0" indent="0" algn="just">
              <a:lnSpc>
                <a:spcPct val="150000"/>
              </a:lnSpc>
              <a:buNone/>
              <a:defRPr/>
            </a:pPr>
            <a:r>
              <a:rPr lang="nl-NL" sz="3600" b="1">
                <a:solidFill>
                  <a:srgbClr val="C00000"/>
                </a:solidFill>
                <a:effectLst>
                  <a:outerShdw blurRad="38100" dist="38100" dir="2700000" algn="tl">
                    <a:srgbClr val="FFFFFF"/>
                  </a:outerShdw>
                </a:effectLst>
              </a:rPr>
              <a:t>Ung thư phổi</a:t>
            </a:r>
          </a:p>
          <a:p>
            <a:pPr algn="just" eaLnBrk="1" hangingPunct="1">
              <a:lnSpc>
                <a:spcPct val="150000"/>
              </a:lnSpc>
              <a:buFont typeface="Wingdings" pitchFamily="2" charset="2"/>
              <a:buChar char="§"/>
              <a:defRPr/>
            </a:pPr>
            <a:r>
              <a:rPr lang="nl-NL" sz="2800" smtClean="0">
                <a:solidFill>
                  <a:srgbClr val="000000"/>
                </a:solidFill>
              </a:rPr>
              <a:t>Khoảng 87% trong số 177,000 ca KP mới mắc ở Mỹ năm 1996 là do thuốc lá, còn lại là do các nguyên nhân khác như: ô nhiễm môi trường, bệnh nghề nghiệp, ăn uống, cơ địa và các yếu tố di truyền. 90% trong số 660.000 ca được chẩn đoán ung thư phổi hàng năm trên thế giới là người hút thuốc lá. </a:t>
            </a:r>
          </a:p>
          <a:p>
            <a:pPr algn="just" eaLnBrk="1" hangingPunct="1">
              <a:lnSpc>
                <a:spcPct val="150000"/>
              </a:lnSpc>
              <a:buFont typeface="Wingdings" pitchFamily="2" charset="2"/>
              <a:buChar char="§"/>
              <a:defRPr/>
            </a:pPr>
            <a:r>
              <a:rPr lang="nl-NL" sz="2800" smtClean="0">
                <a:solidFill>
                  <a:srgbClr val="000000"/>
                </a:solidFill>
              </a:rPr>
              <a:t>Nguy cơ bị ung thư phổi của những người hút thuốc cao hơn gấp 10 lần so với những người không hút thuốc. Mức độ tăng nguy cơ khác nhau tuỳ theo loại tế bào ung thư</a:t>
            </a:r>
          </a:p>
        </p:txBody>
      </p:sp>
    </p:spTree>
    <p:extLst>
      <p:ext uri="{BB962C8B-B14F-4D97-AF65-F5344CB8AC3E}">
        <p14:creationId xmlns:p14="http://schemas.microsoft.com/office/powerpoint/2010/main" xmlns="" val="70558121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Image2"/>
          <p:cNvPicPr>
            <a:picLocks noChangeAspect="1" noChangeArrowheads="1"/>
          </p:cNvPicPr>
          <p:nvPr/>
        </p:nvPicPr>
        <p:blipFill rotWithShape="1">
          <a:blip r:embed="rId2" cstate="print">
            <a:lum bright="30000"/>
          </a:blip>
          <a:srcRect l="160" t="2225" b="2013"/>
          <a:stretch/>
        </p:blipFill>
        <p:spPr bwMode="auto">
          <a:xfrm>
            <a:off x="-1" y="-1"/>
            <a:ext cx="9144001" cy="6858001"/>
          </a:xfrm>
          <a:prstGeom prst="rect">
            <a:avLst/>
          </a:prstGeom>
          <a:noFill/>
          <a:ln w="9525">
            <a:noFill/>
            <a:miter lim="800000"/>
            <a:headEnd/>
            <a:tailEnd/>
          </a:ln>
        </p:spPr>
      </p:pic>
      <p:sp>
        <p:nvSpPr>
          <p:cNvPr id="301059" name="Oval 3"/>
          <p:cNvSpPr>
            <a:spLocks noChangeArrowheads="1"/>
          </p:cNvSpPr>
          <p:nvPr/>
        </p:nvSpPr>
        <p:spPr bwMode="auto">
          <a:xfrm>
            <a:off x="2813050" y="4648200"/>
            <a:ext cx="1055688" cy="990600"/>
          </a:xfrm>
          <a:prstGeom prst="ellipse">
            <a:avLst/>
          </a:prstGeom>
          <a:noFill/>
          <a:ln w="76200" cap="sq">
            <a:solidFill>
              <a:srgbClr val="FF0000"/>
            </a:solidFill>
            <a:round/>
            <a:headEnd type="none" w="sm" len="sm"/>
            <a:tailEnd type="none" w="sm" len="sm"/>
          </a:ln>
        </p:spPr>
        <p:txBody>
          <a:bodyPr wrap="none" anchor="ctr"/>
          <a:lstStyle/>
          <a:p>
            <a:endParaRPr lang="vi-VN"/>
          </a:p>
        </p:txBody>
      </p:sp>
    </p:spTree>
    <p:extLst>
      <p:ext uri="{BB962C8B-B14F-4D97-AF65-F5344CB8AC3E}">
        <p14:creationId xmlns:p14="http://schemas.microsoft.com/office/powerpoint/2010/main" xmlns="" val="65550288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afterEffect">
                                  <p:stCondLst>
                                    <p:cond delay="0"/>
                                  </p:stCondLst>
                                  <p:childTnLst>
                                    <p:set>
                                      <p:cBhvr>
                                        <p:cTn id="6" dur="1" fill="hold">
                                          <p:stCondLst>
                                            <p:cond delay="0"/>
                                          </p:stCondLst>
                                        </p:cTn>
                                        <p:tgtEl>
                                          <p:spTgt spid="301059"/>
                                        </p:tgtEl>
                                        <p:attrNameLst>
                                          <p:attrName>style.visibility</p:attrName>
                                        </p:attrNameLst>
                                      </p:cBhvr>
                                      <p:to>
                                        <p:strVal val="visible"/>
                                      </p:to>
                                    </p:set>
                                    <p:animEffect transition="in" filter="checkerboard(down)">
                                      <p:cBhvr>
                                        <p:cTn id="7" dur="500"/>
                                        <p:tgtEl>
                                          <p:spTgt spid="3010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05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a:xfrm>
            <a:off x="0" y="228600"/>
            <a:ext cx="9144000" cy="1143000"/>
          </a:xfrm>
        </p:spPr>
        <p:txBody>
          <a:bodyPr>
            <a:normAutofit/>
          </a:bodyPr>
          <a:lstStyle/>
          <a:p>
            <a:pPr eaLnBrk="1" hangingPunct="1">
              <a:defRPr/>
            </a:pPr>
            <a:r>
              <a:rPr lang="en-US" sz="3200" smtClean="0">
                <a:latin typeface="Verdana" pitchFamily="34" charset="0"/>
                <a:ea typeface="Verdana" pitchFamily="34" charset="0"/>
                <a:cs typeface="Verdana" pitchFamily="34" charset="0"/>
              </a:rPr>
              <a:t>HÚT THUỐC GÂY UNG THƯ PHỔI</a:t>
            </a:r>
          </a:p>
        </p:txBody>
      </p:sp>
      <p:grpSp>
        <p:nvGrpSpPr>
          <p:cNvPr id="2" name="Group 4"/>
          <p:cNvGrpSpPr/>
          <p:nvPr/>
        </p:nvGrpSpPr>
        <p:grpSpPr>
          <a:xfrm>
            <a:off x="609600" y="1676400"/>
            <a:ext cx="7620000" cy="4038600"/>
            <a:chOff x="381000" y="1828800"/>
            <a:chExt cx="8449461" cy="4601296"/>
          </a:xfrm>
        </p:grpSpPr>
        <p:pic>
          <p:nvPicPr>
            <p:cNvPr id="6" name="Picture 4"/>
            <p:cNvPicPr>
              <a:picLocks noChangeAspect="1" noChangeArrowheads="1"/>
            </p:cNvPicPr>
            <p:nvPr/>
          </p:nvPicPr>
          <p:blipFill>
            <a:blip r:embed="rId2" cstate="print"/>
            <a:srcRect/>
            <a:stretch>
              <a:fillRect/>
            </a:stretch>
          </p:blipFill>
          <p:spPr bwMode="auto">
            <a:xfrm>
              <a:off x="914400" y="2362200"/>
              <a:ext cx="3237367" cy="4067896"/>
            </a:xfrm>
            <a:prstGeom prst="rect">
              <a:avLst/>
            </a:prstGeom>
            <a:noFill/>
            <a:ln w="9525">
              <a:noFill/>
              <a:miter lim="800000"/>
              <a:headEnd/>
              <a:tailEnd/>
            </a:ln>
          </p:spPr>
        </p:pic>
        <p:pic>
          <p:nvPicPr>
            <p:cNvPr id="7" name="Picture 5"/>
            <p:cNvPicPr>
              <a:picLocks noChangeAspect="1" noChangeArrowheads="1"/>
            </p:cNvPicPr>
            <p:nvPr/>
          </p:nvPicPr>
          <p:blipFill>
            <a:blip r:embed="rId3" cstate="print"/>
            <a:srcRect/>
            <a:stretch>
              <a:fillRect/>
            </a:stretch>
          </p:blipFill>
          <p:spPr bwMode="auto">
            <a:xfrm>
              <a:off x="5486400" y="1828800"/>
              <a:ext cx="3344061" cy="4267200"/>
            </a:xfrm>
            <a:prstGeom prst="rect">
              <a:avLst/>
            </a:prstGeom>
            <a:noFill/>
            <a:ln w="9525">
              <a:noFill/>
              <a:miter lim="800000"/>
              <a:headEnd/>
              <a:tailEnd/>
            </a:ln>
          </p:spPr>
        </p:pic>
        <p:sp>
          <p:nvSpPr>
            <p:cNvPr id="8" name="Line 7"/>
            <p:cNvSpPr>
              <a:spLocks noChangeShapeType="1"/>
            </p:cNvSpPr>
            <p:nvPr/>
          </p:nvSpPr>
          <p:spPr bwMode="auto">
            <a:xfrm flipV="1">
              <a:off x="381000" y="4495800"/>
              <a:ext cx="838200" cy="152400"/>
            </a:xfrm>
            <a:prstGeom prst="line">
              <a:avLst/>
            </a:prstGeom>
            <a:noFill/>
            <a:ln w="57150">
              <a:solidFill>
                <a:srgbClr val="FF0066"/>
              </a:solidFill>
              <a:round/>
              <a:headEnd type="none" w="sm" len="sm"/>
              <a:tailEnd type="triangle" w="med" len="med"/>
            </a:ln>
          </p:spPr>
          <p:txBody>
            <a:bodyPr wrap="none"/>
            <a:lstStyle/>
            <a:p>
              <a:endParaRPr lang="vi-VN"/>
            </a:p>
          </p:txBody>
        </p:sp>
        <p:sp>
          <p:nvSpPr>
            <p:cNvPr id="9" name="Line 7"/>
            <p:cNvSpPr>
              <a:spLocks noChangeShapeType="1"/>
            </p:cNvSpPr>
            <p:nvPr/>
          </p:nvSpPr>
          <p:spPr bwMode="auto">
            <a:xfrm flipV="1">
              <a:off x="5219700" y="3808413"/>
              <a:ext cx="838200" cy="152400"/>
            </a:xfrm>
            <a:prstGeom prst="line">
              <a:avLst/>
            </a:prstGeom>
            <a:noFill/>
            <a:ln w="57150">
              <a:solidFill>
                <a:srgbClr val="FF0066"/>
              </a:solidFill>
              <a:round/>
              <a:headEnd type="none" w="sm" len="sm"/>
              <a:tailEnd type="triangle" w="med" len="med"/>
            </a:ln>
          </p:spPr>
          <p:txBody>
            <a:bodyPr wrap="none"/>
            <a:lstStyle/>
            <a:p>
              <a:endParaRPr lang="vi-VN"/>
            </a:p>
          </p:txBody>
        </p:sp>
      </p:grpSp>
      <p:sp>
        <p:nvSpPr>
          <p:cNvPr id="10" name="Rectangle 9"/>
          <p:cNvSpPr/>
          <p:nvPr/>
        </p:nvSpPr>
        <p:spPr>
          <a:xfrm>
            <a:off x="381000" y="5848290"/>
            <a:ext cx="8534400" cy="400110"/>
          </a:xfrm>
          <a:prstGeom prst="rect">
            <a:avLst/>
          </a:prstGeom>
        </p:spPr>
        <p:txBody>
          <a:bodyPr wrap="square">
            <a:spAutoFit/>
          </a:bodyPr>
          <a:lstStyle/>
          <a:p>
            <a:r>
              <a:rPr lang="en-US" sz="2000" b="1" smtClean="0">
                <a:latin typeface="Verdana" pitchFamily="34" charset="0"/>
                <a:ea typeface="Verdana" pitchFamily="34" charset="0"/>
                <a:cs typeface="Verdana" pitchFamily="34" charset="0"/>
              </a:rPr>
              <a:t>Hút thuốc lá là nguyên nhân của 90% các ca ung thư phổi</a:t>
            </a:r>
            <a:endParaRPr lang="en-US" sz="2000" b="1"/>
          </a:p>
        </p:txBody>
      </p:sp>
    </p:spTree>
    <p:extLst>
      <p:ext uri="{BB962C8B-B14F-4D97-AF65-F5344CB8AC3E}">
        <p14:creationId xmlns:p14="http://schemas.microsoft.com/office/powerpoint/2010/main" xmlns="" val="2827584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a:xfrm>
            <a:off x="0" y="228600"/>
            <a:ext cx="9144000" cy="1143000"/>
          </a:xfrm>
        </p:spPr>
        <p:txBody>
          <a:bodyPr>
            <a:normAutofit/>
          </a:bodyPr>
          <a:lstStyle/>
          <a:p>
            <a:pPr eaLnBrk="1" hangingPunct="1">
              <a:defRPr/>
            </a:pPr>
            <a:r>
              <a:rPr lang="en-US" sz="3200" smtClean="0">
                <a:latin typeface="Verdana" pitchFamily="34" charset="0"/>
                <a:ea typeface="Verdana" pitchFamily="34" charset="0"/>
                <a:cs typeface="Verdana" pitchFamily="34" charset="0"/>
              </a:rPr>
              <a:t>HÚT THUỐC GÂY UNG THƯ PHỔI</a:t>
            </a:r>
          </a:p>
        </p:txBody>
      </p:sp>
      <p:pic>
        <p:nvPicPr>
          <p:cNvPr id="33795" name="Picture 4" descr="Image"/>
          <p:cNvPicPr>
            <a:picLocks noChangeAspect="1" noChangeArrowheads="1"/>
          </p:cNvPicPr>
          <p:nvPr/>
        </p:nvPicPr>
        <p:blipFill>
          <a:blip r:embed="rId2" cstate="print">
            <a:lum bright="-6000" contrast="4000"/>
          </a:blip>
          <a:srcRect/>
          <a:stretch>
            <a:fillRect/>
          </a:stretch>
        </p:blipFill>
        <p:spPr bwMode="auto">
          <a:xfrm>
            <a:off x="4276725" y="1905000"/>
            <a:ext cx="4714875" cy="3951288"/>
          </a:xfrm>
          <a:prstGeom prst="rect">
            <a:avLst/>
          </a:prstGeom>
          <a:noFill/>
          <a:ln w="9525">
            <a:noFill/>
            <a:miter lim="800000"/>
            <a:headEnd/>
            <a:tailEnd/>
          </a:ln>
        </p:spPr>
      </p:pic>
      <p:pic>
        <p:nvPicPr>
          <p:cNvPr id="33796" name="Picture 5" descr="415"/>
          <p:cNvPicPr>
            <a:picLocks noChangeAspect="1" noChangeArrowheads="1"/>
          </p:cNvPicPr>
          <p:nvPr/>
        </p:nvPicPr>
        <p:blipFill>
          <a:blip r:embed="rId3" cstate="print">
            <a:lum bright="-4000" contrast="6000"/>
          </a:blip>
          <a:srcRect/>
          <a:stretch>
            <a:fillRect/>
          </a:stretch>
        </p:blipFill>
        <p:spPr bwMode="auto">
          <a:xfrm>
            <a:off x="152400" y="1905000"/>
            <a:ext cx="3951288" cy="3951288"/>
          </a:xfrm>
          <a:prstGeom prst="rect">
            <a:avLst/>
          </a:prstGeom>
          <a:noFill/>
          <a:ln w="9525">
            <a:noFill/>
            <a:miter lim="800000"/>
            <a:headEnd/>
            <a:tailEnd/>
          </a:ln>
        </p:spPr>
      </p:pic>
    </p:spTree>
    <p:extLst>
      <p:ext uri="{BB962C8B-B14F-4D97-AF65-F5344CB8AC3E}">
        <p14:creationId xmlns:p14="http://schemas.microsoft.com/office/powerpoint/2010/main" xmlns="" val="2827584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Text Box 6"/>
          <p:cNvSpPr txBox="1">
            <a:spLocks noChangeArrowheads="1"/>
          </p:cNvSpPr>
          <p:nvPr/>
        </p:nvSpPr>
        <p:spPr bwMode="auto">
          <a:xfrm>
            <a:off x="3429000" y="6096000"/>
            <a:ext cx="2209800" cy="369332"/>
          </a:xfrm>
          <a:prstGeom prst="rect">
            <a:avLst/>
          </a:prstGeom>
          <a:noFill/>
          <a:ln w="12700">
            <a:noFill/>
            <a:miter lim="800000"/>
            <a:headEnd type="none" w="sm" len="sm"/>
            <a:tailEnd type="none" w="sm" len="sm"/>
          </a:ln>
        </p:spPr>
        <p:txBody>
          <a:bodyPr>
            <a:spAutoFit/>
          </a:bodyPr>
          <a:lstStyle/>
          <a:p>
            <a:pPr algn="ctr">
              <a:lnSpc>
                <a:spcPct val="100000"/>
              </a:lnSpc>
              <a:spcBef>
                <a:spcPct val="50000"/>
              </a:spcBef>
              <a:buClrTx/>
              <a:buFontTx/>
              <a:buNone/>
            </a:pPr>
            <a:r>
              <a:rPr lang="en-US" b="1">
                <a:solidFill>
                  <a:schemeClr val="tx1"/>
                </a:solidFill>
                <a:latin typeface=".VnArial" pitchFamily="34" charset="0"/>
              </a:rPr>
              <a:t>Gi·n phÕ nang</a:t>
            </a:r>
          </a:p>
        </p:txBody>
      </p:sp>
      <p:grpSp>
        <p:nvGrpSpPr>
          <p:cNvPr id="2" name="Group 6"/>
          <p:cNvGrpSpPr/>
          <p:nvPr/>
        </p:nvGrpSpPr>
        <p:grpSpPr>
          <a:xfrm>
            <a:off x="430212" y="1828800"/>
            <a:ext cx="8256588" cy="4038600"/>
            <a:chOff x="409575" y="1828800"/>
            <a:chExt cx="8256588" cy="4038600"/>
          </a:xfrm>
        </p:grpSpPr>
        <p:pic>
          <p:nvPicPr>
            <p:cNvPr id="292868" name="Picture 4"/>
            <p:cNvPicPr>
              <a:picLocks noChangeAspect="1" noChangeArrowheads="1"/>
            </p:cNvPicPr>
            <p:nvPr/>
          </p:nvPicPr>
          <p:blipFill>
            <a:blip r:embed="rId2" cstate="print">
              <a:lum bright="-2000" contrast="4000"/>
            </a:blip>
            <a:srcRect b="2752"/>
            <a:stretch>
              <a:fillRect/>
            </a:stretch>
          </p:blipFill>
          <p:spPr bwMode="auto">
            <a:xfrm>
              <a:off x="409575" y="1828800"/>
              <a:ext cx="2562225" cy="4038600"/>
            </a:xfrm>
            <a:prstGeom prst="rect">
              <a:avLst/>
            </a:prstGeom>
            <a:noFill/>
            <a:ln w="9525">
              <a:noFill/>
              <a:miter lim="800000"/>
              <a:headEnd/>
              <a:tailEnd/>
            </a:ln>
          </p:spPr>
        </p:pic>
        <p:pic>
          <p:nvPicPr>
            <p:cNvPr id="292869" name="Picture 5"/>
            <p:cNvPicPr>
              <a:picLocks noChangeAspect="1" noChangeArrowheads="1"/>
            </p:cNvPicPr>
            <p:nvPr/>
          </p:nvPicPr>
          <p:blipFill>
            <a:blip r:embed="rId3" cstate="print">
              <a:lum bright="-2000" contrast="4000"/>
            </a:blip>
            <a:srcRect b="2752"/>
            <a:stretch>
              <a:fillRect/>
            </a:stretch>
          </p:blipFill>
          <p:spPr bwMode="auto">
            <a:xfrm>
              <a:off x="2971800" y="1828800"/>
              <a:ext cx="2768600" cy="4038600"/>
            </a:xfrm>
            <a:prstGeom prst="rect">
              <a:avLst/>
            </a:prstGeom>
            <a:noFill/>
            <a:ln w="9525">
              <a:noFill/>
              <a:miter lim="800000"/>
              <a:headEnd/>
              <a:tailEnd/>
            </a:ln>
          </p:spPr>
        </p:pic>
        <p:pic>
          <p:nvPicPr>
            <p:cNvPr id="35845" name="Picture 7"/>
            <p:cNvPicPr>
              <a:picLocks noChangeAspect="1" noChangeArrowheads="1"/>
            </p:cNvPicPr>
            <p:nvPr/>
          </p:nvPicPr>
          <p:blipFill>
            <a:blip r:embed="rId4" cstate="print"/>
            <a:srcRect t="8197" b="4918"/>
            <a:stretch>
              <a:fillRect/>
            </a:stretch>
          </p:blipFill>
          <p:spPr bwMode="auto">
            <a:xfrm>
              <a:off x="5715000" y="1828800"/>
              <a:ext cx="2951163" cy="4038600"/>
            </a:xfrm>
            <a:prstGeom prst="rect">
              <a:avLst/>
            </a:prstGeom>
            <a:noFill/>
            <a:ln w="9525">
              <a:noFill/>
              <a:miter lim="800000"/>
              <a:headEnd/>
              <a:tailEnd/>
            </a:ln>
          </p:spPr>
        </p:pic>
      </p:grpSp>
      <p:sp>
        <p:nvSpPr>
          <p:cNvPr id="292872" name="Rectangle 8"/>
          <p:cNvSpPr>
            <a:spLocks noGrp="1" noChangeArrowheads="1"/>
          </p:cNvSpPr>
          <p:nvPr>
            <p:ph type="title"/>
          </p:nvPr>
        </p:nvSpPr>
        <p:spPr>
          <a:xfrm>
            <a:off x="457200" y="152400"/>
            <a:ext cx="8229600" cy="1219200"/>
          </a:xfrm>
        </p:spPr>
        <p:txBody>
          <a:bodyPr/>
          <a:lstStyle/>
          <a:p>
            <a:pPr eaLnBrk="1" hangingPunct="1">
              <a:defRPr/>
            </a:pPr>
            <a:r>
              <a:rPr lang="en-US" sz="3600" smtClean="0"/>
              <a:t>Hút thuốc lá là nguyên nhân của 75% các ca bệnh phổi tắc nghẽn mạn tính</a:t>
            </a:r>
          </a:p>
        </p:txBody>
      </p:sp>
    </p:spTree>
    <p:extLst>
      <p:ext uri="{BB962C8B-B14F-4D97-AF65-F5344CB8AC3E}">
        <p14:creationId xmlns:p14="http://schemas.microsoft.com/office/powerpoint/2010/main" xmlns="" val="37538538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76200" y="361479"/>
            <a:ext cx="8839200" cy="705321"/>
          </a:xfrm>
          <a:prstGeom prst="rect">
            <a:avLst/>
          </a:prstGeom>
          <a:noFill/>
          <a:ln w="12700">
            <a:noFill/>
            <a:miter lim="800000"/>
            <a:headEnd/>
            <a:tailEnd/>
          </a:ln>
        </p:spPr>
        <p:txBody>
          <a:bodyPr lIns="92075" tIns="44450" rIns="92075" bIns="44450">
            <a:spAutoFit/>
          </a:bodyPr>
          <a:lstStyle/>
          <a:p>
            <a:pPr algn="ctr">
              <a:lnSpc>
                <a:spcPct val="100000"/>
              </a:lnSpc>
              <a:spcBef>
                <a:spcPct val="50000"/>
              </a:spcBef>
              <a:buClrTx/>
              <a:buFontTx/>
              <a:buNone/>
            </a:pPr>
            <a:r>
              <a:rPr lang="en-US" altLang="en-US" sz="4000" b="1">
                <a:solidFill>
                  <a:srgbClr val="C00000"/>
                </a:solidFill>
                <a:latin typeface=".VnArial" pitchFamily="34" charset="0"/>
              </a:rPr>
              <a:t>Nguy c¬ tö vong</a:t>
            </a:r>
            <a:r>
              <a:rPr lang="en-US" altLang="en-US" sz="4000">
                <a:solidFill>
                  <a:srgbClr val="C00000"/>
                </a:solidFill>
                <a:latin typeface=".VnArial" pitchFamily="34" charset="0"/>
              </a:rPr>
              <a:t> </a:t>
            </a:r>
            <a:r>
              <a:rPr lang="fr-FR" altLang="en-US" sz="4000" b="1">
                <a:solidFill>
                  <a:srgbClr val="C00000"/>
                </a:solidFill>
                <a:latin typeface=".VnArial" pitchFamily="34" charset="0"/>
              </a:rPr>
              <a:t>do BPTNMT</a:t>
            </a:r>
          </a:p>
        </p:txBody>
      </p:sp>
      <p:sp>
        <p:nvSpPr>
          <p:cNvPr id="3" name="Rectangle 44"/>
          <p:cNvSpPr>
            <a:spLocks noChangeArrowheads="1"/>
          </p:cNvSpPr>
          <p:nvPr/>
        </p:nvSpPr>
        <p:spPr bwMode="auto">
          <a:xfrm>
            <a:off x="566737" y="1676400"/>
            <a:ext cx="3090863" cy="4290918"/>
          </a:xfrm>
          <a:prstGeom prst="rect">
            <a:avLst/>
          </a:prstGeom>
          <a:noFill/>
          <a:ln w="25400">
            <a:noFill/>
            <a:miter lim="800000"/>
            <a:headEnd/>
            <a:tailEnd/>
          </a:ln>
          <a:effectLst/>
        </p:spPr>
        <p:txBody>
          <a:bodyPr wrap="square" lIns="90488" tIns="44450" rIns="90488" bIns="44450">
            <a:spAutoFit/>
          </a:bodyPr>
          <a:lstStyle/>
          <a:p>
            <a:pPr eaLnBrk="0" hangingPunct="0">
              <a:lnSpc>
                <a:spcPct val="150000"/>
              </a:lnSpc>
              <a:spcBef>
                <a:spcPct val="0"/>
              </a:spcBef>
              <a:buClrTx/>
              <a:buFontTx/>
              <a:buNone/>
              <a:defRPr/>
            </a:pPr>
            <a:r>
              <a:rPr lang="en-US" altLang="en-US" sz="2600">
                <a:latin typeface=".VnArial" pitchFamily="34" charset="0"/>
              </a:rPr>
              <a:t>NÕu nguy c¬ bÞ chÕt v× BPTNMT ë </a:t>
            </a:r>
            <a:r>
              <a:rPr lang="en-US" altLang="en-US" sz="2600" smtClean="0">
                <a:latin typeface=".VnArial" pitchFamily="34" charset="0"/>
              </a:rPr>
              <a:t>ng­ưêi </a:t>
            </a:r>
            <a:r>
              <a:rPr lang="en-US" altLang="en-US" sz="2600">
                <a:latin typeface=".VnArial" pitchFamily="34" charset="0"/>
              </a:rPr>
              <a:t>kh«ng hót thuèc lµ 1 th× nguy c¬ nµy t¨ng lªn 66 lÇn ë ng­ưêi nghiÖn nÆng </a:t>
            </a:r>
          </a:p>
        </p:txBody>
      </p:sp>
      <p:grpSp>
        <p:nvGrpSpPr>
          <p:cNvPr id="4" name="Group 3"/>
          <p:cNvGrpSpPr/>
          <p:nvPr/>
        </p:nvGrpSpPr>
        <p:grpSpPr>
          <a:xfrm>
            <a:off x="3733800" y="1828800"/>
            <a:ext cx="4845243" cy="4267200"/>
            <a:chOff x="3581400" y="1355055"/>
            <a:chExt cx="5226243" cy="4740945"/>
          </a:xfrm>
        </p:grpSpPr>
        <p:sp>
          <p:nvSpPr>
            <p:cNvPr id="5" name="Rectangle 39"/>
            <p:cNvSpPr>
              <a:spLocks noChangeArrowheads="1"/>
            </p:cNvSpPr>
            <p:nvPr/>
          </p:nvSpPr>
          <p:spPr bwMode="auto">
            <a:xfrm>
              <a:off x="8091970" y="1355055"/>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66</a:t>
              </a:r>
            </a:p>
          </p:txBody>
        </p:sp>
        <p:grpSp>
          <p:nvGrpSpPr>
            <p:cNvPr id="6" name="Group 1"/>
            <p:cNvGrpSpPr/>
            <p:nvPr/>
          </p:nvGrpSpPr>
          <p:grpSpPr>
            <a:xfrm>
              <a:off x="3581400" y="1598300"/>
              <a:ext cx="5226243" cy="4497700"/>
              <a:chOff x="3438382" y="1205057"/>
              <a:chExt cx="5226243" cy="4497700"/>
            </a:xfrm>
          </p:grpSpPr>
          <p:sp>
            <p:nvSpPr>
              <p:cNvPr id="7" name="Rectangle 3"/>
              <p:cNvSpPr>
                <a:spLocks noChangeArrowheads="1"/>
              </p:cNvSpPr>
              <p:nvPr/>
            </p:nvSpPr>
            <p:spPr bwMode="auto">
              <a:xfrm>
                <a:off x="3554413" y="4795838"/>
                <a:ext cx="357187" cy="23812"/>
              </a:xfrm>
              <a:prstGeom prst="rect">
                <a:avLst/>
              </a:prstGeom>
              <a:gradFill rotWithShape="0">
                <a:gsLst>
                  <a:gs pos="0">
                    <a:srgbClr val="4C0000"/>
                  </a:gs>
                  <a:gs pos="50000">
                    <a:srgbClr val="FF0000"/>
                  </a:gs>
                  <a:gs pos="100000">
                    <a:srgbClr val="4C0000"/>
                  </a:gs>
                </a:gsLst>
                <a:lin ang="0" scaled="1"/>
              </a:gradFill>
              <a:ln w="12700">
                <a:noFill/>
                <a:miter lim="800000"/>
                <a:headEnd/>
                <a:tailEnd/>
              </a:ln>
            </p:spPr>
            <p:txBody>
              <a:bodyPr wrap="none" anchor="ctr"/>
              <a:lstStyle/>
              <a:p>
                <a:endParaRPr lang="vi-VN"/>
              </a:p>
            </p:txBody>
          </p:sp>
          <p:sp>
            <p:nvSpPr>
              <p:cNvPr id="8" name="Rectangle 4"/>
              <p:cNvSpPr>
                <a:spLocks noChangeArrowheads="1"/>
              </p:cNvSpPr>
              <p:nvPr/>
            </p:nvSpPr>
            <p:spPr bwMode="auto">
              <a:xfrm>
                <a:off x="4111625" y="4351338"/>
                <a:ext cx="355600" cy="468312"/>
              </a:xfrm>
              <a:prstGeom prst="rect">
                <a:avLst/>
              </a:prstGeom>
              <a:gradFill rotWithShape="0">
                <a:gsLst>
                  <a:gs pos="0">
                    <a:srgbClr val="4C0000"/>
                  </a:gs>
                  <a:gs pos="50000">
                    <a:srgbClr val="FF0000"/>
                  </a:gs>
                  <a:gs pos="100000">
                    <a:srgbClr val="4C0000"/>
                  </a:gs>
                </a:gsLst>
                <a:lin ang="0" scaled="1"/>
              </a:gradFill>
              <a:ln w="12700">
                <a:noFill/>
                <a:miter lim="800000"/>
                <a:headEnd/>
                <a:tailEnd/>
              </a:ln>
            </p:spPr>
            <p:txBody>
              <a:bodyPr wrap="none" anchor="ctr"/>
              <a:lstStyle/>
              <a:p>
                <a:endParaRPr lang="vi-VN"/>
              </a:p>
            </p:txBody>
          </p:sp>
          <p:sp>
            <p:nvSpPr>
              <p:cNvPr id="9" name="Rectangle 5"/>
              <p:cNvSpPr>
                <a:spLocks noChangeArrowheads="1"/>
              </p:cNvSpPr>
              <p:nvPr/>
            </p:nvSpPr>
            <p:spPr bwMode="auto">
              <a:xfrm>
                <a:off x="4664075" y="3797300"/>
                <a:ext cx="358775" cy="1022350"/>
              </a:xfrm>
              <a:prstGeom prst="rect">
                <a:avLst/>
              </a:prstGeom>
              <a:gradFill rotWithShape="0">
                <a:gsLst>
                  <a:gs pos="0">
                    <a:srgbClr val="4C0000"/>
                  </a:gs>
                  <a:gs pos="50000">
                    <a:srgbClr val="FF0000"/>
                  </a:gs>
                  <a:gs pos="100000">
                    <a:srgbClr val="4C0000"/>
                  </a:gs>
                </a:gsLst>
                <a:lin ang="0" scaled="1"/>
              </a:gradFill>
              <a:ln w="12700">
                <a:noFill/>
                <a:miter lim="800000"/>
                <a:headEnd/>
                <a:tailEnd/>
              </a:ln>
            </p:spPr>
            <p:txBody>
              <a:bodyPr wrap="none" anchor="ctr"/>
              <a:lstStyle/>
              <a:p>
                <a:endParaRPr lang="vi-VN"/>
              </a:p>
            </p:txBody>
          </p:sp>
          <p:sp>
            <p:nvSpPr>
              <p:cNvPr id="10" name="Rectangle 6"/>
              <p:cNvSpPr>
                <a:spLocks noChangeArrowheads="1"/>
              </p:cNvSpPr>
              <p:nvPr/>
            </p:nvSpPr>
            <p:spPr bwMode="auto">
              <a:xfrm>
                <a:off x="5221288" y="3481388"/>
                <a:ext cx="355600" cy="1338262"/>
              </a:xfrm>
              <a:prstGeom prst="rect">
                <a:avLst/>
              </a:prstGeom>
              <a:gradFill rotWithShape="0">
                <a:gsLst>
                  <a:gs pos="0">
                    <a:srgbClr val="4C0000"/>
                  </a:gs>
                  <a:gs pos="50000">
                    <a:srgbClr val="FF0000"/>
                  </a:gs>
                  <a:gs pos="100000">
                    <a:srgbClr val="4C0000"/>
                  </a:gs>
                </a:gsLst>
                <a:lin ang="0" scaled="1"/>
              </a:gradFill>
              <a:ln w="12700">
                <a:noFill/>
                <a:miter lim="800000"/>
                <a:headEnd/>
                <a:tailEnd/>
              </a:ln>
            </p:spPr>
            <p:txBody>
              <a:bodyPr wrap="none" anchor="ctr"/>
              <a:lstStyle/>
              <a:p>
                <a:endParaRPr lang="vi-VN"/>
              </a:p>
            </p:txBody>
          </p:sp>
          <p:sp>
            <p:nvSpPr>
              <p:cNvPr id="11" name="Rectangle 7"/>
              <p:cNvSpPr>
                <a:spLocks noChangeArrowheads="1"/>
              </p:cNvSpPr>
              <p:nvPr/>
            </p:nvSpPr>
            <p:spPr bwMode="auto">
              <a:xfrm>
                <a:off x="5776913" y="3243263"/>
                <a:ext cx="357187" cy="1576387"/>
              </a:xfrm>
              <a:prstGeom prst="rect">
                <a:avLst/>
              </a:prstGeom>
              <a:gradFill rotWithShape="0">
                <a:gsLst>
                  <a:gs pos="0">
                    <a:srgbClr val="4C0000"/>
                  </a:gs>
                  <a:gs pos="50000">
                    <a:srgbClr val="FF0000"/>
                  </a:gs>
                  <a:gs pos="100000">
                    <a:srgbClr val="4C0000"/>
                  </a:gs>
                </a:gsLst>
                <a:lin ang="0" scaled="1"/>
              </a:gradFill>
              <a:ln w="12700">
                <a:noFill/>
                <a:miter lim="800000"/>
                <a:headEnd/>
                <a:tailEnd/>
              </a:ln>
            </p:spPr>
            <p:txBody>
              <a:bodyPr wrap="none" anchor="ctr"/>
              <a:lstStyle/>
              <a:p>
                <a:endParaRPr lang="vi-VN"/>
              </a:p>
            </p:txBody>
          </p:sp>
          <p:sp>
            <p:nvSpPr>
              <p:cNvPr id="12" name="Rectangle 8"/>
              <p:cNvSpPr>
                <a:spLocks noChangeArrowheads="1"/>
              </p:cNvSpPr>
              <p:nvPr/>
            </p:nvSpPr>
            <p:spPr bwMode="auto">
              <a:xfrm>
                <a:off x="6334125" y="2627313"/>
                <a:ext cx="355600" cy="2192337"/>
              </a:xfrm>
              <a:prstGeom prst="rect">
                <a:avLst/>
              </a:prstGeom>
              <a:gradFill rotWithShape="0">
                <a:gsLst>
                  <a:gs pos="0">
                    <a:srgbClr val="4C0000"/>
                  </a:gs>
                  <a:gs pos="50000">
                    <a:srgbClr val="FF0000"/>
                  </a:gs>
                  <a:gs pos="100000">
                    <a:srgbClr val="4C0000"/>
                  </a:gs>
                </a:gsLst>
                <a:lin ang="0" scaled="1"/>
              </a:gradFill>
              <a:ln w="12700">
                <a:noFill/>
                <a:miter lim="800000"/>
                <a:headEnd/>
                <a:tailEnd/>
              </a:ln>
            </p:spPr>
            <p:txBody>
              <a:bodyPr wrap="none" anchor="ctr"/>
              <a:lstStyle/>
              <a:p>
                <a:endParaRPr lang="vi-VN"/>
              </a:p>
            </p:txBody>
          </p:sp>
          <p:sp>
            <p:nvSpPr>
              <p:cNvPr id="13" name="Rectangle 9"/>
              <p:cNvSpPr>
                <a:spLocks noChangeArrowheads="1"/>
              </p:cNvSpPr>
              <p:nvPr/>
            </p:nvSpPr>
            <p:spPr bwMode="auto">
              <a:xfrm>
                <a:off x="6888163" y="2262188"/>
                <a:ext cx="358775" cy="2557462"/>
              </a:xfrm>
              <a:prstGeom prst="rect">
                <a:avLst/>
              </a:prstGeom>
              <a:gradFill rotWithShape="0">
                <a:gsLst>
                  <a:gs pos="0">
                    <a:srgbClr val="4C0000"/>
                  </a:gs>
                  <a:gs pos="50000">
                    <a:srgbClr val="FF0000"/>
                  </a:gs>
                  <a:gs pos="100000">
                    <a:srgbClr val="4C0000"/>
                  </a:gs>
                </a:gsLst>
                <a:lin ang="0" scaled="1"/>
              </a:gradFill>
              <a:ln w="12700">
                <a:noFill/>
                <a:miter lim="800000"/>
                <a:headEnd/>
                <a:tailEnd/>
              </a:ln>
            </p:spPr>
            <p:txBody>
              <a:bodyPr wrap="none" anchor="ctr"/>
              <a:lstStyle/>
              <a:p>
                <a:endParaRPr lang="vi-VN"/>
              </a:p>
            </p:txBody>
          </p:sp>
          <p:sp>
            <p:nvSpPr>
              <p:cNvPr id="14" name="Rectangle 10"/>
              <p:cNvSpPr>
                <a:spLocks noChangeArrowheads="1"/>
              </p:cNvSpPr>
              <p:nvPr/>
            </p:nvSpPr>
            <p:spPr bwMode="auto">
              <a:xfrm>
                <a:off x="7443788" y="1898650"/>
                <a:ext cx="357187" cy="2921000"/>
              </a:xfrm>
              <a:prstGeom prst="rect">
                <a:avLst/>
              </a:prstGeom>
              <a:gradFill rotWithShape="0">
                <a:gsLst>
                  <a:gs pos="0">
                    <a:srgbClr val="4C0000"/>
                  </a:gs>
                  <a:gs pos="50000">
                    <a:srgbClr val="FF0000"/>
                  </a:gs>
                  <a:gs pos="100000">
                    <a:srgbClr val="4C0000"/>
                  </a:gs>
                </a:gsLst>
                <a:lin ang="0" scaled="1"/>
              </a:gradFill>
              <a:ln w="12700">
                <a:noFill/>
                <a:miter lim="800000"/>
                <a:headEnd/>
                <a:tailEnd/>
              </a:ln>
            </p:spPr>
            <p:txBody>
              <a:bodyPr wrap="none" anchor="ctr"/>
              <a:lstStyle/>
              <a:p>
                <a:endParaRPr lang="vi-VN"/>
              </a:p>
            </p:txBody>
          </p:sp>
          <p:sp>
            <p:nvSpPr>
              <p:cNvPr id="15" name="Rectangle 11"/>
              <p:cNvSpPr>
                <a:spLocks noChangeArrowheads="1"/>
              </p:cNvSpPr>
              <p:nvPr/>
            </p:nvSpPr>
            <p:spPr bwMode="auto">
              <a:xfrm>
                <a:off x="8007350" y="1519238"/>
                <a:ext cx="349250" cy="3300412"/>
              </a:xfrm>
              <a:prstGeom prst="rect">
                <a:avLst/>
              </a:prstGeom>
              <a:gradFill rotWithShape="0">
                <a:gsLst>
                  <a:gs pos="0">
                    <a:srgbClr val="4C0000"/>
                  </a:gs>
                  <a:gs pos="50000">
                    <a:srgbClr val="FF0000"/>
                  </a:gs>
                  <a:gs pos="100000">
                    <a:srgbClr val="4C0000"/>
                  </a:gs>
                </a:gsLst>
                <a:lin ang="0" scaled="1"/>
              </a:gradFill>
              <a:ln w="12700">
                <a:noFill/>
                <a:miter lim="800000"/>
                <a:headEnd/>
                <a:tailEnd/>
              </a:ln>
            </p:spPr>
            <p:txBody>
              <a:bodyPr wrap="none" anchor="ctr"/>
              <a:lstStyle/>
              <a:p>
                <a:endParaRPr lang="vi-VN"/>
              </a:p>
            </p:txBody>
          </p:sp>
          <p:sp>
            <p:nvSpPr>
              <p:cNvPr id="16" name="Line 12"/>
              <p:cNvSpPr>
                <a:spLocks noChangeShapeType="1"/>
              </p:cNvSpPr>
              <p:nvPr/>
            </p:nvSpPr>
            <p:spPr bwMode="auto">
              <a:xfrm>
                <a:off x="3467100" y="4854575"/>
                <a:ext cx="4986338" cy="0"/>
              </a:xfrm>
              <a:prstGeom prst="line">
                <a:avLst/>
              </a:prstGeom>
              <a:noFill/>
              <a:ln w="12700">
                <a:solidFill>
                  <a:srgbClr val="FAFD00"/>
                </a:solidFill>
                <a:round/>
                <a:headEnd/>
                <a:tailEnd/>
              </a:ln>
            </p:spPr>
            <p:txBody>
              <a:bodyPr wrap="none" anchor="ctr"/>
              <a:lstStyle/>
              <a:p>
                <a:endParaRPr lang="vi-VN"/>
              </a:p>
            </p:txBody>
          </p:sp>
          <p:sp>
            <p:nvSpPr>
              <p:cNvPr id="17" name="Line 13"/>
              <p:cNvSpPr>
                <a:spLocks noChangeShapeType="1"/>
              </p:cNvSpPr>
              <p:nvPr/>
            </p:nvSpPr>
            <p:spPr bwMode="auto">
              <a:xfrm flipV="1">
                <a:off x="3470275" y="4789488"/>
                <a:ext cx="0" cy="98425"/>
              </a:xfrm>
              <a:prstGeom prst="line">
                <a:avLst/>
              </a:prstGeom>
              <a:noFill/>
              <a:ln w="12700">
                <a:solidFill>
                  <a:srgbClr val="FAFD00"/>
                </a:solidFill>
                <a:round/>
                <a:headEnd/>
                <a:tailEnd/>
              </a:ln>
            </p:spPr>
            <p:txBody>
              <a:bodyPr wrap="none" anchor="ctr"/>
              <a:lstStyle/>
              <a:p>
                <a:endParaRPr lang="vi-VN"/>
              </a:p>
            </p:txBody>
          </p:sp>
          <p:sp>
            <p:nvSpPr>
              <p:cNvPr id="18" name="Line 14"/>
              <p:cNvSpPr>
                <a:spLocks noChangeShapeType="1"/>
              </p:cNvSpPr>
              <p:nvPr/>
            </p:nvSpPr>
            <p:spPr bwMode="auto">
              <a:xfrm flipV="1">
                <a:off x="4025900" y="4789488"/>
                <a:ext cx="0" cy="98425"/>
              </a:xfrm>
              <a:prstGeom prst="line">
                <a:avLst/>
              </a:prstGeom>
              <a:noFill/>
              <a:ln w="12700">
                <a:solidFill>
                  <a:srgbClr val="FAFD00"/>
                </a:solidFill>
                <a:round/>
                <a:headEnd/>
                <a:tailEnd/>
              </a:ln>
            </p:spPr>
            <p:txBody>
              <a:bodyPr wrap="none" anchor="ctr"/>
              <a:lstStyle/>
              <a:p>
                <a:endParaRPr lang="vi-VN"/>
              </a:p>
            </p:txBody>
          </p:sp>
          <p:sp>
            <p:nvSpPr>
              <p:cNvPr id="19" name="Line 15"/>
              <p:cNvSpPr>
                <a:spLocks noChangeShapeType="1"/>
              </p:cNvSpPr>
              <p:nvPr/>
            </p:nvSpPr>
            <p:spPr bwMode="auto">
              <a:xfrm flipV="1">
                <a:off x="4579938" y="4789488"/>
                <a:ext cx="0" cy="98425"/>
              </a:xfrm>
              <a:prstGeom prst="line">
                <a:avLst/>
              </a:prstGeom>
              <a:noFill/>
              <a:ln w="12700">
                <a:solidFill>
                  <a:srgbClr val="FAFD00"/>
                </a:solidFill>
                <a:round/>
                <a:headEnd/>
                <a:tailEnd/>
              </a:ln>
            </p:spPr>
            <p:txBody>
              <a:bodyPr wrap="none" anchor="ctr"/>
              <a:lstStyle/>
              <a:p>
                <a:endParaRPr lang="vi-VN"/>
              </a:p>
            </p:txBody>
          </p:sp>
          <p:sp>
            <p:nvSpPr>
              <p:cNvPr id="20" name="Line 16"/>
              <p:cNvSpPr>
                <a:spLocks noChangeShapeType="1"/>
              </p:cNvSpPr>
              <p:nvPr/>
            </p:nvSpPr>
            <p:spPr bwMode="auto">
              <a:xfrm flipV="1">
                <a:off x="5137150" y="4789488"/>
                <a:ext cx="0" cy="98425"/>
              </a:xfrm>
              <a:prstGeom prst="line">
                <a:avLst/>
              </a:prstGeom>
              <a:noFill/>
              <a:ln w="12700">
                <a:solidFill>
                  <a:srgbClr val="FAFD00"/>
                </a:solidFill>
                <a:round/>
                <a:headEnd/>
                <a:tailEnd/>
              </a:ln>
            </p:spPr>
            <p:txBody>
              <a:bodyPr wrap="none" anchor="ctr"/>
              <a:lstStyle/>
              <a:p>
                <a:endParaRPr lang="vi-VN"/>
              </a:p>
            </p:txBody>
          </p:sp>
          <p:sp>
            <p:nvSpPr>
              <p:cNvPr id="21" name="Line 17"/>
              <p:cNvSpPr>
                <a:spLocks noChangeShapeType="1"/>
              </p:cNvSpPr>
              <p:nvPr/>
            </p:nvSpPr>
            <p:spPr bwMode="auto">
              <a:xfrm flipV="1">
                <a:off x="5700713" y="4789488"/>
                <a:ext cx="0" cy="98425"/>
              </a:xfrm>
              <a:prstGeom prst="line">
                <a:avLst/>
              </a:prstGeom>
              <a:noFill/>
              <a:ln w="12700">
                <a:solidFill>
                  <a:srgbClr val="FAFD00"/>
                </a:solidFill>
                <a:round/>
                <a:headEnd/>
                <a:tailEnd/>
              </a:ln>
            </p:spPr>
            <p:txBody>
              <a:bodyPr wrap="none" anchor="ctr"/>
              <a:lstStyle/>
              <a:p>
                <a:endParaRPr lang="vi-VN"/>
              </a:p>
            </p:txBody>
          </p:sp>
          <p:sp>
            <p:nvSpPr>
              <p:cNvPr id="22" name="Line 18"/>
              <p:cNvSpPr>
                <a:spLocks noChangeShapeType="1"/>
              </p:cNvSpPr>
              <p:nvPr/>
            </p:nvSpPr>
            <p:spPr bwMode="auto">
              <a:xfrm flipV="1">
                <a:off x="6256338" y="4789488"/>
                <a:ext cx="0" cy="98425"/>
              </a:xfrm>
              <a:prstGeom prst="line">
                <a:avLst/>
              </a:prstGeom>
              <a:noFill/>
              <a:ln w="12700">
                <a:solidFill>
                  <a:srgbClr val="FAFD00"/>
                </a:solidFill>
                <a:round/>
                <a:headEnd/>
                <a:tailEnd/>
              </a:ln>
            </p:spPr>
            <p:txBody>
              <a:bodyPr wrap="none" anchor="ctr"/>
              <a:lstStyle/>
              <a:p>
                <a:endParaRPr lang="vi-VN"/>
              </a:p>
            </p:txBody>
          </p:sp>
          <p:sp>
            <p:nvSpPr>
              <p:cNvPr id="23" name="Line 19"/>
              <p:cNvSpPr>
                <a:spLocks noChangeShapeType="1"/>
              </p:cNvSpPr>
              <p:nvPr/>
            </p:nvSpPr>
            <p:spPr bwMode="auto">
              <a:xfrm flipV="1">
                <a:off x="6813550" y="4789488"/>
                <a:ext cx="0" cy="98425"/>
              </a:xfrm>
              <a:prstGeom prst="line">
                <a:avLst/>
              </a:prstGeom>
              <a:noFill/>
              <a:ln w="12700">
                <a:solidFill>
                  <a:srgbClr val="FAFD00"/>
                </a:solidFill>
                <a:round/>
                <a:headEnd/>
                <a:tailEnd/>
              </a:ln>
            </p:spPr>
            <p:txBody>
              <a:bodyPr wrap="none" anchor="ctr"/>
              <a:lstStyle/>
              <a:p>
                <a:endParaRPr lang="vi-VN"/>
              </a:p>
            </p:txBody>
          </p:sp>
          <p:sp>
            <p:nvSpPr>
              <p:cNvPr id="24" name="Line 20"/>
              <p:cNvSpPr>
                <a:spLocks noChangeShapeType="1"/>
              </p:cNvSpPr>
              <p:nvPr/>
            </p:nvSpPr>
            <p:spPr bwMode="auto">
              <a:xfrm flipV="1">
                <a:off x="7369175" y="4789488"/>
                <a:ext cx="0" cy="98425"/>
              </a:xfrm>
              <a:prstGeom prst="line">
                <a:avLst/>
              </a:prstGeom>
              <a:noFill/>
              <a:ln w="12700">
                <a:solidFill>
                  <a:srgbClr val="FAFD00"/>
                </a:solidFill>
                <a:round/>
                <a:headEnd/>
                <a:tailEnd/>
              </a:ln>
            </p:spPr>
            <p:txBody>
              <a:bodyPr wrap="none" anchor="ctr"/>
              <a:lstStyle/>
              <a:p>
                <a:endParaRPr lang="vi-VN"/>
              </a:p>
            </p:txBody>
          </p:sp>
          <p:sp>
            <p:nvSpPr>
              <p:cNvPr id="25" name="Line 21"/>
              <p:cNvSpPr>
                <a:spLocks noChangeShapeType="1"/>
              </p:cNvSpPr>
              <p:nvPr/>
            </p:nvSpPr>
            <p:spPr bwMode="auto">
              <a:xfrm flipV="1">
                <a:off x="7923213" y="4789488"/>
                <a:ext cx="0" cy="98425"/>
              </a:xfrm>
              <a:prstGeom prst="line">
                <a:avLst/>
              </a:prstGeom>
              <a:noFill/>
              <a:ln w="12700">
                <a:solidFill>
                  <a:srgbClr val="FAFD00"/>
                </a:solidFill>
                <a:round/>
                <a:headEnd/>
                <a:tailEnd/>
              </a:ln>
            </p:spPr>
            <p:txBody>
              <a:bodyPr wrap="none" anchor="ctr"/>
              <a:lstStyle/>
              <a:p>
                <a:endParaRPr lang="vi-VN"/>
              </a:p>
            </p:txBody>
          </p:sp>
          <p:sp>
            <p:nvSpPr>
              <p:cNvPr id="26" name="Line 22"/>
              <p:cNvSpPr>
                <a:spLocks noChangeShapeType="1"/>
              </p:cNvSpPr>
              <p:nvPr/>
            </p:nvSpPr>
            <p:spPr bwMode="auto">
              <a:xfrm flipV="1">
                <a:off x="8478838" y="4789488"/>
                <a:ext cx="0" cy="98425"/>
              </a:xfrm>
              <a:prstGeom prst="line">
                <a:avLst/>
              </a:prstGeom>
              <a:noFill/>
              <a:ln w="12700">
                <a:solidFill>
                  <a:srgbClr val="FAFD00"/>
                </a:solidFill>
                <a:round/>
                <a:headEnd/>
                <a:tailEnd/>
              </a:ln>
            </p:spPr>
            <p:txBody>
              <a:bodyPr wrap="none" anchor="ctr"/>
              <a:lstStyle/>
              <a:p>
                <a:endParaRPr lang="vi-VN"/>
              </a:p>
            </p:txBody>
          </p:sp>
          <p:sp>
            <p:nvSpPr>
              <p:cNvPr id="27" name="Rectangle 23"/>
              <p:cNvSpPr>
                <a:spLocks noChangeArrowheads="1"/>
              </p:cNvSpPr>
              <p:nvPr/>
            </p:nvSpPr>
            <p:spPr bwMode="auto">
              <a:xfrm>
                <a:off x="3476689" y="4781550"/>
                <a:ext cx="485711"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KH</a:t>
                </a:r>
              </a:p>
            </p:txBody>
          </p:sp>
          <p:sp>
            <p:nvSpPr>
              <p:cNvPr id="28" name="Rectangle 24"/>
              <p:cNvSpPr>
                <a:spLocks noChangeArrowheads="1"/>
              </p:cNvSpPr>
              <p:nvPr/>
            </p:nvSpPr>
            <p:spPr bwMode="auto">
              <a:xfrm>
                <a:off x="4138613" y="4781550"/>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10</a:t>
                </a:r>
              </a:p>
            </p:txBody>
          </p:sp>
          <p:sp>
            <p:nvSpPr>
              <p:cNvPr id="29" name="Rectangle 25"/>
              <p:cNvSpPr>
                <a:spLocks noChangeArrowheads="1"/>
              </p:cNvSpPr>
              <p:nvPr/>
            </p:nvSpPr>
            <p:spPr bwMode="auto">
              <a:xfrm>
                <a:off x="4694238" y="4781550"/>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20</a:t>
                </a:r>
              </a:p>
            </p:txBody>
          </p:sp>
          <p:sp>
            <p:nvSpPr>
              <p:cNvPr id="30" name="Rectangle 26"/>
              <p:cNvSpPr>
                <a:spLocks noChangeArrowheads="1"/>
              </p:cNvSpPr>
              <p:nvPr/>
            </p:nvSpPr>
            <p:spPr bwMode="auto">
              <a:xfrm>
                <a:off x="5251450" y="4781550"/>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30</a:t>
                </a:r>
              </a:p>
            </p:txBody>
          </p:sp>
          <p:sp>
            <p:nvSpPr>
              <p:cNvPr id="31" name="Rectangle 27"/>
              <p:cNvSpPr>
                <a:spLocks noChangeArrowheads="1"/>
              </p:cNvSpPr>
              <p:nvPr/>
            </p:nvSpPr>
            <p:spPr bwMode="auto">
              <a:xfrm>
                <a:off x="5807075" y="4781550"/>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40</a:t>
                </a:r>
              </a:p>
            </p:txBody>
          </p:sp>
          <p:sp>
            <p:nvSpPr>
              <p:cNvPr id="32" name="Rectangle 28"/>
              <p:cNvSpPr>
                <a:spLocks noChangeArrowheads="1"/>
              </p:cNvSpPr>
              <p:nvPr/>
            </p:nvSpPr>
            <p:spPr bwMode="auto">
              <a:xfrm>
                <a:off x="6361113" y="4781550"/>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50</a:t>
                </a:r>
              </a:p>
            </p:txBody>
          </p:sp>
          <p:sp>
            <p:nvSpPr>
              <p:cNvPr id="33" name="Rectangle 29"/>
              <p:cNvSpPr>
                <a:spLocks noChangeArrowheads="1"/>
              </p:cNvSpPr>
              <p:nvPr/>
            </p:nvSpPr>
            <p:spPr bwMode="auto">
              <a:xfrm>
                <a:off x="6918325" y="4781550"/>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60</a:t>
                </a:r>
              </a:p>
            </p:txBody>
          </p:sp>
          <p:sp>
            <p:nvSpPr>
              <p:cNvPr id="34" name="Rectangle 30"/>
              <p:cNvSpPr>
                <a:spLocks noChangeArrowheads="1"/>
              </p:cNvSpPr>
              <p:nvPr/>
            </p:nvSpPr>
            <p:spPr bwMode="auto">
              <a:xfrm>
                <a:off x="7473950" y="4781550"/>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70</a:t>
                </a:r>
              </a:p>
            </p:txBody>
          </p:sp>
          <p:sp>
            <p:nvSpPr>
              <p:cNvPr id="35" name="Rectangle 31"/>
              <p:cNvSpPr>
                <a:spLocks noChangeArrowheads="1"/>
              </p:cNvSpPr>
              <p:nvPr/>
            </p:nvSpPr>
            <p:spPr bwMode="auto">
              <a:xfrm>
                <a:off x="8029575" y="4781550"/>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80</a:t>
                </a:r>
              </a:p>
            </p:txBody>
          </p:sp>
          <p:sp>
            <p:nvSpPr>
              <p:cNvPr id="36" name="Rectangle 32"/>
              <p:cNvSpPr>
                <a:spLocks noChangeArrowheads="1"/>
              </p:cNvSpPr>
              <p:nvPr/>
            </p:nvSpPr>
            <p:spPr bwMode="auto">
              <a:xfrm>
                <a:off x="3617913" y="4259263"/>
                <a:ext cx="322262" cy="393700"/>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1</a:t>
                </a:r>
              </a:p>
            </p:txBody>
          </p:sp>
          <p:sp>
            <p:nvSpPr>
              <p:cNvPr id="37" name="Rectangle 33"/>
              <p:cNvSpPr>
                <a:spLocks noChangeArrowheads="1"/>
              </p:cNvSpPr>
              <p:nvPr/>
            </p:nvSpPr>
            <p:spPr bwMode="auto">
              <a:xfrm>
                <a:off x="4114800" y="3816350"/>
                <a:ext cx="508153"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9,7</a:t>
                </a:r>
              </a:p>
            </p:txBody>
          </p:sp>
          <p:sp>
            <p:nvSpPr>
              <p:cNvPr id="38" name="Rectangle 34"/>
              <p:cNvSpPr>
                <a:spLocks noChangeArrowheads="1"/>
              </p:cNvSpPr>
              <p:nvPr/>
            </p:nvSpPr>
            <p:spPr bwMode="auto">
              <a:xfrm>
                <a:off x="4694238" y="3260725"/>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21</a:t>
                </a:r>
              </a:p>
            </p:txBody>
          </p:sp>
          <p:sp>
            <p:nvSpPr>
              <p:cNvPr id="39" name="Rectangle 35"/>
              <p:cNvSpPr>
                <a:spLocks noChangeArrowheads="1"/>
              </p:cNvSpPr>
              <p:nvPr/>
            </p:nvSpPr>
            <p:spPr bwMode="auto">
              <a:xfrm>
                <a:off x="5251450" y="2944813"/>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27</a:t>
                </a:r>
              </a:p>
            </p:txBody>
          </p:sp>
          <p:sp>
            <p:nvSpPr>
              <p:cNvPr id="40" name="Rectangle 36"/>
              <p:cNvSpPr>
                <a:spLocks noChangeArrowheads="1"/>
              </p:cNvSpPr>
              <p:nvPr/>
            </p:nvSpPr>
            <p:spPr bwMode="auto">
              <a:xfrm>
                <a:off x="6361113" y="2090738"/>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44</a:t>
                </a:r>
              </a:p>
            </p:txBody>
          </p:sp>
          <p:sp>
            <p:nvSpPr>
              <p:cNvPr id="41" name="Rectangle 37"/>
              <p:cNvSpPr>
                <a:spLocks noChangeArrowheads="1"/>
              </p:cNvSpPr>
              <p:nvPr/>
            </p:nvSpPr>
            <p:spPr bwMode="auto">
              <a:xfrm>
                <a:off x="6918325" y="1725613"/>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51</a:t>
                </a:r>
              </a:p>
            </p:txBody>
          </p:sp>
          <p:sp>
            <p:nvSpPr>
              <p:cNvPr id="42" name="Rectangle 38"/>
              <p:cNvSpPr>
                <a:spLocks noChangeArrowheads="1"/>
              </p:cNvSpPr>
              <p:nvPr/>
            </p:nvSpPr>
            <p:spPr bwMode="auto">
              <a:xfrm>
                <a:off x="7473950" y="1362075"/>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58</a:t>
                </a:r>
              </a:p>
            </p:txBody>
          </p:sp>
          <p:sp>
            <p:nvSpPr>
              <p:cNvPr id="43" name="Rectangle 40"/>
              <p:cNvSpPr>
                <a:spLocks noChangeArrowheads="1"/>
              </p:cNvSpPr>
              <p:nvPr/>
            </p:nvSpPr>
            <p:spPr bwMode="auto">
              <a:xfrm>
                <a:off x="5807075" y="2708275"/>
                <a:ext cx="442430" cy="397545"/>
              </a:xfrm>
              <a:prstGeom prst="rect">
                <a:avLst/>
              </a:prstGeom>
              <a:noFill/>
              <a:ln w="25400">
                <a:noFill/>
                <a:miter lim="800000"/>
                <a:headEnd/>
                <a:tailEnd/>
              </a:ln>
            </p:spPr>
            <p:txBody>
              <a:bodyPr wrap="none" lIns="90488" tIns="44450" rIns="90488" bIns="44450">
                <a:spAutoFit/>
              </a:bodyPr>
              <a:lstStyle/>
              <a:p>
                <a:pPr algn="l" eaLnBrk="0" hangingPunct="0">
                  <a:lnSpc>
                    <a:spcPct val="100000"/>
                  </a:lnSpc>
                  <a:spcBef>
                    <a:spcPct val="0"/>
                  </a:spcBef>
                  <a:buClrTx/>
                  <a:buFontTx/>
                  <a:buNone/>
                </a:pPr>
                <a:r>
                  <a:rPr lang="en-US" altLang="en-US" sz="2000" b="1"/>
                  <a:t>32</a:t>
                </a:r>
              </a:p>
            </p:txBody>
          </p:sp>
          <p:sp>
            <p:nvSpPr>
              <p:cNvPr id="44" name="Rectangle 41"/>
              <p:cNvSpPr>
                <a:spLocks noChangeArrowheads="1"/>
              </p:cNvSpPr>
              <p:nvPr/>
            </p:nvSpPr>
            <p:spPr bwMode="auto">
              <a:xfrm>
                <a:off x="4714825" y="5243657"/>
                <a:ext cx="3949800" cy="459100"/>
              </a:xfrm>
              <a:prstGeom prst="rect">
                <a:avLst/>
              </a:prstGeom>
              <a:noFill/>
              <a:ln w="25400">
                <a:noFill/>
                <a:miter lim="800000"/>
                <a:headEnd/>
                <a:tailEnd/>
              </a:ln>
              <a:effectLst/>
            </p:spPr>
            <p:txBody>
              <a:bodyPr wrap="none" lIns="90488" tIns="44450" rIns="90488" bIns="44450">
                <a:spAutoFit/>
              </a:bodyPr>
              <a:lstStyle/>
              <a:p>
                <a:pPr algn="l" eaLnBrk="0" hangingPunct="0">
                  <a:lnSpc>
                    <a:spcPct val="100000"/>
                  </a:lnSpc>
                  <a:spcBef>
                    <a:spcPct val="0"/>
                  </a:spcBef>
                  <a:buClrTx/>
                  <a:buFontTx/>
                  <a:buNone/>
                  <a:defRPr/>
                </a:pPr>
                <a:r>
                  <a:rPr lang="en-US" altLang="en-US" sz="2400" smtClean="0">
                    <a:latin typeface=".VnArial" pitchFamily="34" charset="0"/>
                  </a:rPr>
                  <a:t>Lưîng </a:t>
                </a:r>
                <a:r>
                  <a:rPr lang="en-US" altLang="en-US" sz="2400">
                    <a:latin typeface=".VnArial" pitchFamily="34" charset="0"/>
                  </a:rPr>
                  <a:t>thuèc hót (Bao/n¨m)</a:t>
                </a:r>
              </a:p>
            </p:txBody>
          </p:sp>
          <p:sp>
            <p:nvSpPr>
              <p:cNvPr id="45" name="Line 42"/>
              <p:cNvSpPr>
                <a:spLocks noChangeShapeType="1"/>
              </p:cNvSpPr>
              <p:nvPr/>
            </p:nvSpPr>
            <p:spPr bwMode="auto">
              <a:xfrm flipH="1" flipV="1">
                <a:off x="3461544" y="1376362"/>
                <a:ext cx="8731" cy="3527425"/>
              </a:xfrm>
              <a:prstGeom prst="line">
                <a:avLst/>
              </a:prstGeom>
              <a:noFill/>
              <a:ln w="12700">
                <a:solidFill>
                  <a:schemeClr val="tx1"/>
                </a:solidFill>
                <a:round/>
                <a:headEnd/>
                <a:tailEnd/>
              </a:ln>
            </p:spPr>
            <p:txBody>
              <a:bodyPr wrap="none" anchor="ctr"/>
              <a:lstStyle/>
              <a:p>
                <a:endParaRPr lang="vi-VN"/>
              </a:p>
            </p:txBody>
          </p:sp>
          <p:sp>
            <p:nvSpPr>
              <p:cNvPr id="46" name="Freeform 43"/>
              <p:cNvSpPr>
                <a:spLocks/>
              </p:cNvSpPr>
              <p:nvPr/>
            </p:nvSpPr>
            <p:spPr bwMode="auto">
              <a:xfrm>
                <a:off x="3438382" y="1205057"/>
                <a:ext cx="87312" cy="160337"/>
              </a:xfrm>
              <a:custGeom>
                <a:avLst/>
                <a:gdLst>
                  <a:gd name="T0" fmla="*/ 2147483647 w 55"/>
                  <a:gd name="T1" fmla="*/ 2147483647 h 101"/>
                  <a:gd name="T2" fmla="*/ 2147483647 w 55"/>
                  <a:gd name="T3" fmla="*/ 0 h 101"/>
                  <a:gd name="T4" fmla="*/ 0 w 55"/>
                  <a:gd name="T5" fmla="*/ 2147483647 h 101"/>
                  <a:gd name="T6" fmla="*/ 2147483647 w 55"/>
                  <a:gd name="T7" fmla="*/ 2147483647 h 101"/>
                  <a:gd name="T8" fmla="*/ 0 60000 65536"/>
                  <a:gd name="T9" fmla="*/ 0 60000 65536"/>
                  <a:gd name="T10" fmla="*/ 0 60000 65536"/>
                  <a:gd name="T11" fmla="*/ 0 60000 65536"/>
                  <a:gd name="T12" fmla="*/ 0 w 55"/>
                  <a:gd name="T13" fmla="*/ 0 h 101"/>
                  <a:gd name="T14" fmla="*/ 55 w 55"/>
                  <a:gd name="T15" fmla="*/ 101 h 101"/>
                </a:gdLst>
                <a:ahLst/>
                <a:cxnLst>
                  <a:cxn ang="T8">
                    <a:pos x="T0" y="T1"/>
                  </a:cxn>
                  <a:cxn ang="T9">
                    <a:pos x="T2" y="T3"/>
                  </a:cxn>
                  <a:cxn ang="T10">
                    <a:pos x="T4" y="T5"/>
                  </a:cxn>
                  <a:cxn ang="T11">
                    <a:pos x="T6" y="T7"/>
                  </a:cxn>
                </a:cxnLst>
                <a:rect l="T12" t="T13" r="T14" b="T15"/>
                <a:pathLst>
                  <a:path w="55" h="101">
                    <a:moveTo>
                      <a:pt x="54" y="100"/>
                    </a:moveTo>
                    <a:lnTo>
                      <a:pt x="27" y="0"/>
                    </a:lnTo>
                    <a:lnTo>
                      <a:pt x="0" y="100"/>
                    </a:lnTo>
                    <a:lnTo>
                      <a:pt x="54" y="100"/>
                    </a:lnTo>
                  </a:path>
                </a:pathLst>
              </a:custGeom>
              <a:solidFill>
                <a:srgbClr val="FF0000"/>
              </a:solidFill>
              <a:ln w="12700" cap="rnd" cmpd="sng">
                <a:solidFill>
                  <a:schemeClr val="tx1"/>
                </a:solidFill>
                <a:prstDash val="solid"/>
                <a:round/>
                <a:headEnd type="none" w="med" len="med"/>
                <a:tailEnd type="none" w="med" len="med"/>
              </a:ln>
            </p:spPr>
            <p:txBody>
              <a:bodyPr/>
              <a:lstStyle/>
              <a:p>
                <a:endParaRPr lang="vi-VN"/>
              </a:p>
            </p:txBody>
          </p:sp>
        </p:grpSp>
      </p:grpSp>
      <p:sp>
        <p:nvSpPr>
          <p:cNvPr id="47" name="Text Box 45"/>
          <p:cNvSpPr txBox="1">
            <a:spLocks noChangeArrowheads="1"/>
          </p:cNvSpPr>
          <p:nvPr/>
        </p:nvSpPr>
        <p:spPr bwMode="auto">
          <a:xfrm>
            <a:off x="5376076" y="6172200"/>
            <a:ext cx="3526928" cy="369332"/>
          </a:xfrm>
          <a:prstGeom prst="rect">
            <a:avLst/>
          </a:prstGeom>
          <a:noFill/>
          <a:ln w="101600">
            <a:noFill/>
            <a:miter lim="800000"/>
            <a:headEnd/>
            <a:tailEnd/>
          </a:ln>
        </p:spPr>
        <p:txBody>
          <a:bodyPr wrap="none">
            <a:spAutoFit/>
          </a:bodyPr>
          <a:lstStyle/>
          <a:p>
            <a:pPr algn="l" eaLnBrk="0" hangingPunct="0">
              <a:lnSpc>
                <a:spcPct val="100000"/>
              </a:lnSpc>
              <a:spcBef>
                <a:spcPct val="0"/>
              </a:spcBef>
              <a:buClrTx/>
              <a:buFontTx/>
              <a:buNone/>
            </a:pPr>
            <a:r>
              <a:rPr lang="en-US" altLang="en-US" sz="1800" b="1"/>
              <a:t>R Doll B med J 1976, 25, 1526-1536</a:t>
            </a:r>
            <a:endParaRPr lang="en-US" altLang="en-US"/>
          </a:p>
        </p:txBody>
      </p:sp>
    </p:spTree>
    <p:extLst>
      <p:ext uri="{BB962C8B-B14F-4D97-AF65-F5344CB8AC3E}">
        <p14:creationId xmlns:p14="http://schemas.microsoft.com/office/powerpoint/2010/main" xmlns="" val="37538538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609600" y="152400"/>
            <a:ext cx="8278813" cy="1524000"/>
          </a:xfrm>
        </p:spPr>
        <p:txBody>
          <a:bodyPr>
            <a:normAutofit fontScale="90000"/>
          </a:bodyPr>
          <a:lstStyle/>
          <a:p>
            <a:pPr eaLnBrk="1" hangingPunct="1">
              <a:lnSpc>
                <a:spcPct val="150000"/>
              </a:lnSpc>
              <a:defRPr/>
            </a:pPr>
            <a:r>
              <a:rPr lang="en-US" sz="2400" smtClean="0">
                <a:latin typeface="Verdana" pitchFamily="34" charset="0"/>
                <a:ea typeface="Verdana" pitchFamily="34" charset="0"/>
                <a:cs typeface="Verdana" pitchFamily="34" charset="0"/>
              </a:rPr>
              <a:t>Người hút thuốc có tỷ lệ ung thư miệng cao gấp 27 </a:t>
            </a:r>
            <a:br>
              <a:rPr lang="en-US" sz="2400" smtClean="0">
                <a:latin typeface="Verdana" pitchFamily="34" charset="0"/>
                <a:ea typeface="Verdana" pitchFamily="34" charset="0"/>
                <a:cs typeface="Verdana" pitchFamily="34" charset="0"/>
              </a:rPr>
            </a:br>
            <a:r>
              <a:rPr lang="en-US" sz="2400" smtClean="0">
                <a:latin typeface="Verdana" pitchFamily="34" charset="0"/>
                <a:ea typeface="Verdana" pitchFamily="34" charset="0"/>
                <a:cs typeface="Verdana" pitchFamily="34" charset="0"/>
              </a:rPr>
              <a:t>và ung thư thanh quản cao gấp 12 lần </a:t>
            </a:r>
            <a:br>
              <a:rPr lang="en-US" sz="2400" smtClean="0">
                <a:latin typeface="Verdana" pitchFamily="34" charset="0"/>
                <a:ea typeface="Verdana" pitchFamily="34" charset="0"/>
                <a:cs typeface="Verdana" pitchFamily="34" charset="0"/>
              </a:rPr>
            </a:br>
            <a:r>
              <a:rPr lang="en-US" sz="2400" smtClean="0">
                <a:latin typeface="Verdana" pitchFamily="34" charset="0"/>
                <a:ea typeface="Verdana" pitchFamily="34" charset="0"/>
                <a:cs typeface="Verdana" pitchFamily="34" charset="0"/>
              </a:rPr>
              <a:t>người không hút thuốc (WHO)</a:t>
            </a:r>
          </a:p>
        </p:txBody>
      </p:sp>
      <p:pic>
        <p:nvPicPr>
          <p:cNvPr id="40963" name="Picture 3" descr="cancermouth2"/>
          <p:cNvPicPr>
            <a:picLocks noChangeAspect="1" noChangeArrowheads="1"/>
          </p:cNvPicPr>
          <p:nvPr/>
        </p:nvPicPr>
        <p:blipFill>
          <a:blip r:embed="rId2" cstate="print"/>
          <a:srcRect/>
          <a:stretch>
            <a:fillRect/>
          </a:stretch>
        </p:blipFill>
        <p:spPr bwMode="auto">
          <a:xfrm>
            <a:off x="1295400" y="1828800"/>
            <a:ext cx="6477000" cy="4738688"/>
          </a:xfrm>
          <a:prstGeom prst="rect">
            <a:avLst/>
          </a:prstGeom>
          <a:noFill/>
          <a:ln w="57150">
            <a:solidFill>
              <a:srgbClr val="000000"/>
            </a:solidFill>
            <a:miter lim="800000"/>
            <a:headEnd/>
            <a:tailEnd/>
          </a:ln>
        </p:spPr>
      </p:pic>
    </p:spTree>
    <p:extLst>
      <p:ext uri="{BB962C8B-B14F-4D97-AF65-F5344CB8AC3E}">
        <p14:creationId xmlns:p14="http://schemas.microsoft.com/office/powerpoint/2010/main" xmlns="" val="33414356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a:xfrm>
            <a:off x="304800" y="228600"/>
            <a:ext cx="8229600" cy="1066800"/>
          </a:xfrm>
        </p:spPr>
        <p:txBody>
          <a:bodyPr/>
          <a:lstStyle/>
          <a:p>
            <a:pPr algn="l" eaLnBrk="1" hangingPunct="1">
              <a:defRPr/>
            </a:pPr>
            <a:r>
              <a:rPr lang="en-US" sz="4000" smtClean="0">
                <a:effectLst>
                  <a:outerShdw blurRad="38100" dist="38100" dir="2700000" algn="tl">
                    <a:srgbClr val="000000">
                      <a:alpha val="43137"/>
                    </a:srgbClr>
                  </a:outerShdw>
                </a:effectLst>
              </a:rPr>
              <a:t>HÚT THUỐC VÀ BỆNH TIM MẠCH</a:t>
            </a:r>
          </a:p>
        </p:txBody>
      </p:sp>
      <p:sp>
        <p:nvSpPr>
          <p:cNvPr id="277507" name="Rectangle 3"/>
          <p:cNvSpPr>
            <a:spLocks noGrp="1" noChangeArrowheads="1"/>
          </p:cNvSpPr>
          <p:nvPr>
            <p:ph idx="1"/>
          </p:nvPr>
        </p:nvSpPr>
        <p:spPr>
          <a:xfrm>
            <a:off x="152400" y="1524000"/>
            <a:ext cx="8839200" cy="4876800"/>
          </a:xfrm>
        </p:spPr>
        <p:txBody>
          <a:bodyPr>
            <a:normAutofit lnSpcReduction="10000"/>
          </a:bodyPr>
          <a:lstStyle/>
          <a:p>
            <a:pPr algn="just" eaLnBrk="1" hangingPunct="1">
              <a:lnSpc>
                <a:spcPct val="150000"/>
              </a:lnSpc>
              <a:buFont typeface="Wingdings" pitchFamily="2" charset="2"/>
              <a:buChar char="§"/>
              <a:defRPr/>
            </a:pPr>
            <a:r>
              <a:rPr lang="nl-NL" sz="2600" smtClean="0">
                <a:solidFill>
                  <a:srgbClr val="000000"/>
                </a:solidFill>
              </a:rPr>
              <a:t>Hút </a:t>
            </a:r>
            <a:r>
              <a:rPr lang="nl-NL" sz="2600" dirty="0" smtClean="0">
                <a:solidFill>
                  <a:srgbClr val="000000"/>
                </a:solidFill>
              </a:rPr>
              <a:t>thuốc làm tăng nguy cơ mắc bệnh lên gấp 2-3 lần và nó còn tương tác với các yếu tố khác làm tăng nguy cơ lên gấp nhiều lần. </a:t>
            </a:r>
          </a:p>
          <a:p>
            <a:pPr algn="just" eaLnBrk="1" hangingPunct="1">
              <a:lnSpc>
                <a:spcPct val="150000"/>
              </a:lnSpc>
              <a:buFont typeface="Wingdings" pitchFamily="2" charset="2"/>
              <a:buChar char="§"/>
              <a:defRPr/>
            </a:pPr>
            <a:r>
              <a:rPr lang="nl-NL" sz="2600" smtClean="0">
                <a:solidFill>
                  <a:srgbClr val="000000"/>
                </a:solidFill>
              </a:rPr>
              <a:t>Những </a:t>
            </a:r>
            <a:r>
              <a:rPr lang="nl-NL" sz="2600" dirty="0" smtClean="0">
                <a:solidFill>
                  <a:srgbClr val="000000"/>
                </a:solidFill>
              </a:rPr>
              <a:t>bệnh mà người hút thuốc có nguy cơ mắc cao là xơ vữa động mạch, bệnh mạch vành, đột quỵ, rối loạn nhịp tim, đột tử, nhồi máu cơ tim, phình động mạch chủ. </a:t>
            </a:r>
          </a:p>
          <a:p>
            <a:pPr algn="just" eaLnBrk="1" hangingPunct="1">
              <a:lnSpc>
                <a:spcPct val="150000"/>
              </a:lnSpc>
              <a:buFont typeface="Wingdings" pitchFamily="2" charset="2"/>
              <a:buChar char="§"/>
              <a:defRPr/>
            </a:pPr>
            <a:r>
              <a:rPr lang="nl-NL" sz="2600" smtClean="0">
                <a:solidFill>
                  <a:srgbClr val="000000"/>
                </a:solidFill>
              </a:rPr>
              <a:t>Bệnh </a:t>
            </a:r>
            <a:r>
              <a:rPr lang="nl-NL" sz="2600" dirty="0" smtClean="0">
                <a:solidFill>
                  <a:srgbClr val="000000"/>
                </a:solidFill>
              </a:rPr>
              <a:t>mạch vành là phổ biến nhất, ước tính chiếm khoảng hơn một nửa trường hợp tử vong vì bệnh tim do hút thuốc.</a:t>
            </a:r>
            <a:r>
              <a:rPr lang="en-US" sz="2600" dirty="0" smtClean="0">
                <a:solidFill>
                  <a:srgbClr val="000000"/>
                </a:solidFill>
              </a:rPr>
              <a:t> </a:t>
            </a:r>
            <a:endParaRPr lang="nl-NL" sz="2600" dirty="0" smtClean="0">
              <a:solidFill>
                <a:srgbClr val="000000"/>
              </a:solidFill>
            </a:endParaRPr>
          </a:p>
        </p:txBody>
      </p:sp>
    </p:spTree>
    <p:extLst>
      <p:ext uri="{BB962C8B-B14F-4D97-AF65-F5344CB8AC3E}">
        <p14:creationId xmlns:p14="http://schemas.microsoft.com/office/powerpoint/2010/main" xmlns="" val="131229369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4" descr="BRAIN"/>
          <p:cNvPicPr>
            <a:picLocks noChangeAspect="1" noChangeArrowheads="1"/>
          </p:cNvPicPr>
          <p:nvPr/>
        </p:nvPicPr>
        <p:blipFill>
          <a:blip r:embed="rId2" cstate="print">
            <a:lum bright="-12000" contrast="26000"/>
          </a:blip>
          <a:srcRect/>
          <a:stretch>
            <a:fillRect/>
          </a:stretch>
        </p:blipFill>
        <p:spPr bwMode="auto">
          <a:xfrm>
            <a:off x="1676400" y="1676400"/>
            <a:ext cx="5894974" cy="4648200"/>
          </a:xfrm>
          <a:prstGeom prst="rect">
            <a:avLst/>
          </a:prstGeom>
          <a:noFill/>
          <a:ln w="9525">
            <a:noFill/>
            <a:miter lim="800000"/>
            <a:headEnd/>
            <a:tailEnd/>
          </a:ln>
        </p:spPr>
      </p:pic>
      <p:sp>
        <p:nvSpPr>
          <p:cNvPr id="2" name="Rectangle 1"/>
          <p:cNvSpPr/>
          <p:nvPr/>
        </p:nvSpPr>
        <p:spPr>
          <a:xfrm>
            <a:off x="392232" y="457200"/>
            <a:ext cx="8390438" cy="620619"/>
          </a:xfrm>
          <a:prstGeom prst="rect">
            <a:avLst/>
          </a:prstGeom>
        </p:spPr>
        <p:txBody>
          <a:bodyPr wrap="none">
            <a:spAutoFit/>
          </a:bodyPr>
          <a:lstStyle/>
          <a:p>
            <a:pPr>
              <a:lnSpc>
                <a:spcPct val="120000"/>
              </a:lnSpc>
              <a:defRPr/>
            </a:pPr>
            <a:r>
              <a:rPr lang="en-US" sz="3200" b="1">
                <a:solidFill>
                  <a:srgbClr val="C00000"/>
                </a:solidFill>
                <a:latin typeface="Verdana" pitchFamily="34" charset="0"/>
                <a:ea typeface="Verdana" pitchFamily="34" charset="0"/>
                <a:cs typeface="Verdana" pitchFamily="34" charset="0"/>
              </a:rPr>
              <a:t>Tai biến mạch não: cao gấp 2- 4 lần</a:t>
            </a:r>
          </a:p>
        </p:txBody>
      </p:sp>
    </p:spTree>
    <p:extLst>
      <p:ext uri="{BB962C8B-B14F-4D97-AF65-F5344CB8AC3E}">
        <p14:creationId xmlns:p14="http://schemas.microsoft.com/office/powerpoint/2010/main" xmlns="" val="13817722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xfrm>
            <a:off x="457200" y="228600"/>
            <a:ext cx="8229600" cy="1066800"/>
          </a:xfrm>
        </p:spPr>
        <p:txBody>
          <a:bodyPr/>
          <a:lstStyle/>
          <a:p>
            <a:pPr algn="l" eaLnBrk="1" hangingPunct="1">
              <a:defRPr/>
            </a:pPr>
            <a:r>
              <a:rPr lang="en-US" sz="4000" smtClean="0">
                <a:effectLst>
                  <a:outerShdw blurRad="38100" dist="38100" dir="2700000" algn="tl">
                    <a:srgbClr val="FFFFFF"/>
                  </a:outerShdw>
                </a:effectLst>
              </a:rPr>
              <a:t>HÚT THUỐC VÀ BỆNH UNG THƯ</a:t>
            </a:r>
          </a:p>
        </p:txBody>
      </p:sp>
      <p:sp>
        <p:nvSpPr>
          <p:cNvPr id="278531" name="Rectangle 3"/>
          <p:cNvSpPr>
            <a:spLocks noGrp="1" noChangeArrowheads="1"/>
          </p:cNvSpPr>
          <p:nvPr>
            <p:ph idx="1"/>
          </p:nvPr>
        </p:nvSpPr>
        <p:spPr>
          <a:xfrm>
            <a:off x="228600" y="1524000"/>
            <a:ext cx="8686800" cy="4953000"/>
          </a:xfrm>
        </p:spPr>
        <p:txBody>
          <a:bodyPr>
            <a:normAutofit/>
          </a:bodyPr>
          <a:lstStyle/>
          <a:p>
            <a:pPr algn="just" eaLnBrk="1" hangingPunct="1">
              <a:lnSpc>
                <a:spcPct val="150000"/>
              </a:lnSpc>
              <a:buFont typeface="Wingdings" pitchFamily="2" charset="2"/>
              <a:buChar char="§"/>
              <a:defRPr/>
            </a:pPr>
            <a:r>
              <a:rPr lang="nl-NL" sz="2400" smtClean="0">
                <a:solidFill>
                  <a:srgbClr val="000000"/>
                </a:solidFill>
                <a:effectLst>
                  <a:outerShdw blurRad="38100" dist="38100" dir="2700000" algn="tl">
                    <a:srgbClr val="FFFFFF"/>
                  </a:outerShdw>
                </a:effectLst>
              </a:rPr>
              <a:t>Thuốc lá gây ra xấp xỉ 90 % tổng số người chết vì ung thư phổi </a:t>
            </a:r>
          </a:p>
          <a:p>
            <a:pPr algn="just" eaLnBrk="1" hangingPunct="1">
              <a:lnSpc>
                <a:spcPct val="150000"/>
              </a:lnSpc>
              <a:buFont typeface="Wingdings" pitchFamily="2" charset="2"/>
              <a:buChar char="§"/>
              <a:defRPr/>
            </a:pPr>
            <a:r>
              <a:rPr lang="nl-NL" sz="2400" smtClean="0">
                <a:solidFill>
                  <a:srgbClr val="000000"/>
                </a:solidFill>
                <a:effectLst>
                  <a:outerShdw blurRad="38100" dist="38100" dir="2700000" algn="tl">
                    <a:srgbClr val="FFFFFF"/>
                  </a:outerShdw>
                </a:effectLst>
              </a:rPr>
              <a:t>hút thuốc lá còn gây ra ung thư ở nhiều các phần khác như họng,  thanh quản, thực quản, tuyến tuỵ, tử cung, cổ tử cung, thận, bàng quang, ruột và trực tràng.  </a:t>
            </a:r>
          </a:p>
          <a:p>
            <a:pPr algn="just" eaLnBrk="1" hangingPunct="1">
              <a:lnSpc>
                <a:spcPct val="150000"/>
              </a:lnSpc>
              <a:buFont typeface="Wingdings" pitchFamily="2" charset="2"/>
              <a:buChar char="§"/>
              <a:defRPr/>
            </a:pPr>
            <a:r>
              <a:rPr lang="nl-NL" sz="2400" smtClean="0">
                <a:solidFill>
                  <a:srgbClr val="000000"/>
                </a:solidFill>
                <a:effectLst>
                  <a:outerShdw blurRad="38100" dist="38100" dir="2700000" algn="tl">
                    <a:srgbClr val="FFFFFF"/>
                  </a:outerShdw>
                </a:effectLst>
              </a:rPr>
              <a:t>Tỷ lệ tử vong do các bệnh ung thư khác nhau của người hút thuốc cao gấp hai lần người không hút thuốc </a:t>
            </a:r>
          </a:p>
          <a:p>
            <a:pPr algn="just" eaLnBrk="1" hangingPunct="1">
              <a:lnSpc>
                <a:spcPct val="150000"/>
              </a:lnSpc>
              <a:buFont typeface="Wingdings" pitchFamily="2" charset="2"/>
              <a:buChar char="§"/>
              <a:defRPr/>
            </a:pPr>
            <a:r>
              <a:rPr lang="nl-NL" sz="2400" smtClean="0">
                <a:solidFill>
                  <a:srgbClr val="000000"/>
                </a:solidFill>
                <a:effectLst>
                  <a:outerShdw blurRad="38100" dist="38100" dir="2700000" algn="tl">
                    <a:srgbClr val="FFFFFF"/>
                  </a:outerShdw>
                </a:effectLst>
              </a:rPr>
              <a:t>những người nghiện thuốc nặng có tỷ lệ chết vì ung thư gấp bốn lần so với người không hút </a:t>
            </a:r>
          </a:p>
        </p:txBody>
      </p:sp>
    </p:spTree>
    <p:extLst>
      <p:ext uri="{BB962C8B-B14F-4D97-AF65-F5344CB8AC3E}">
        <p14:creationId xmlns:p14="http://schemas.microsoft.com/office/powerpoint/2010/main" xmlns="" val="35466112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4"/>
          <p:cNvPicPr>
            <a:picLocks noChangeAspect="1" noChangeArrowheads="1"/>
          </p:cNvPicPr>
          <p:nvPr/>
        </p:nvPicPr>
        <p:blipFill>
          <a:blip r:embed="rId2" cstate="print"/>
          <a:srcRect/>
          <a:stretch>
            <a:fillRect/>
          </a:stretch>
        </p:blipFill>
        <p:spPr bwMode="auto">
          <a:xfrm>
            <a:off x="228600" y="2209800"/>
            <a:ext cx="4657738" cy="3449638"/>
          </a:xfrm>
          <a:prstGeom prst="rect">
            <a:avLst/>
          </a:prstGeom>
          <a:noFill/>
          <a:ln w="9525">
            <a:noFill/>
            <a:miter lim="800000"/>
            <a:headEnd/>
            <a:tailEnd/>
          </a:ln>
        </p:spPr>
      </p:pic>
      <p:pic>
        <p:nvPicPr>
          <p:cNvPr id="45060" name="Picture 5" descr="14"/>
          <p:cNvPicPr>
            <a:picLocks noChangeAspect="1" noChangeArrowheads="1"/>
          </p:cNvPicPr>
          <p:nvPr/>
        </p:nvPicPr>
        <p:blipFill>
          <a:blip r:embed="rId3" cstate="print"/>
          <a:srcRect/>
          <a:stretch>
            <a:fillRect/>
          </a:stretch>
        </p:blipFill>
        <p:spPr bwMode="auto">
          <a:xfrm>
            <a:off x="5105400" y="2209800"/>
            <a:ext cx="3733800" cy="3449638"/>
          </a:xfrm>
          <a:prstGeom prst="rect">
            <a:avLst/>
          </a:prstGeom>
          <a:noFill/>
          <a:ln w="9525">
            <a:noFill/>
            <a:miter lim="800000"/>
            <a:headEnd/>
            <a:tailEnd/>
          </a:ln>
        </p:spPr>
      </p:pic>
      <p:sp>
        <p:nvSpPr>
          <p:cNvPr id="45061" name="Text Box 6"/>
          <p:cNvSpPr txBox="1">
            <a:spLocks noChangeArrowheads="1"/>
          </p:cNvSpPr>
          <p:nvPr/>
        </p:nvSpPr>
        <p:spPr bwMode="auto">
          <a:xfrm>
            <a:off x="1219200" y="5851358"/>
            <a:ext cx="2514600" cy="369332"/>
          </a:xfrm>
          <a:prstGeom prst="rect">
            <a:avLst/>
          </a:prstGeom>
          <a:noFill/>
          <a:ln w="12700">
            <a:noFill/>
            <a:miter lim="800000"/>
            <a:headEnd type="none" w="sm" len="sm"/>
            <a:tailEnd type="none" w="sm" len="sm"/>
          </a:ln>
        </p:spPr>
        <p:txBody>
          <a:bodyPr>
            <a:spAutoFit/>
          </a:bodyPr>
          <a:lstStyle/>
          <a:p>
            <a:pPr algn="ctr">
              <a:lnSpc>
                <a:spcPct val="100000"/>
              </a:lnSpc>
              <a:spcBef>
                <a:spcPct val="50000"/>
              </a:spcBef>
              <a:buClrTx/>
              <a:buFontTx/>
              <a:buNone/>
            </a:pPr>
            <a:r>
              <a:rPr lang="en-US" b="1">
                <a:solidFill>
                  <a:schemeClr val="tx1"/>
                </a:solidFill>
                <a:latin typeface=".VnArial" pitchFamily="34" charset="0"/>
              </a:rPr>
              <a:t>Ung </a:t>
            </a:r>
            <a:r>
              <a:rPr lang="en-US" b="1" smtClean="0">
                <a:solidFill>
                  <a:schemeClr val="tx1"/>
                </a:solidFill>
                <a:latin typeface=".VnArial" pitchFamily="34" charset="0"/>
              </a:rPr>
              <a:t>th­ </a:t>
            </a:r>
            <a:r>
              <a:rPr lang="en-US" b="1">
                <a:solidFill>
                  <a:schemeClr val="tx1"/>
                </a:solidFill>
                <a:latin typeface=".VnArial" pitchFamily="34" charset="0"/>
              </a:rPr>
              <a:t>vó</a:t>
            </a:r>
          </a:p>
        </p:txBody>
      </p:sp>
      <p:sp>
        <p:nvSpPr>
          <p:cNvPr id="45062" name="Text Box 7"/>
          <p:cNvSpPr txBox="1">
            <a:spLocks noChangeArrowheads="1"/>
          </p:cNvSpPr>
          <p:nvPr/>
        </p:nvSpPr>
        <p:spPr bwMode="auto">
          <a:xfrm>
            <a:off x="5257800" y="5867400"/>
            <a:ext cx="3429000" cy="369332"/>
          </a:xfrm>
          <a:prstGeom prst="rect">
            <a:avLst/>
          </a:prstGeom>
          <a:noFill/>
          <a:ln w="12700">
            <a:noFill/>
            <a:miter lim="800000"/>
            <a:headEnd type="none" w="sm" len="sm"/>
            <a:tailEnd type="none" w="sm" len="sm"/>
          </a:ln>
        </p:spPr>
        <p:txBody>
          <a:bodyPr>
            <a:spAutoFit/>
          </a:bodyPr>
          <a:lstStyle/>
          <a:p>
            <a:pPr algn="ctr">
              <a:lnSpc>
                <a:spcPct val="100000"/>
              </a:lnSpc>
              <a:spcBef>
                <a:spcPct val="50000"/>
              </a:spcBef>
              <a:buClrTx/>
              <a:buFontTx/>
              <a:buNone/>
            </a:pPr>
            <a:r>
              <a:rPr lang="en-US" b="1">
                <a:solidFill>
                  <a:schemeClr val="tx1"/>
                </a:solidFill>
                <a:latin typeface=".VnArial" pitchFamily="34" charset="0"/>
              </a:rPr>
              <a:t>Ung </a:t>
            </a:r>
            <a:r>
              <a:rPr lang="en-US" b="1" smtClean="0">
                <a:solidFill>
                  <a:schemeClr val="tx1"/>
                </a:solidFill>
                <a:latin typeface=".VnArial" pitchFamily="34" charset="0"/>
              </a:rPr>
              <a:t>th­ </a:t>
            </a:r>
            <a:r>
              <a:rPr lang="en-US" b="1">
                <a:solidFill>
                  <a:schemeClr val="tx1"/>
                </a:solidFill>
                <a:latin typeface=".VnArial" pitchFamily="34" charset="0"/>
              </a:rPr>
              <a:t>cæ tö cung</a:t>
            </a:r>
          </a:p>
        </p:txBody>
      </p:sp>
      <p:sp>
        <p:nvSpPr>
          <p:cNvPr id="7" name="Rectangle 2"/>
          <p:cNvSpPr>
            <a:spLocks noGrp="1" noChangeArrowheads="1"/>
          </p:cNvSpPr>
          <p:nvPr>
            <p:ph type="title"/>
          </p:nvPr>
        </p:nvSpPr>
        <p:spPr>
          <a:xfrm>
            <a:off x="457200" y="228600"/>
            <a:ext cx="8229600" cy="1066800"/>
          </a:xfrm>
        </p:spPr>
        <p:txBody>
          <a:bodyPr/>
          <a:lstStyle/>
          <a:p>
            <a:pPr algn="l" eaLnBrk="1" hangingPunct="1">
              <a:defRPr/>
            </a:pPr>
            <a:r>
              <a:rPr lang="en-US" sz="4000" smtClean="0">
                <a:effectLst>
                  <a:outerShdw blurRad="38100" dist="38100" dir="2700000" algn="tl">
                    <a:srgbClr val="FFFFFF"/>
                  </a:outerShdw>
                </a:effectLst>
              </a:rPr>
              <a:t>HÚT THUỐC VÀ BỆNH UNG THƯ</a:t>
            </a:r>
          </a:p>
        </p:txBody>
      </p:sp>
    </p:spTree>
    <p:extLst>
      <p:ext uri="{BB962C8B-B14F-4D97-AF65-F5344CB8AC3E}">
        <p14:creationId xmlns:p14="http://schemas.microsoft.com/office/powerpoint/2010/main" xmlns="" val="416215102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457200" y="228600"/>
            <a:ext cx="8229600" cy="1066800"/>
          </a:xfrm>
        </p:spPr>
        <p:txBody>
          <a:bodyPr/>
          <a:lstStyle/>
          <a:p>
            <a:pPr algn="l" eaLnBrk="1" hangingPunct="1">
              <a:defRPr/>
            </a:pPr>
            <a:r>
              <a:rPr lang="en-US" sz="3600" smtClean="0">
                <a:effectLst>
                  <a:outerShdw blurRad="38100" dist="38100" dir="2700000" algn="tl">
                    <a:srgbClr val="FFFFFF"/>
                  </a:outerShdw>
                </a:effectLst>
              </a:rPr>
              <a:t>HÚT THUỐC VÀ SỨC KHOẺ SINH SẢN</a:t>
            </a:r>
          </a:p>
        </p:txBody>
      </p:sp>
      <p:sp>
        <p:nvSpPr>
          <p:cNvPr id="280579" name="Rectangle 3"/>
          <p:cNvSpPr>
            <a:spLocks noGrp="1" noChangeArrowheads="1"/>
          </p:cNvSpPr>
          <p:nvPr>
            <p:ph idx="1"/>
          </p:nvPr>
        </p:nvSpPr>
        <p:spPr>
          <a:xfrm>
            <a:off x="381000" y="1447800"/>
            <a:ext cx="8382000" cy="4953000"/>
          </a:xfrm>
        </p:spPr>
        <p:txBody>
          <a:bodyPr>
            <a:normAutofit fontScale="92500" lnSpcReduction="20000"/>
          </a:bodyPr>
          <a:lstStyle/>
          <a:p>
            <a:pPr marL="0" indent="0" algn="just" eaLnBrk="1" hangingPunct="1">
              <a:lnSpc>
                <a:spcPct val="150000"/>
              </a:lnSpc>
              <a:spcBef>
                <a:spcPts val="600"/>
              </a:spcBef>
              <a:buNone/>
              <a:defRPr/>
            </a:pPr>
            <a:r>
              <a:rPr lang="nl-NL" sz="3000" smtClean="0">
                <a:solidFill>
                  <a:srgbClr val="C00000"/>
                </a:solidFill>
                <a:effectLst>
                  <a:outerShdw blurRad="38100" dist="38100" dir="2700000" algn="tl">
                    <a:srgbClr val="FFFFFF"/>
                  </a:outerShdw>
                </a:effectLst>
              </a:rPr>
              <a:t>Khói thuốc gây ra rất nhiều tác hại đối với sức khoẻ sinh sản của phụ nữ :</a:t>
            </a:r>
          </a:p>
          <a:p>
            <a:pPr lvl="1" algn="just" eaLnBrk="1" hangingPunct="1">
              <a:lnSpc>
                <a:spcPct val="150000"/>
              </a:lnSpc>
              <a:spcBef>
                <a:spcPts val="600"/>
              </a:spcBef>
              <a:buFont typeface="Wingdings" pitchFamily="2" charset="2"/>
              <a:buChar char="§"/>
              <a:defRPr/>
            </a:pPr>
            <a:r>
              <a:rPr lang="nl-NL" sz="2400" smtClean="0">
                <a:solidFill>
                  <a:srgbClr val="000000"/>
                </a:solidFill>
                <a:effectLst>
                  <a:outerShdw blurRad="38100" dist="38100" dir="2700000" algn="tl">
                    <a:srgbClr val="FFFFFF"/>
                  </a:outerShdw>
                </a:effectLst>
              </a:rPr>
              <a:t>Tỷ lệ sinh đẻ ở phụ nữ hút thuốc thấp hơn khoảng 30% so với phụ nữ không hút thuốc</a:t>
            </a:r>
            <a:r>
              <a:rPr lang="en-US" sz="2400" smtClean="0">
                <a:solidFill>
                  <a:srgbClr val="000000"/>
                </a:solidFill>
                <a:effectLst>
                  <a:outerShdw blurRad="38100" dist="38100" dir="2700000" algn="tl">
                    <a:srgbClr val="FFFFFF"/>
                  </a:outerShdw>
                </a:effectLst>
              </a:rPr>
              <a:t> </a:t>
            </a:r>
          </a:p>
          <a:p>
            <a:pPr lvl="1" algn="just" eaLnBrk="1" hangingPunct="1">
              <a:lnSpc>
                <a:spcPct val="150000"/>
              </a:lnSpc>
              <a:spcBef>
                <a:spcPts val="600"/>
              </a:spcBef>
              <a:buFont typeface="Wingdings" pitchFamily="2" charset="2"/>
              <a:buChar char="§"/>
              <a:defRPr/>
            </a:pPr>
            <a:r>
              <a:rPr lang="nl-NL" sz="2400" smtClean="0">
                <a:solidFill>
                  <a:srgbClr val="000000"/>
                </a:solidFill>
                <a:effectLst>
                  <a:outerShdw blurRad="38100" dist="38100" dir="2700000" algn="tl">
                    <a:srgbClr val="FFFFFF"/>
                  </a:outerShdw>
                </a:effectLst>
              </a:rPr>
              <a:t>Ở những phụ nữ hút thuốc nguy cơ sảy thai cao gấp 1,5 so với những người không hút</a:t>
            </a:r>
            <a:endParaRPr lang="en-US" sz="2400" smtClean="0">
              <a:solidFill>
                <a:srgbClr val="000000"/>
              </a:solidFill>
              <a:effectLst>
                <a:outerShdw blurRad="38100" dist="38100" dir="2700000" algn="tl">
                  <a:srgbClr val="FFFFFF"/>
                </a:outerShdw>
              </a:effectLst>
            </a:endParaRPr>
          </a:p>
          <a:p>
            <a:pPr lvl="1" algn="just" eaLnBrk="1" hangingPunct="1">
              <a:lnSpc>
                <a:spcPct val="150000"/>
              </a:lnSpc>
              <a:spcBef>
                <a:spcPts val="600"/>
              </a:spcBef>
              <a:buFont typeface="Wingdings" pitchFamily="2" charset="2"/>
              <a:buChar char="§"/>
              <a:defRPr/>
            </a:pPr>
            <a:r>
              <a:rPr lang="nl-NL" sz="2400" smtClean="0">
                <a:solidFill>
                  <a:srgbClr val="000000"/>
                </a:solidFill>
                <a:effectLst>
                  <a:outerShdw blurRad="38100" dist="38100" dir="2700000" algn="tl">
                    <a:srgbClr val="FFFFFF"/>
                  </a:outerShdw>
                </a:effectLst>
              </a:rPr>
              <a:t>Hạn chế hiệu quả điều trị vô sinh</a:t>
            </a:r>
          </a:p>
          <a:p>
            <a:pPr lvl="1" algn="just" eaLnBrk="1" hangingPunct="1">
              <a:lnSpc>
                <a:spcPct val="150000"/>
              </a:lnSpc>
              <a:spcBef>
                <a:spcPts val="600"/>
              </a:spcBef>
              <a:buFont typeface="Wingdings" pitchFamily="2" charset="2"/>
              <a:buChar char="§"/>
              <a:defRPr/>
            </a:pPr>
            <a:r>
              <a:rPr lang="nl-NL" sz="2400">
                <a:solidFill>
                  <a:srgbClr val="000000"/>
                </a:solidFill>
                <a:effectLst>
                  <a:outerShdw blurRad="38100" dist="38100" dir="2700000" algn="tl">
                    <a:srgbClr val="FFFFFF"/>
                  </a:outerShdw>
                </a:effectLst>
              </a:rPr>
              <a:t>G</a:t>
            </a:r>
            <a:r>
              <a:rPr lang="nl-NL" sz="2400" smtClean="0">
                <a:solidFill>
                  <a:srgbClr val="000000"/>
                </a:solidFill>
                <a:effectLst>
                  <a:outerShdw blurRad="38100" dist="38100" dir="2700000" algn="tl">
                    <a:srgbClr val="FFFFFF"/>
                  </a:outerShdw>
                </a:effectLst>
              </a:rPr>
              <a:t>ây mãn kinh sớm</a:t>
            </a:r>
            <a:r>
              <a:rPr lang="en-US" sz="2400" smtClean="0">
                <a:solidFill>
                  <a:srgbClr val="000000"/>
                </a:solidFill>
                <a:effectLst>
                  <a:outerShdw blurRad="38100" dist="38100" dir="2700000" algn="tl">
                    <a:srgbClr val="FFFFFF"/>
                  </a:outerShdw>
                </a:effectLst>
              </a:rPr>
              <a:t> </a:t>
            </a:r>
          </a:p>
          <a:p>
            <a:pPr lvl="1" algn="just" eaLnBrk="1" hangingPunct="1">
              <a:lnSpc>
                <a:spcPct val="150000"/>
              </a:lnSpc>
              <a:spcBef>
                <a:spcPts val="600"/>
              </a:spcBef>
              <a:buFont typeface="Wingdings" pitchFamily="2" charset="2"/>
              <a:buChar char="§"/>
              <a:defRPr/>
            </a:pPr>
            <a:r>
              <a:rPr lang="nl-NL" sz="2400" smtClean="0">
                <a:solidFill>
                  <a:srgbClr val="000000"/>
                </a:solidFill>
                <a:effectLst>
                  <a:outerShdw blurRad="38100" dist="38100" dir="2700000" algn="tl">
                    <a:srgbClr val="FFFFFF"/>
                  </a:outerShdw>
                </a:effectLst>
              </a:rPr>
              <a:t>Đẻ non...</a:t>
            </a:r>
          </a:p>
        </p:txBody>
      </p:sp>
    </p:spTree>
    <p:extLst>
      <p:ext uri="{BB962C8B-B14F-4D97-AF65-F5344CB8AC3E}">
        <p14:creationId xmlns:p14="http://schemas.microsoft.com/office/powerpoint/2010/main" xmlns="" val="24072657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9" name="Rectangle 3"/>
          <p:cNvSpPr>
            <a:spLocks noChangeArrowheads="1"/>
          </p:cNvSpPr>
          <p:nvPr/>
        </p:nvSpPr>
        <p:spPr bwMode="auto">
          <a:xfrm>
            <a:off x="304800" y="1981200"/>
            <a:ext cx="3352800" cy="3581400"/>
          </a:xfrm>
          <a:prstGeom prst="rect">
            <a:avLst/>
          </a:prstGeom>
          <a:noFill/>
          <a:ln w="9525">
            <a:noFill/>
            <a:miter lim="800000"/>
            <a:headEnd/>
            <a:tailEnd/>
          </a:ln>
          <a:effectLst/>
        </p:spPr>
        <p:txBody>
          <a:bodyPr anchor="ctr"/>
          <a:lstStyle/>
          <a:p>
            <a:pPr algn="l">
              <a:lnSpc>
                <a:spcPct val="150000"/>
              </a:lnSpc>
              <a:spcBef>
                <a:spcPct val="0"/>
              </a:spcBef>
              <a:buClrTx/>
              <a:buFontTx/>
              <a:buNone/>
              <a:defRPr/>
            </a:pPr>
            <a:r>
              <a:rPr lang="en-US" sz="2400" dirty="0" err="1">
                <a:latin typeface=".VnArial" pitchFamily="34" charset="0"/>
              </a:rPr>
              <a:t>Nguy</a:t>
            </a:r>
            <a:r>
              <a:rPr lang="en-US" sz="2400" dirty="0">
                <a:latin typeface=".VnArial" pitchFamily="34" charset="0"/>
              </a:rPr>
              <a:t> c¬ </a:t>
            </a:r>
            <a:r>
              <a:rPr lang="en-US" sz="2400" dirty="0" err="1">
                <a:latin typeface=".VnArial" pitchFamily="34" charset="0"/>
              </a:rPr>
              <a:t>s¶y</a:t>
            </a:r>
            <a:r>
              <a:rPr lang="en-US" sz="2400" dirty="0">
                <a:latin typeface=".VnArial" pitchFamily="34" charset="0"/>
              </a:rPr>
              <a:t> </a:t>
            </a:r>
            <a:r>
              <a:rPr lang="en-US" sz="2400" dirty="0" err="1">
                <a:latin typeface=".VnArial" pitchFamily="34" charset="0"/>
              </a:rPr>
              <a:t>thai</a:t>
            </a:r>
            <a:r>
              <a:rPr lang="en-US" sz="2400" dirty="0">
                <a:latin typeface=".VnArial" pitchFamily="34" charset="0"/>
              </a:rPr>
              <a:t> ë </a:t>
            </a:r>
            <a:r>
              <a:rPr lang="en-US" sz="2400" dirty="0" err="1">
                <a:latin typeface=".VnArial" pitchFamily="34" charset="0"/>
              </a:rPr>
              <a:t>phô</a:t>
            </a:r>
            <a:r>
              <a:rPr lang="en-US" sz="2400" dirty="0">
                <a:latin typeface=".VnArial" pitchFamily="34" charset="0"/>
              </a:rPr>
              <a:t> </a:t>
            </a:r>
            <a:r>
              <a:rPr lang="en-US" sz="2400" dirty="0" err="1" smtClean="0">
                <a:latin typeface=".VnArial" pitchFamily="34" charset="0"/>
                <a:cs typeface="Arial" charset="0"/>
              </a:rPr>
              <a:t>nữ</a:t>
            </a:r>
            <a:r>
              <a:rPr lang="en-US" sz="2400" dirty="0" smtClean="0">
                <a:latin typeface=".VnArial" pitchFamily="34" charset="0"/>
              </a:rPr>
              <a:t>  </a:t>
            </a:r>
            <a:r>
              <a:rPr lang="en-US" sz="2400" dirty="0" err="1">
                <a:latin typeface=".VnArial" pitchFamily="34" charset="0"/>
              </a:rPr>
              <a:t>hót</a:t>
            </a:r>
            <a:r>
              <a:rPr lang="en-US" sz="2400" dirty="0">
                <a:latin typeface=".VnArial" pitchFamily="34" charset="0"/>
              </a:rPr>
              <a:t> </a:t>
            </a:r>
            <a:r>
              <a:rPr lang="en-US" sz="2400" dirty="0" err="1">
                <a:latin typeface=".VnArial" pitchFamily="34" charset="0"/>
              </a:rPr>
              <a:t>thuèc</a:t>
            </a:r>
            <a:r>
              <a:rPr lang="en-US" sz="2400" dirty="0">
                <a:latin typeface=".VnArial" pitchFamily="34" charset="0"/>
              </a:rPr>
              <a:t> </a:t>
            </a:r>
            <a:r>
              <a:rPr lang="en-US" sz="2400" dirty="0" err="1">
                <a:latin typeface=".VnArial" pitchFamily="34" charset="0"/>
              </a:rPr>
              <a:t>cao</a:t>
            </a:r>
            <a:r>
              <a:rPr lang="en-US" sz="2400" dirty="0">
                <a:latin typeface=".VnArial" pitchFamily="34" charset="0"/>
              </a:rPr>
              <a:t> </a:t>
            </a:r>
            <a:r>
              <a:rPr lang="en-US" sz="2400" dirty="0" err="1">
                <a:latin typeface=".VnArial" pitchFamily="34" charset="0"/>
              </a:rPr>
              <a:t>gÊp</a:t>
            </a:r>
            <a:r>
              <a:rPr lang="en-US" sz="2400" dirty="0">
                <a:latin typeface=".VnArial" pitchFamily="34" charset="0"/>
              </a:rPr>
              <a:t> 3 </a:t>
            </a:r>
            <a:r>
              <a:rPr lang="en-US" sz="2400" dirty="0" err="1">
                <a:latin typeface=".VnArial" pitchFamily="34" charset="0"/>
              </a:rPr>
              <a:t>lÇn</a:t>
            </a:r>
            <a:r>
              <a:rPr lang="en-US" sz="2400" dirty="0">
                <a:latin typeface=".VnArial" pitchFamily="34" charset="0"/>
              </a:rPr>
              <a:t> so  </a:t>
            </a:r>
            <a:r>
              <a:rPr lang="en-US" sz="2400" dirty="0" err="1">
                <a:latin typeface=".VnArial" pitchFamily="34" charset="0"/>
              </a:rPr>
              <a:t>víi</a:t>
            </a:r>
            <a:r>
              <a:rPr lang="en-US" sz="2400" dirty="0">
                <a:latin typeface=".VnArial" pitchFamily="34" charset="0"/>
              </a:rPr>
              <a:t> </a:t>
            </a:r>
            <a:r>
              <a:rPr lang="en-US" sz="2400" dirty="0" err="1">
                <a:latin typeface=".VnArial" pitchFamily="34" charset="0"/>
              </a:rPr>
              <a:t>phô</a:t>
            </a:r>
            <a:r>
              <a:rPr lang="en-US" sz="2400" dirty="0">
                <a:latin typeface=".VnArial" pitchFamily="34" charset="0"/>
              </a:rPr>
              <a:t> </a:t>
            </a:r>
            <a:r>
              <a:rPr lang="en-US" sz="2400" dirty="0" err="1" smtClean="0">
                <a:latin typeface=".VnArial" pitchFamily="34" charset="0"/>
              </a:rPr>
              <a:t>nữ</a:t>
            </a:r>
            <a:r>
              <a:rPr lang="en-US" sz="2400" dirty="0" smtClean="0">
                <a:latin typeface=".VnArial" pitchFamily="34" charset="0"/>
              </a:rPr>
              <a:t> </a:t>
            </a:r>
            <a:r>
              <a:rPr lang="en-US" sz="2400" dirty="0" err="1">
                <a:latin typeface=".VnArial" pitchFamily="34" charset="0"/>
              </a:rPr>
              <a:t>kh«ng</a:t>
            </a:r>
            <a:r>
              <a:rPr lang="en-US" sz="2400" dirty="0">
                <a:latin typeface=".VnArial" pitchFamily="34" charset="0"/>
              </a:rPr>
              <a:t> </a:t>
            </a:r>
            <a:r>
              <a:rPr lang="en-US" sz="2400" dirty="0" err="1">
                <a:latin typeface=".VnArial" pitchFamily="34" charset="0"/>
              </a:rPr>
              <a:t>hót</a:t>
            </a:r>
            <a:r>
              <a:rPr lang="en-US" sz="2400" dirty="0">
                <a:latin typeface=".VnArial" pitchFamily="34" charset="0"/>
              </a:rPr>
              <a:t> </a:t>
            </a:r>
            <a:r>
              <a:rPr lang="en-US" sz="2400" dirty="0" err="1">
                <a:latin typeface=".VnArial" pitchFamily="34" charset="0"/>
              </a:rPr>
              <a:t>thuèc</a:t>
            </a:r>
            <a:r>
              <a:rPr lang="en-US" sz="2400" dirty="0">
                <a:latin typeface=".VnArial" pitchFamily="34" charset="0"/>
              </a:rPr>
              <a:t/>
            </a:r>
            <a:br>
              <a:rPr lang="en-US" sz="2400" dirty="0">
                <a:latin typeface=".VnArial" pitchFamily="34" charset="0"/>
              </a:rPr>
            </a:br>
            <a:r>
              <a:rPr lang="en-US" sz="2400" dirty="0">
                <a:latin typeface=".VnArial" pitchFamily="34" charset="0"/>
              </a:rPr>
              <a:t>Thai </a:t>
            </a:r>
            <a:r>
              <a:rPr lang="en-US" sz="2400" dirty="0" err="1">
                <a:latin typeface=".VnArial" pitchFamily="34" charset="0"/>
              </a:rPr>
              <a:t>chÕt</a:t>
            </a:r>
            <a:r>
              <a:rPr lang="en-US" sz="2400" dirty="0">
                <a:latin typeface=".VnArial" pitchFamily="34" charset="0"/>
              </a:rPr>
              <a:t> </a:t>
            </a:r>
            <a:r>
              <a:rPr lang="en-US" sz="2400" dirty="0" err="1" smtClean="0">
                <a:latin typeface=".VnArial" pitchFamily="34" charset="0"/>
              </a:rPr>
              <a:t>l­u</a:t>
            </a:r>
            <a:endParaRPr lang="en-US" sz="2400" dirty="0">
              <a:latin typeface=".VnArial" pitchFamily="34" charset="0"/>
            </a:endParaRPr>
          </a:p>
        </p:txBody>
      </p:sp>
      <p:pic>
        <p:nvPicPr>
          <p:cNvPr id="295940" name="Picture 4"/>
          <p:cNvPicPr>
            <a:picLocks noChangeAspect="1" noChangeArrowheads="1"/>
          </p:cNvPicPr>
          <p:nvPr/>
        </p:nvPicPr>
        <p:blipFill>
          <a:blip r:embed="rId2" cstate="print"/>
          <a:srcRect l="13333" r="17778" b="16751"/>
          <a:stretch>
            <a:fillRect/>
          </a:stretch>
        </p:blipFill>
        <p:spPr bwMode="auto">
          <a:xfrm>
            <a:off x="3886200" y="2057400"/>
            <a:ext cx="2707888" cy="3581400"/>
          </a:xfrm>
          <a:prstGeom prst="rect">
            <a:avLst/>
          </a:prstGeom>
          <a:noFill/>
          <a:ln w="9525">
            <a:noFill/>
            <a:miter lim="800000"/>
            <a:headEnd/>
            <a:tailEnd/>
          </a:ln>
        </p:spPr>
      </p:pic>
      <p:pic>
        <p:nvPicPr>
          <p:cNvPr id="47108" name="Picture 5" descr="tabac5"/>
          <p:cNvPicPr>
            <a:picLocks noChangeAspect="1" noChangeArrowheads="1"/>
          </p:cNvPicPr>
          <p:nvPr/>
        </p:nvPicPr>
        <p:blipFill>
          <a:blip r:embed="rId3" cstate="print"/>
          <a:srcRect l="11313" t="16670" r="15959"/>
          <a:stretch>
            <a:fillRect/>
          </a:stretch>
        </p:blipFill>
        <p:spPr bwMode="auto">
          <a:xfrm>
            <a:off x="6750697" y="2057400"/>
            <a:ext cx="2240903" cy="3733800"/>
          </a:xfrm>
          <a:prstGeom prst="rect">
            <a:avLst/>
          </a:prstGeom>
          <a:noFill/>
          <a:ln w="9525">
            <a:noFill/>
            <a:miter lim="800000"/>
            <a:headEnd/>
            <a:tailEnd/>
          </a:ln>
        </p:spPr>
      </p:pic>
      <p:sp>
        <p:nvSpPr>
          <p:cNvPr id="5" name="Rectangle 2"/>
          <p:cNvSpPr>
            <a:spLocks noGrp="1" noChangeArrowheads="1"/>
          </p:cNvSpPr>
          <p:nvPr>
            <p:ph type="title"/>
          </p:nvPr>
        </p:nvSpPr>
        <p:spPr>
          <a:xfrm>
            <a:off x="457200" y="228600"/>
            <a:ext cx="8229600" cy="1066800"/>
          </a:xfrm>
        </p:spPr>
        <p:txBody>
          <a:bodyPr/>
          <a:lstStyle/>
          <a:p>
            <a:pPr algn="l" eaLnBrk="1" hangingPunct="1">
              <a:defRPr/>
            </a:pPr>
            <a:r>
              <a:rPr lang="en-US" sz="3600" smtClean="0">
                <a:effectLst>
                  <a:outerShdw blurRad="38100" dist="38100" dir="2700000" algn="tl">
                    <a:srgbClr val="FFFFFF"/>
                  </a:outerShdw>
                </a:effectLst>
              </a:rPr>
              <a:t>HÚT THUỐC VÀ SỨC KHOẺ SINH SẢN</a:t>
            </a:r>
          </a:p>
        </p:txBody>
      </p:sp>
    </p:spTree>
    <p:extLst>
      <p:ext uri="{BB962C8B-B14F-4D97-AF65-F5344CB8AC3E}">
        <p14:creationId xmlns:p14="http://schemas.microsoft.com/office/powerpoint/2010/main" xmlns="" val="340637397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1000"/>
                                  </p:stCondLst>
                                  <p:childTnLst>
                                    <p:set>
                                      <p:cBhvr>
                                        <p:cTn id="6" dur="1" fill="hold">
                                          <p:stCondLst>
                                            <p:cond delay="0"/>
                                          </p:stCondLst>
                                        </p:cTn>
                                        <p:tgtEl>
                                          <p:spTgt spid="295940"/>
                                        </p:tgtEl>
                                        <p:attrNameLst>
                                          <p:attrName>style.visibility</p:attrName>
                                        </p:attrNameLst>
                                      </p:cBhvr>
                                      <p:to>
                                        <p:strVal val="visible"/>
                                      </p:to>
                                    </p:set>
                                    <p:anim calcmode="lin" valueType="num">
                                      <p:cBhvr additive="base">
                                        <p:cTn id="7" dur="500" fill="hold"/>
                                        <p:tgtEl>
                                          <p:spTgt spid="295940"/>
                                        </p:tgtEl>
                                        <p:attrNameLst>
                                          <p:attrName>ppt_x</p:attrName>
                                        </p:attrNameLst>
                                      </p:cBhvr>
                                      <p:tavLst>
                                        <p:tav tm="0">
                                          <p:val>
                                            <p:strVal val="0-#ppt_w/2"/>
                                          </p:val>
                                        </p:tav>
                                        <p:tav tm="100000">
                                          <p:val>
                                            <p:strVal val="#ppt_x"/>
                                          </p:val>
                                        </p:tav>
                                      </p:tavLst>
                                    </p:anim>
                                    <p:anim calcmode="lin" valueType="num">
                                      <p:cBhvr additive="base">
                                        <p:cTn id="8" dur="500" fill="hold"/>
                                        <p:tgtEl>
                                          <p:spTgt spid="2959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3"/>
          <p:cNvSpPr>
            <a:spLocks noGrp="1" noChangeArrowheads="1"/>
          </p:cNvSpPr>
          <p:nvPr>
            <p:ph idx="1"/>
          </p:nvPr>
        </p:nvSpPr>
        <p:spPr>
          <a:xfrm>
            <a:off x="609600" y="457200"/>
            <a:ext cx="8229600" cy="838200"/>
          </a:xfrm>
        </p:spPr>
        <p:txBody>
          <a:bodyPr/>
          <a:lstStyle/>
          <a:p>
            <a:pPr eaLnBrk="1" hangingPunct="1">
              <a:lnSpc>
                <a:spcPct val="130000"/>
              </a:lnSpc>
              <a:defRPr/>
            </a:pPr>
            <a:r>
              <a:rPr lang="en-US" smtClean="0">
                <a:latin typeface="Times New Roman" pitchFamily="18" charset="0"/>
              </a:rPr>
              <a:t>Giảm cân nặng của trẻ sơ sinh từ 200-400 g</a:t>
            </a:r>
          </a:p>
        </p:txBody>
      </p:sp>
      <p:pic>
        <p:nvPicPr>
          <p:cNvPr id="296964" name="Picture 4"/>
          <p:cNvPicPr>
            <a:picLocks noChangeAspect="1" noChangeArrowheads="1"/>
          </p:cNvPicPr>
          <p:nvPr/>
        </p:nvPicPr>
        <p:blipFill>
          <a:blip r:embed="rId2" cstate="print"/>
          <a:srcRect/>
          <a:stretch>
            <a:fillRect/>
          </a:stretch>
        </p:blipFill>
        <p:spPr bwMode="auto">
          <a:xfrm>
            <a:off x="1447800" y="1600200"/>
            <a:ext cx="6400800" cy="4862512"/>
          </a:xfrm>
          <a:prstGeom prst="rect">
            <a:avLst/>
          </a:prstGeom>
          <a:noFill/>
          <a:ln w="9525">
            <a:noFill/>
            <a:miter lim="800000"/>
            <a:headEnd/>
            <a:tailEnd/>
          </a:ln>
        </p:spPr>
      </p:pic>
    </p:spTree>
    <p:extLst>
      <p:ext uri="{BB962C8B-B14F-4D97-AF65-F5344CB8AC3E}">
        <p14:creationId xmlns:p14="http://schemas.microsoft.com/office/powerpoint/2010/main" xmlns="" val="38729172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1000"/>
                                  </p:stCondLst>
                                  <p:childTnLst>
                                    <p:set>
                                      <p:cBhvr>
                                        <p:cTn id="6" dur="1" fill="hold">
                                          <p:stCondLst>
                                            <p:cond delay="0"/>
                                          </p:stCondLst>
                                        </p:cTn>
                                        <p:tgtEl>
                                          <p:spTgt spid="296964"/>
                                        </p:tgtEl>
                                        <p:attrNameLst>
                                          <p:attrName>style.visibility</p:attrName>
                                        </p:attrNameLst>
                                      </p:cBhvr>
                                      <p:to>
                                        <p:strVal val="visible"/>
                                      </p:to>
                                    </p:set>
                                    <p:anim calcmode="lin" valueType="num">
                                      <p:cBhvr additive="base">
                                        <p:cTn id="7" dur="500" fill="hold"/>
                                        <p:tgtEl>
                                          <p:spTgt spid="296964"/>
                                        </p:tgtEl>
                                        <p:attrNameLst>
                                          <p:attrName>ppt_x</p:attrName>
                                        </p:attrNameLst>
                                      </p:cBhvr>
                                      <p:tavLst>
                                        <p:tav tm="0">
                                          <p:val>
                                            <p:strVal val="1+#ppt_w/2"/>
                                          </p:val>
                                        </p:tav>
                                        <p:tav tm="100000">
                                          <p:val>
                                            <p:strVal val="#ppt_x"/>
                                          </p:val>
                                        </p:tav>
                                      </p:tavLst>
                                    </p:anim>
                                    <p:anim calcmode="lin" valueType="num">
                                      <p:cBhvr additive="base">
                                        <p:cTn id="8" dur="500" fill="hold"/>
                                        <p:tgtEl>
                                          <p:spTgt spid="2969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a:xfrm>
            <a:off x="304800" y="228600"/>
            <a:ext cx="8610600" cy="1066800"/>
          </a:xfrm>
        </p:spPr>
        <p:txBody>
          <a:bodyPr>
            <a:normAutofit/>
          </a:bodyPr>
          <a:lstStyle/>
          <a:p>
            <a:pPr algn="l" eaLnBrk="1" hangingPunct="1">
              <a:defRPr/>
            </a:pPr>
            <a:r>
              <a:rPr lang="en-US" sz="3200" smtClean="0">
                <a:effectLst>
                  <a:outerShdw blurRad="38100" dist="38100" dir="2700000" algn="tl">
                    <a:srgbClr val="FFFFFF"/>
                  </a:outerShdw>
                </a:effectLst>
              </a:rPr>
              <a:t>HÚT THUỐC VÀ RỐI LOẠN TÌNH DỤC Ở NAM GIỚI</a:t>
            </a:r>
          </a:p>
        </p:txBody>
      </p:sp>
      <p:sp>
        <p:nvSpPr>
          <p:cNvPr id="281603" name="Rectangle 3"/>
          <p:cNvSpPr>
            <a:spLocks noGrp="1" noChangeArrowheads="1"/>
          </p:cNvSpPr>
          <p:nvPr>
            <p:ph idx="1"/>
          </p:nvPr>
        </p:nvSpPr>
        <p:spPr>
          <a:xfrm>
            <a:off x="152400" y="1524000"/>
            <a:ext cx="8610600" cy="4953000"/>
          </a:xfrm>
        </p:spPr>
        <p:txBody>
          <a:bodyPr>
            <a:normAutofit/>
          </a:bodyPr>
          <a:lstStyle/>
          <a:p>
            <a:pPr algn="just" eaLnBrk="1" hangingPunct="1">
              <a:lnSpc>
                <a:spcPct val="150000"/>
              </a:lnSpc>
              <a:buFont typeface="Wingdings" pitchFamily="2" charset="2"/>
              <a:buChar char="§"/>
              <a:defRPr/>
            </a:pPr>
            <a:r>
              <a:rPr lang="nl-NL" sz="2400" b="1" dirty="0" smtClean="0">
                <a:solidFill>
                  <a:srgbClr val="000000"/>
                </a:solidFill>
              </a:rPr>
              <a:t>Hút thuốc gây liệt dương:</a:t>
            </a:r>
            <a:r>
              <a:rPr lang="nl-NL" sz="2400" dirty="0" smtClean="0">
                <a:solidFill>
                  <a:srgbClr val="000000"/>
                </a:solidFill>
              </a:rPr>
              <a:t> </a:t>
            </a:r>
            <a:r>
              <a:rPr lang="nl-NL" sz="2400" dirty="0" smtClean="0">
                <a:solidFill>
                  <a:srgbClr val="000000"/>
                </a:solidFill>
                <a:effectLst>
                  <a:outerShdw blurRad="38100" dist="38100" dir="2700000" algn="tl">
                    <a:srgbClr val="FFFFFF"/>
                  </a:outerShdw>
                </a:effectLst>
              </a:rPr>
              <a:t>Những người hút thuốc có nguy cơ bị liệt dương cao gấp 2 lần, do gây xơ vữa động mạch ở dương vật làm giảm tưới máu (liệt dương do mạch máu</a:t>
            </a:r>
            <a:r>
              <a:rPr lang="en-US" sz="2400" dirty="0" smtClean="0">
                <a:solidFill>
                  <a:srgbClr val="000000"/>
                </a:solidFill>
                <a:effectLst>
                  <a:outerShdw blurRad="38100" dist="38100" dir="2700000" algn="tl">
                    <a:srgbClr val="FFFFFF"/>
                  </a:outerShdw>
                </a:effectLst>
              </a:rPr>
              <a:t>)</a:t>
            </a:r>
          </a:p>
          <a:p>
            <a:pPr algn="just" eaLnBrk="1" hangingPunct="1">
              <a:lnSpc>
                <a:spcPct val="150000"/>
              </a:lnSpc>
              <a:buFont typeface="Wingdings" pitchFamily="2" charset="2"/>
              <a:buChar char="§"/>
              <a:defRPr/>
            </a:pPr>
            <a:r>
              <a:rPr lang="nl-NL" sz="2400" b="1" dirty="0" smtClean="0">
                <a:solidFill>
                  <a:srgbClr val="000000"/>
                </a:solidFill>
              </a:rPr>
              <a:t>Hút thuốc làm giảm số lượng tinh trùng</a:t>
            </a:r>
            <a:r>
              <a:rPr lang="nl-NL" sz="2400" dirty="0" smtClean="0">
                <a:solidFill>
                  <a:srgbClr val="000000"/>
                </a:solidFill>
              </a:rPr>
              <a:t>:</a:t>
            </a:r>
            <a:r>
              <a:rPr lang="en-US" sz="2400" dirty="0" smtClean="0">
                <a:solidFill>
                  <a:srgbClr val="000000"/>
                </a:solidFill>
              </a:rPr>
              <a:t> </a:t>
            </a:r>
            <a:r>
              <a:rPr lang="nl-NL" sz="2400" dirty="0" smtClean="0">
                <a:solidFill>
                  <a:srgbClr val="000000"/>
                </a:solidFill>
                <a:effectLst>
                  <a:outerShdw blurRad="38100" dist="38100" dir="2700000" algn="tl">
                    <a:srgbClr val="FFFFFF"/>
                  </a:outerShdw>
                </a:effectLst>
              </a:rPr>
              <a:t>Các nghiên cứu đã chỉ ra rằng các chất chuyển hoá chính của khói thuốc được tìm thấy trong tinh dịch kìm hãm hệ thống enzym choline acetyltransferase, enzym cần thiết cho tinh trùng có thể hoạt động được.</a:t>
            </a:r>
            <a:r>
              <a:rPr lang="nl-NL" sz="2400" dirty="0" smtClean="0"/>
              <a:t> </a:t>
            </a:r>
          </a:p>
        </p:txBody>
      </p:sp>
    </p:spTree>
    <p:extLst>
      <p:ext uri="{BB962C8B-B14F-4D97-AF65-F5344CB8AC3E}">
        <p14:creationId xmlns:p14="http://schemas.microsoft.com/office/powerpoint/2010/main" xmlns="" val="37904591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228600" y="1295400"/>
            <a:ext cx="3744913" cy="4038600"/>
          </a:xfrm>
        </p:spPr>
        <p:txBody>
          <a:bodyPr/>
          <a:lstStyle/>
          <a:p>
            <a:pPr eaLnBrk="1" hangingPunct="1">
              <a:defRPr/>
            </a:pPr>
            <a:r>
              <a:rPr lang="en-US" sz="3000" dirty="0" err="1" smtClean="0"/>
              <a:t>Thuốc</a:t>
            </a:r>
            <a:r>
              <a:rPr lang="en-US" sz="3000" dirty="0" smtClean="0"/>
              <a:t> </a:t>
            </a:r>
            <a:r>
              <a:rPr lang="en-US" sz="3000" dirty="0" err="1" smtClean="0"/>
              <a:t>lá</a:t>
            </a:r>
            <a:r>
              <a:rPr lang="en-US" sz="3000" dirty="0" smtClean="0"/>
              <a:t> </a:t>
            </a:r>
            <a:r>
              <a:rPr lang="en-US" sz="3000" dirty="0" err="1" smtClean="0"/>
              <a:t>làm</a:t>
            </a:r>
            <a:r>
              <a:rPr lang="en-US" sz="3000" dirty="0" smtClean="0"/>
              <a:t> </a:t>
            </a:r>
            <a:r>
              <a:rPr lang="en-US" sz="3000" dirty="0" err="1" smtClean="0"/>
              <a:t>giảm</a:t>
            </a:r>
            <a:r>
              <a:rPr lang="en-US" sz="3000" dirty="0" smtClean="0"/>
              <a:t> </a:t>
            </a:r>
            <a:r>
              <a:rPr lang="en-US" sz="3000" dirty="0" err="1" smtClean="0"/>
              <a:t>khả</a:t>
            </a:r>
            <a:r>
              <a:rPr lang="en-US" sz="3000" dirty="0" smtClean="0"/>
              <a:t> </a:t>
            </a:r>
            <a:r>
              <a:rPr lang="en-US" sz="3000" dirty="0" err="1" smtClean="0"/>
              <a:t>năng</a:t>
            </a:r>
            <a:r>
              <a:rPr lang="en-US" sz="3000" dirty="0" smtClean="0"/>
              <a:t> </a:t>
            </a:r>
            <a:r>
              <a:rPr lang="en-US" sz="3000" dirty="0" err="1" smtClean="0"/>
              <a:t>tình</a:t>
            </a:r>
            <a:r>
              <a:rPr lang="en-US" sz="3000" dirty="0" smtClean="0"/>
              <a:t> </a:t>
            </a:r>
            <a:r>
              <a:rPr lang="en-US" sz="3000" dirty="0" err="1" smtClean="0"/>
              <a:t>dục</a:t>
            </a:r>
            <a:r>
              <a:rPr lang="en-US" sz="3000" dirty="0" smtClean="0"/>
              <a:t>, </a:t>
            </a:r>
            <a:r>
              <a:rPr lang="en-US" sz="3000" dirty="0" err="1" smtClean="0"/>
              <a:t>gây</a:t>
            </a:r>
            <a:r>
              <a:rPr lang="en-US" sz="3000" dirty="0" smtClean="0"/>
              <a:t> </a:t>
            </a:r>
            <a:r>
              <a:rPr lang="en-US" sz="3000" dirty="0" err="1" smtClean="0"/>
              <a:t>bất</a:t>
            </a:r>
            <a:r>
              <a:rPr lang="en-US" sz="3000" dirty="0" smtClean="0"/>
              <a:t> </a:t>
            </a:r>
            <a:r>
              <a:rPr lang="en-US" sz="3000" dirty="0" err="1" smtClean="0"/>
              <a:t>lực</a:t>
            </a:r>
            <a:r>
              <a:rPr lang="en-US" sz="3000" dirty="0" smtClean="0"/>
              <a:t> </a:t>
            </a:r>
            <a:r>
              <a:rPr lang="en-US" sz="3000" dirty="0" err="1" smtClean="0"/>
              <a:t>và</a:t>
            </a:r>
            <a:r>
              <a:rPr lang="en-US" sz="3000" dirty="0" smtClean="0"/>
              <a:t> </a:t>
            </a:r>
            <a:r>
              <a:rPr lang="en-US" sz="3000" dirty="0" err="1" smtClean="0"/>
              <a:t>tăng</a:t>
            </a:r>
            <a:r>
              <a:rPr lang="en-US" sz="3000" dirty="0" smtClean="0"/>
              <a:t> </a:t>
            </a:r>
            <a:r>
              <a:rPr lang="en-US" sz="3000" dirty="0" err="1" smtClean="0"/>
              <a:t>nguy</a:t>
            </a:r>
            <a:r>
              <a:rPr lang="en-US" sz="3000" dirty="0" smtClean="0"/>
              <a:t> </a:t>
            </a:r>
            <a:r>
              <a:rPr lang="en-US" sz="3000" dirty="0" err="1" smtClean="0"/>
              <a:t>cơ</a:t>
            </a:r>
            <a:r>
              <a:rPr lang="en-US" sz="3000" dirty="0" smtClean="0"/>
              <a:t> </a:t>
            </a:r>
            <a:r>
              <a:rPr lang="en-US" sz="3000" dirty="0" err="1" smtClean="0"/>
              <a:t>vô</a:t>
            </a:r>
            <a:r>
              <a:rPr lang="en-US" sz="3000" dirty="0" smtClean="0"/>
              <a:t> </a:t>
            </a:r>
            <a:r>
              <a:rPr lang="en-US" sz="3000" dirty="0" err="1" smtClean="0"/>
              <a:t>sinh</a:t>
            </a:r>
            <a:r>
              <a:rPr lang="en-US" sz="3000" dirty="0" smtClean="0"/>
              <a:t> ở </a:t>
            </a:r>
            <a:r>
              <a:rPr lang="en-US" sz="3000" dirty="0" err="1" smtClean="0"/>
              <a:t>cả</a:t>
            </a:r>
            <a:r>
              <a:rPr lang="en-US" sz="3000" dirty="0" smtClean="0"/>
              <a:t> 2 </a:t>
            </a:r>
            <a:r>
              <a:rPr lang="en-US" sz="3000" dirty="0" err="1" smtClean="0"/>
              <a:t>giới</a:t>
            </a:r>
            <a:endParaRPr lang="en-US" sz="3200" dirty="0" smtClean="0">
              <a:latin typeface=".VnTime" pitchFamily="34" charset="0"/>
            </a:endParaRPr>
          </a:p>
        </p:txBody>
      </p:sp>
      <p:pic>
        <p:nvPicPr>
          <p:cNvPr id="50179" name="Picture 3" descr="posterB&amp;H_1"/>
          <p:cNvPicPr>
            <a:picLocks noChangeAspect="1" noChangeArrowheads="1"/>
          </p:cNvPicPr>
          <p:nvPr/>
        </p:nvPicPr>
        <p:blipFill>
          <a:blip r:embed="rId2" cstate="print"/>
          <a:srcRect/>
          <a:stretch>
            <a:fillRect/>
          </a:stretch>
        </p:blipFill>
        <p:spPr bwMode="auto">
          <a:xfrm>
            <a:off x="4289461" y="0"/>
            <a:ext cx="4854539" cy="6858000"/>
          </a:xfrm>
          <a:prstGeom prst="rect">
            <a:avLst/>
          </a:prstGeom>
          <a:noFill/>
          <a:ln w="9525">
            <a:noFill/>
            <a:miter lim="800000"/>
            <a:headEnd/>
            <a:tailEnd/>
          </a:ln>
        </p:spPr>
      </p:pic>
    </p:spTree>
    <p:extLst>
      <p:ext uri="{BB962C8B-B14F-4D97-AF65-F5344CB8AC3E}">
        <p14:creationId xmlns:p14="http://schemas.microsoft.com/office/powerpoint/2010/main" xmlns="" val="79299601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457200" y="76200"/>
            <a:ext cx="8229600" cy="1143000"/>
          </a:xfrm>
        </p:spPr>
        <p:txBody>
          <a:bodyPr>
            <a:normAutofit/>
          </a:bodyPr>
          <a:lstStyle/>
          <a:p>
            <a:pPr eaLnBrk="1" hangingPunct="1">
              <a:defRPr/>
            </a:pPr>
            <a:r>
              <a:rPr lang="en-US" sz="3600" smtClean="0">
                <a:latin typeface="Verdana" pitchFamily="34" charset="0"/>
                <a:ea typeface="Verdana" pitchFamily="34" charset="0"/>
                <a:cs typeface="Verdana" pitchFamily="34" charset="0"/>
              </a:rPr>
              <a:t>CÁC BỆNH DO HÚT THUỐC LÁ</a:t>
            </a:r>
          </a:p>
        </p:txBody>
      </p:sp>
      <p:sp>
        <p:nvSpPr>
          <p:cNvPr id="254979" name="Rectangle 3"/>
          <p:cNvSpPr>
            <a:spLocks noGrp="1" noChangeArrowheads="1"/>
          </p:cNvSpPr>
          <p:nvPr>
            <p:ph idx="1"/>
          </p:nvPr>
        </p:nvSpPr>
        <p:spPr/>
        <p:txBody>
          <a:bodyPr/>
          <a:lstStyle/>
          <a:p>
            <a:pPr eaLnBrk="1" hangingPunct="1">
              <a:defRPr/>
            </a:pPr>
            <a:endParaRPr lang="en-US" smtClean="0"/>
          </a:p>
        </p:txBody>
      </p:sp>
      <p:pic>
        <p:nvPicPr>
          <p:cNvPr id="51204" name="Picture 4" descr="WHO poster smokerbody-V"/>
          <p:cNvPicPr>
            <a:picLocks noChangeAspect="1" noChangeArrowheads="1"/>
          </p:cNvPicPr>
          <p:nvPr/>
        </p:nvPicPr>
        <p:blipFill rotWithShape="1">
          <a:blip r:embed="rId2" cstate="print"/>
          <a:srcRect t="11890"/>
          <a:stretch/>
        </p:blipFill>
        <p:spPr bwMode="auto">
          <a:xfrm>
            <a:off x="381000" y="1143000"/>
            <a:ext cx="8686800" cy="5262123"/>
          </a:xfrm>
          <a:prstGeom prst="rect">
            <a:avLst/>
          </a:prstGeom>
          <a:noFill/>
          <a:ln w="9525">
            <a:noFill/>
            <a:miter lim="800000"/>
            <a:headEnd/>
            <a:tailEnd/>
          </a:ln>
        </p:spPr>
      </p:pic>
    </p:spTree>
    <p:extLst>
      <p:ext uri="{BB962C8B-B14F-4D97-AF65-F5344CB8AC3E}">
        <p14:creationId xmlns:p14="http://schemas.microsoft.com/office/powerpoint/2010/main" xmlns="" val="35292310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457200" y="381000"/>
            <a:ext cx="8305800" cy="914400"/>
          </a:xfrm>
          <a:prstGeom prst="rect">
            <a:avLst/>
          </a:prstGeom>
          <a:noFill/>
          <a:ln w="12700" algn="ctr">
            <a:noFill/>
            <a:miter lim="800000"/>
            <a:headEnd/>
            <a:tailEnd/>
          </a:ln>
        </p:spPr>
        <p:txBody>
          <a:bodyPr lIns="92075" tIns="44450" rIns="92075" bIns="44450" anchor="ctr"/>
          <a:lstStyle/>
          <a:p>
            <a:pPr algn="ctr">
              <a:lnSpc>
                <a:spcPct val="100000"/>
              </a:lnSpc>
              <a:spcBef>
                <a:spcPct val="0"/>
              </a:spcBef>
              <a:buClrTx/>
              <a:buFontTx/>
              <a:buNone/>
            </a:pPr>
            <a:r>
              <a:rPr lang="en-US" altLang="en-US" sz="3600" b="1" dirty="0" err="1" smtClean="0">
                <a:solidFill>
                  <a:srgbClr val="C00000"/>
                </a:solidFill>
                <a:latin typeface="Times New Roman" pitchFamily="18" charset="0"/>
                <a:cs typeface="Times New Roman" pitchFamily="18" charset="0"/>
              </a:rPr>
              <a:t>Nguy</a:t>
            </a:r>
            <a:r>
              <a:rPr lang="en-US" altLang="en-US" sz="3600" b="1" dirty="0" smtClean="0">
                <a:solidFill>
                  <a:srgbClr val="C00000"/>
                </a:solidFill>
                <a:latin typeface="Times New Roman" pitchFamily="18" charset="0"/>
                <a:cs typeface="Times New Roman" pitchFamily="18" charset="0"/>
              </a:rPr>
              <a:t> </a:t>
            </a:r>
            <a:r>
              <a:rPr lang="en-US" altLang="en-US" sz="3600" b="1" dirty="0" err="1" smtClean="0">
                <a:solidFill>
                  <a:srgbClr val="C00000"/>
                </a:solidFill>
                <a:latin typeface="Times New Roman" pitchFamily="18" charset="0"/>
                <a:cs typeface="Times New Roman" pitchFamily="18" charset="0"/>
              </a:rPr>
              <a:t>cơ</a:t>
            </a:r>
            <a:r>
              <a:rPr lang="en-US" altLang="en-US" sz="3600" b="1" dirty="0" smtClean="0">
                <a:solidFill>
                  <a:srgbClr val="C00000"/>
                </a:solidFill>
                <a:latin typeface="Times New Roman" pitchFamily="18" charset="0"/>
                <a:cs typeface="Times New Roman" pitchFamily="18" charset="0"/>
              </a:rPr>
              <a:t> </a:t>
            </a:r>
            <a:r>
              <a:rPr lang="en-US" altLang="en-US" sz="3600" b="1" dirty="0" err="1" smtClean="0">
                <a:solidFill>
                  <a:srgbClr val="C00000"/>
                </a:solidFill>
                <a:latin typeface="Times New Roman" pitchFamily="18" charset="0"/>
                <a:cs typeface="Times New Roman" pitchFamily="18" charset="0"/>
              </a:rPr>
              <a:t>mắc</a:t>
            </a:r>
            <a:r>
              <a:rPr lang="en-US" altLang="en-US" sz="3600" b="1" dirty="0" smtClean="0">
                <a:solidFill>
                  <a:srgbClr val="C00000"/>
                </a:solidFill>
                <a:latin typeface="Times New Roman" pitchFamily="18" charset="0"/>
                <a:cs typeface="Times New Roman" pitchFamily="18" charset="0"/>
              </a:rPr>
              <a:t> </a:t>
            </a:r>
            <a:r>
              <a:rPr lang="en-US" altLang="en-US" sz="3600" b="1" dirty="0" err="1" smtClean="0">
                <a:solidFill>
                  <a:srgbClr val="C00000"/>
                </a:solidFill>
                <a:latin typeface="Times New Roman" pitchFamily="18" charset="0"/>
                <a:cs typeface="Times New Roman" pitchFamily="18" charset="0"/>
              </a:rPr>
              <a:t>bệnh</a:t>
            </a:r>
            <a:r>
              <a:rPr lang="en-US" altLang="en-US" sz="3600" b="1" dirty="0" smtClean="0">
                <a:solidFill>
                  <a:srgbClr val="C00000"/>
                </a:solidFill>
                <a:latin typeface="Times New Roman" pitchFamily="18" charset="0"/>
                <a:cs typeface="Times New Roman" pitchFamily="18" charset="0"/>
              </a:rPr>
              <a:t> do </a:t>
            </a:r>
            <a:r>
              <a:rPr lang="en-US" altLang="en-US" sz="3600" b="1" dirty="0" err="1" smtClean="0">
                <a:solidFill>
                  <a:srgbClr val="C00000"/>
                </a:solidFill>
                <a:latin typeface="Times New Roman" pitchFamily="18" charset="0"/>
                <a:cs typeface="Times New Roman" pitchFamily="18" charset="0"/>
              </a:rPr>
              <a:t>thuốc</a:t>
            </a:r>
            <a:r>
              <a:rPr lang="en-US" altLang="en-US" sz="3600" b="1" dirty="0" smtClean="0">
                <a:solidFill>
                  <a:srgbClr val="C00000"/>
                </a:solidFill>
                <a:latin typeface="Times New Roman" pitchFamily="18" charset="0"/>
                <a:cs typeface="Times New Roman" pitchFamily="18" charset="0"/>
              </a:rPr>
              <a:t> </a:t>
            </a:r>
            <a:r>
              <a:rPr lang="en-US" altLang="en-US" sz="3600" b="1" dirty="0" err="1" smtClean="0">
                <a:solidFill>
                  <a:srgbClr val="C00000"/>
                </a:solidFill>
                <a:latin typeface="Times New Roman" pitchFamily="18" charset="0"/>
                <a:cs typeface="Times New Roman" pitchFamily="18" charset="0"/>
              </a:rPr>
              <a:t>lá</a:t>
            </a:r>
            <a:endParaRPr lang="fr-FR" altLang="en-US" sz="3600" b="1" dirty="0">
              <a:solidFill>
                <a:srgbClr val="C00000"/>
              </a:solidFill>
              <a:latin typeface="Times New Roman" pitchFamily="18" charset="0"/>
              <a:cs typeface="Times New Roman" pitchFamily="18" charset="0"/>
            </a:endParaRPr>
          </a:p>
        </p:txBody>
      </p:sp>
      <p:grpSp>
        <p:nvGrpSpPr>
          <p:cNvPr id="2" name="Group 5"/>
          <p:cNvGrpSpPr/>
          <p:nvPr/>
        </p:nvGrpSpPr>
        <p:grpSpPr>
          <a:xfrm>
            <a:off x="488950" y="1727427"/>
            <a:ext cx="8350250" cy="3835173"/>
            <a:chOff x="184150" y="1651227"/>
            <a:chExt cx="8350250" cy="3835173"/>
          </a:xfrm>
        </p:grpSpPr>
        <p:sp>
          <p:nvSpPr>
            <p:cNvPr id="7" name="Rectangle 2"/>
            <p:cNvSpPr>
              <a:spLocks noChangeArrowheads="1"/>
            </p:cNvSpPr>
            <p:nvPr/>
          </p:nvSpPr>
          <p:spPr bwMode="auto">
            <a:xfrm>
              <a:off x="184150" y="1676400"/>
              <a:ext cx="8274050" cy="3810000"/>
            </a:xfrm>
            <a:prstGeom prst="rect">
              <a:avLst/>
            </a:prstGeom>
            <a:noFill/>
            <a:ln w="50800">
              <a:solidFill>
                <a:srgbClr val="C00000"/>
              </a:solidFill>
              <a:miter lim="800000"/>
              <a:headEnd/>
              <a:tailEnd/>
            </a:ln>
          </p:spPr>
          <p:txBody>
            <a:bodyPr wrap="none" anchor="ctr"/>
            <a:lstStyle/>
            <a:p>
              <a:endParaRPr lang="vi-VN"/>
            </a:p>
          </p:txBody>
        </p:sp>
        <p:sp>
          <p:nvSpPr>
            <p:cNvPr id="8" name="Rectangle 5"/>
            <p:cNvSpPr>
              <a:spLocks noChangeArrowheads="1"/>
            </p:cNvSpPr>
            <p:nvPr/>
          </p:nvSpPr>
          <p:spPr bwMode="auto">
            <a:xfrm>
              <a:off x="762000" y="1752600"/>
              <a:ext cx="692150" cy="363538"/>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latin typeface=".VnTime" pitchFamily="34" charset="0"/>
                </a:rPr>
                <a:t>BÖnh</a:t>
              </a:r>
            </a:p>
          </p:txBody>
        </p:sp>
        <p:sp>
          <p:nvSpPr>
            <p:cNvPr id="9" name="Rectangle 6"/>
            <p:cNvSpPr>
              <a:spLocks noChangeArrowheads="1"/>
            </p:cNvSpPr>
            <p:nvPr/>
          </p:nvSpPr>
          <p:spPr bwMode="auto">
            <a:xfrm>
              <a:off x="7202488" y="3686175"/>
              <a:ext cx="247650" cy="363538"/>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 </a:t>
              </a:r>
            </a:p>
          </p:txBody>
        </p:sp>
        <p:sp>
          <p:nvSpPr>
            <p:cNvPr id="10" name="Rectangle 7"/>
            <p:cNvSpPr>
              <a:spLocks noChangeArrowheads="1"/>
            </p:cNvSpPr>
            <p:nvPr/>
          </p:nvSpPr>
          <p:spPr bwMode="auto">
            <a:xfrm>
              <a:off x="228600" y="2819400"/>
              <a:ext cx="2533650" cy="363538"/>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latin typeface=".VnTime" pitchFamily="34" charset="0"/>
                </a:rPr>
                <a:t>Viªm t¾c ®éng m¹ch chi</a:t>
              </a:r>
            </a:p>
          </p:txBody>
        </p:sp>
        <p:sp>
          <p:nvSpPr>
            <p:cNvPr id="11" name="Rectangle 8"/>
            <p:cNvSpPr>
              <a:spLocks noChangeArrowheads="1"/>
            </p:cNvSpPr>
            <p:nvPr/>
          </p:nvSpPr>
          <p:spPr bwMode="auto">
            <a:xfrm>
              <a:off x="3540125" y="2819400"/>
              <a:ext cx="311150" cy="363538"/>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1</a:t>
              </a:r>
            </a:p>
          </p:txBody>
        </p:sp>
        <p:sp>
          <p:nvSpPr>
            <p:cNvPr id="12" name="Rectangle 9"/>
            <p:cNvSpPr>
              <a:spLocks noChangeArrowheads="1"/>
            </p:cNvSpPr>
            <p:nvPr/>
          </p:nvSpPr>
          <p:spPr bwMode="auto">
            <a:xfrm>
              <a:off x="5195888" y="2819400"/>
              <a:ext cx="311150" cy="363538"/>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9</a:t>
              </a:r>
            </a:p>
          </p:txBody>
        </p:sp>
        <p:sp>
          <p:nvSpPr>
            <p:cNvPr id="13" name="Rectangle 10"/>
            <p:cNvSpPr>
              <a:spLocks noChangeArrowheads="1"/>
            </p:cNvSpPr>
            <p:nvPr/>
          </p:nvSpPr>
          <p:spPr bwMode="auto">
            <a:xfrm>
              <a:off x="6713538" y="2819400"/>
              <a:ext cx="1104470" cy="366767"/>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68 - 98 % </a:t>
              </a:r>
            </a:p>
          </p:txBody>
        </p:sp>
        <p:sp>
          <p:nvSpPr>
            <p:cNvPr id="14" name="Line 11"/>
            <p:cNvSpPr>
              <a:spLocks noChangeShapeType="1"/>
            </p:cNvSpPr>
            <p:nvPr/>
          </p:nvSpPr>
          <p:spPr bwMode="auto">
            <a:xfrm>
              <a:off x="228600" y="3200400"/>
              <a:ext cx="8305800" cy="0"/>
            </a:xfrm>
            <a:prstGeom prst="line">
              <a:avLst/>
            </a:prstGeom>
            <a:noFill/>
            <a:ln w="12700">
              <a:solidFill>
                <a:schemeClr val="tx1"/>
              </a:solidFill>
              <a:round/>
              <a:headEnd/>
              <a:tailEnd/>
            </a:ln>
          </p:spPr>
          <p:txBody>
            <a:bodyPr wrap="none" anchor="ctr"/>
            <a:lstStyle/>
            <a:p>
              <a:endParaRPr lang="vi-VN"/>
            </a:p>
          </p:txBody>
        </p:sp>
        <p:sp>
          <p:nvSpPr>
            <p:cNvPr id="15" name="Line 12"/>
            <p:cNvSpPr>
              <a:spLocks noChangeShapeType="1"/>
            </p:cNvSpPr>
            <p:nvPr/>
          </p:nvSpPr>
          <p:spPr bwMode="auto">
            <a:xfrm>
              <a:off x="228600" y="2743200"/>
              <a:ext cx="8267700" cy="0"/>
            </a:xfrm>
            <a:prstGeom prst="line">
              <a:avLst/>
            </a:prstGeom>
            <a:noFill/>
            <a:ln w="12700">
              <a:solidFill>
                <a:srgbClr val="FFFF00"/>
              </a:solidFill>
              <a:round/>
              <a:headEnd/>
              <a:tailEnd/>
            </a:ln>
          </p:spPr>
          <p:txBody>
            <a:bodyPr wrap="none" anchor="ctr"/>
            <a:lstStyle/>
            <a:p>
              <a:endParaRPr lang="vi-VN">
                <a:ln>
                  <a:solidFill>
                    <a:sysClr val="windowText" lastClr="000000"/>
                  </a:solidFill>
                </a:ln>
              </a:endParaRPr>
            </a:p>
          </p:txBody>
        </p:sp>
        <p:sp>
          <p:nvSpPr>
            <p:cNvPr id="16" name="Line 13"/>
            <p:cNvSpPr>
              <a:spLocks noChangeShapeType="1"/>
            </p:cNvSpPr>
            <p:nvPr/>
          </p:nvSpPr>
          <p:spPr bwMode="auto">
            <a:xfrm>
              <a:off x="228600" y="4343400"/>
              <a:ext cx="8229600" cy="0"/>
            </a:xfrm>
            <a:prstGeom prst="line">
              <a:avLst/>
            </a:prstGeom>
            <a:noFill/>
            <a:ln w="12700">
              <a:solidFill>
                <a:schemeClr val="tx1"/>
              </a:solidFill>
              <a:round/>
              <a:headEnd/>
              <a:tailEnd/>
            </a:ln>
          </p:spPr>
          <p:txBody>
            <a:bodyPr wrap="none" anchor="ctr"/>
            <a:lstStyle/>
            <a:p>
              <a:endParaRPr lang="vi-VN"/>
            </a:p>
          </p:txBody>
        </p:sp>
        <p:sp>
          <p:nvSpPr>
            <p:cNvPr id="17" name="Rectangle 14"/>
            <p:cNvSpPr>
              <a:spLocks noChangeArrowheads="1"/>
            </p:cNvSpPr>
            <p:nvPr/>
          </p:nvSpPr>
          <p:spPr bwMode="auto">
            <a:xfrm>
              <a:off x="3540125" y="4876800"/>
              <a:ext cx="298450" cy="363538"/>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latin typeface=".VnTime" pitchFamily="34" charset="0"/>
                </a:rPr>
                <a:t>1</a:t>
              </a:r>
            </a:p>
          </p:txBody>
        </p:sp>
        <p:sp>
          <p:nvSpPr>
            <p:cNvPr id="18" name="Rectangle 15"/>
            <p:cNvSpPr>
              <a:spLocks noChangeArrowheads="1"/>
            </p:cNvSpPr>
            <p:nvPr/>
          </p:nvSpPr>
          <p:spPr bwMode="auto">
            <a:xfrm>
              <a:off x="5195888" y="4876800"/>
              <a:ext cx="311150" cy="363538"/>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2</a:t>
              </a:r>
            </a:p>
          </p:txBody>
        </p:sp>
        <p:sp>
          <p:nvSpPr>
            <p:cNvPr id="19" name="Rectangle 16"/>
            <p:cNvSpPr>
              <a:spLocks noChangeArrowheads="1"/>
            </p:cNvSpPr>
            <p:nvPr/>
          </p:nvSpPr>
          <p:spPr bwMode="auto">
            <a:xfrm>
              <a:off x="6777038" y="4876800"/>
              <a:ext cx="998671" cy="366767"/>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25 - 43%</a:t>
              </a:r>
            </a:p>
          </p:txBody>
        </p:sp>
        <p:sp>
          <p:nvSpPr>
            <p:cNvPr id="20" name="Rectangle 17"/>
            <p:cNvSpPr>
              <a:spLocks noChangeArrowheads="1"/>
            </p:cNvSpPr>
            <p:nvPr/>
          </p:nvSpPr>
          <p:spPr bwMode="auto">
            <a:xfrm>
              <a:off x="304800" y="4876800"/>
              <a:ext cx="2860675" cy="363538"/>
            </a:xfrm>
            <a:prstGeom prst="rect">
              <a:avLst/>
            </a:prstGeom>
            <a:noFill/>
            <a:ln w="12700">
              <a:noFill/>
              <a:miter lim="800000"/>
              <a:headEnd/>
              <a:tailEnd/>
            </a:ln>
          </p:spPr>
          <p:txBody>
            <a:bodyPr lIns="92075" tIns="44450" rIns="92075" bIns="44450">
              <a:spAutoFit/>
            </a:bodyPr>
            <a:lstStyle/>
            <a:p>
              <a:pPr algn="l" defTabSz="903288" eaLnBrk="0" hangingPunct="0">
                <a:lnSpc>
                  <a:spcPct val="100000"/>
                </a:lnSpc>
                <a:spcBef>
                  <a:spcPct val="0"/>
                </a:spcBef>
                <a:buClrTx/>
                <a:buFontTx/>
                <a:buNone/>
              </a:pPr>
              <a:r>
                <a:rPr lang="en-US" altLang="en-US" sz="1800" b="1" dirty="0" err="1">
                  <a:latin typeface=".VnTime" pitchFamily="34" charset="0"/>
                </a:rPr>
                <a:t>BÖnh</a:t>
              </a:r>
              <a:r>
                <a:rPr lang="en-US" altLang="en-US" sz="1800" b="1" dirty="0">
                  <a:latin typeface=".VnTime" pitchFamily="34" charset="0"/>
                </a:rPr>
                <a:t> m¹ch </a:t>
              </a:r>
              <a:r>
                <a:rPr lang="en-US" altLang="en-US" sz="1800" b="1" dirty="0" err="1">
                  <a:latin typeface=".VnTime" pitchFamily="34" charset="0"/>
                </a:rPr>
                <a:t>vµnh</a:t>
              </a:r>
              <a:endParaRPr lang="en-US" altLang="en-US" sz="1800" b="1" dirty="0">
                <a:latin typeface=".VnTime" pitchFamily="34" charset="0"/>
              </a:endParaRPr>
            </a:p>
          </p:txBody>
        </p:sp>
        <p:sp>
          <p:nvSpPr>
            <p:cNvPr id="21" name="Rectangle 18"/>
            <p:cNvSpPr>
              <a:spLocks noChangeArrowheads="1"/>
            </p:cNvSpPr>
            <p:nvPr/>
          </p:nvSpPr>
          <p:spPr bwMode="auto">
            <a:xfrm>
              <a:off x="3540125" y="3871913"/>
              <a:ext cx="311150" cy="363537"/>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1</a:t>
              </a:r>
            </a:p>
          </p:txBody>
        </p:sp>
        <p:sp>
          <p:nvSpPr>
            <p:cNvPr id="22" name="Rectangle 19"/>
            <p:cNvSpPr>
              <a:spLocks noChangeArrowheads="1"/>
            </p:cNvSpPr>
            <p:nvPr/>
          </p:nvSpPr>
          <p:spPr bwMode="auto">
            <a:xfrm>
              <a:off x="5195888" y="3871913"/>
              <a:ext cx="311150" cy="363537"/>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5</a:t>
              </a:r>
            </a:p>
          </p:txBody>
        </p:sp>
        <p:sp>
          <p:nvSpPr>
            <p:cNvPr id="23" name="Rectangle 20"/>
            <p:cNvSpPr>
              <a:spLocks noChangeArrowheads="1"/>
            </p:cNvSpPr>
            <p:nvPr/>
          </p:nvSpPr>
          <p:spPr bwMode="auto">
            <a:xfrm>
              <a:off x="6777038" y="3871913"/>
              <a:ext cx="998671" cy="366767"/>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75 - 80%</a:t>
              </a:r>
            </a:p>
          </p:txBody>
        </p:sp>
        <p:sp>
          <p:nvSpPr>
            <p:cNvPr id="24" name="Rectangle 21"/>
            <p:cNvSpPr>
              <a:spLocks noChangeArrowheads="1"/>
            </p:cNvSpPr>
            <p:nvPr/>
          </p:nvSpPr>
          <p:spPr bwMode="auto">
            <a:xfrm>
              <a:off x="228600" y="3733800"/>
              <a:ext cx="2632075" cy="638175"/>
            </a:xfrm>
            <a:prstGeom prst="rect">
              <a:avLst/>
            </a:prstGeom>
            <a:noFill/>
            <a:ln w="12700">
              <a:noFill/>
              <a:miter lim="800000"/>
              <a:headEnd/>
              <a:tailEnd/>
            </a:ln>
          </p:spPr>
          <p:txBody>
            <a:bodyPr lIns="92075" tIns="44450" rIns="92075" bIns="44450">
              <a:spAutoFit/>
            </a:bodyPr>
            <a:lstStyle/>
            <a:p>
              <a:pPr algn="l" defTabSz="903288" eaLnBrk="0" hangingPunct="0">
                <a:lnSpc>
                  <a:spcPct val="100000"/>
                </a:lnSpc>
                <a:spcBef>
                  <a:spcPct val="0"/>
                </a:spcBef>
                <a:buClrTx/>
                <a:buFontTx/>
                <a:buNone/>
              </a:pPr>
              <a:r>
                <a:rPr lang="en-US" altLang="en-US" sz="1800" b="1" smtClean="0">
                  <a:latin typeface="Times New Roman" pitchFamily="18" charset="0"/>
                  <a:cs typeface="Times New Roman" pitchFamily="18" charset="0"/>
                </a:rPr>
                <a:t>Đ</a:t>
              </a:r>
              <a:r>
                <a:rPr lang="en-US" altLang="en-US" sz="1800" b="1" smtClean="0">
                  <a:latin typeface=".VnTime" pitchFamily="34" charset="0"/>
                </a:rPr>
                <a:t>ét </a:t>
              </a:r>
              <a:r>
                <a:rPr lang="en-US" altLang="en-US" sz="1800" b="1">
                  <a:latin typeface=".VnTime" pitchFamily="34" charset="0"/>
                </a:rPr>
                <a:t>tö do bÖnh tim tr­íc 45 tuæi</a:t>
              </a:r>
            </a:p>
          </p:txBody>
        </p:sp>
        <p:sp>
          <p:nvSpPr>
            <p:cNvPr id="25" name="Rectangle 22"/>
            <p:cNvSpPr>
              <a:spLocks noChangeArrowheads="1"/>
            </p:cNvSpPr>
            <p:nvPr/>
          </p:nvSpPr>
          <p:spPr bwMode="auto">
            <a:xfrm>
              <a:off x="3540125" y="2360613"/>
              <a:ext cx="298450" cy="363537"/>
            </a:xfrm>
            <a:prstGeom prst="rect">
              <a:avLst/>
            </a:prstGeom>
            <a:solidFill>
              <a:srgbClr val="00FFFF"/>
            </a:solid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latin typeface=".VnTime" pitchFamily="34" charset="0"/>
                </a:rPr>
                <a:t>1</a:t>
              </a:r>
            </a:p>
          </p:txBody>
        </p:sp>
        <p:sp>
          <p:nvSpPr>
            <p:cNvPr id="26" name="Rectangle 23"/>
            <p:cNvSpPr>
              <a:spLocks noChangeArrowheads="1"/>
            </p:cNvSpPr>
            <p:nvPr/>
          </p:nvSpPr>
          <p:spPr bwMode="auto">
            <a:xfrm>
              <a:off x="5195888" y="2362200"/>
              <a:ext cx="298450" cy="363538"/>
            </a:xfrm>
            <a:prstGeom prst="rect">
              <a:avLst/>
            </a:prstGeom>
            <a:solidFill>
              <a:srgbClr val="00FFFF"/>
            </a:solid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latin typeface=".VnTime" pitchFamily="34" charset="0"/>
                </a:rPr>
                <a:t>6</a:t>
              </a:r>
            </a:p>
          </p:txBody>
        </p:sp>
        <p:sp>
          <p:nvSpPr>
            <p:cNvPr id="27" name="Rectangle 24"/>
            <p:cNvSpPr>
              <a:spLocks noChangeArrowheads="1"/>
            </p:cNvSpPr>
            <p:nvPr/>
          </p:nvSpPr>
          <p:spPr bwMode="auto">
            <a:xfrm>
              <a:off x="6745288" y="2362200"/>
              <a:ext cx="1117600" cy="363538"/>
            </a:xfrm>
            <a:prstGeom prst="rect">
              <a:avLst/>
            </a:prstGeom>
            <a:solidFill>
              <a:srgbClr val="00FFFF"/>
            </a:solid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latin typeface=".VnTime" pitchFamily="34" charset="0"/>
                </a:rPr>
                <a:t>80 - 90 %</a:t>
              </a:r>
            </a:p>
          </p:txBody>
        </p:sp>
        <p:sp>
          <p:nvSpPr>
            <p:cNvPr id="28" name="Rectangle 25"/>
            <p:cNvSpPr>
              <a:spLocks noChangeArrowheads="1"/>
            </p:cNvSpPr>
            <p:nvPr/>
          </p:nvSpPr>
          <p:spPr bwMode="auto">
            <a:xfrm>
              <a:off x="228600" y="2362200"/>
              <a:ext cx="2743200" cy="363538"/>
            </a:xfrm>
            <a:prstGeom prst="rect">
              <a:avLst/>
            </a:prstGeom>
            <a:solidFill>
              <a:srgbClr val="00FFFF"/>
            </a:solidFill>
            <a:ln w="12700">
              <a:noFill/>
              <a:miter lim="800000"/>
              <a:headEnd/>
              <a:tailEnd/>
            </a:ln>
          </p:spPr>
          <p:txBody>
            <a:bodyPr lIns="92075" tIns="44450" rIns="92075" bIns="44450">
              <a:spAutoFit/>
            </a:bodyPr>
            <a:lstStyle/>
            <a:p>
              <a:pPr algn="l" defTabSz="903288" eaLnBrk="0" hangingPunct="0">
                <a:lnSpc>
                  <a:spcPct val="100000"/>
                </a:lnSpc>
                <a:spcBef>
                  <a:spcPct val="0"/>
                </a:spcBef>
                <a:buClrTx/>
                <a:buFontTx/>
                <a:buNone/>
              </a:pPr>
              <a:r>
                <a:rPr lang="en-US" altLang="en-US" sz="1800" b="1">
                  <a:latin typeface=".VnTime" pitchFamily="34" charset="0"/>
                </a:rPr>
                <a:t>BÖnh phæi t¾c nghÏn MT</a:t>
              </a:r>
            </a:p>
          </p:txBody>
        </p:sp>
        <p:sp>
          <p:nvSpPr>
            <p:cNvPr id="29" name="Rectangle 26"/>
            <p:cNvSpPr>
              <a:spLocks noChangeArrowheads="1"/>
            </p:cNvSpPr>
            <p:nvPr/>
          </p:nvSpPr>
          <p:spPr bwMode="auto">
            <a:xfrm>
              <a:off x="3540125" y="3251200"/>
              <a:ext cx="311150" cy="363538"/>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1</a:t>
              </a:r>
            </a:p>
          </p:txBody>
        </p:sp>
        <p:sp>
          <p:nvSpPr>
            <p:cNvPr id="30" name="Rectangle 27"/>
            <p:cNvSpPr>
              <a:spLocks noChangeArrowheads="1"/>
            </p:cNvSpPr>
            <p:nvPr/>
          </p:nvSpPr>
          <p:spPr bwMode="auto">
            <a:xfrm>
              <a:off x="5133975" y="3251200"/>
              <a:ext cx="419987" cy="366767"/>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10</a:t>
              </a:r>
            </a:p>
          </p:txBody>
        </p:sp>
        <p:sp>
          <p:nvSpPr>
            <p:cNvPr id="31" name="Rectangle 28"/>
            <p:cNvSpPr>
              <a:spLocks noChangeArrowheads="1"/>
            </p:cNvSpPr>
            <p:nvPr/>
          </p:nvSpPr>
          <p:spPr bwMode="auto">
            <a:xfrm>
              <a:off x="6777038" y="3251200"/>
              <a:ext cx="998671" cy="366767"/>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80 - 85%</a:t>
              </a:r>
            </a:p>
          </p:txBody>
        </p:sp>
        <p:sp>
          <p:nvSpPr>
            <p:cNvPr id="32" name="Rectangle 29"/>
            <p:cNvSpPr>
              <a:spLocks noChangeArrowheads="1"/>
            </p:cNvSpPr>
            <p:nvPr/>
          </p:nvSpPr>
          <p:spPr bwMode="auto">
            <a:xfrm>
              <a:off x="228600" y="3251200"/>
              <a:ext cx="2398713" cy="363538"/>
            </a:xfrm>
            <a:prstGeom prst="rect">
              <a:avLst/>
            </a:prstGeom>
            <a:noFill/>
            <a:ln w="12700">
              <a:noFill/>
              <a:miter lim="800000"/>
              <a:headEnd/>
              <a:tailEnd/>
            </a:ln>
          </p:spPr>
          <p:txBody>
            <a:bodyPr lIns="92075" tIns="44450" rIns="92075" bIns="44450">
              <a:spAutoFit/>
            </a:bodyPr>
            <a:lstStyle/>
            <a:p>
              <a:pPr algn="l" defTabSz="903288" eaLnBrk="0" hangingPunct="0">
                <a:lnSpc>
                  <a:spcPct val="100000"/>
                </a:lnSpc>
                <a:spcBef>
                  <a:spcPct val="0"/>
                </a:spcBef>
                <a:buClrTx/>
                <a:buFontTx/>
                <a:buNone/>
              </a:pPr>
              <a:r>
                <a:rPr lang="en-US" altLang="en-US" sz="1800" b="1">
                  <a:latin typeface=".VnTime" pitchFamily="34" charset="0"/>
                </a:rPr>
                <a:t>Ung th­ phæi</a:t>
              </a:r>
            </a:p>
          </p:txBody>
        </p:sp>
        <p:sp>
          <p:nvSpPr>
            <p:cNvPr id="33" name="Rectangle 30"/>
            <p:cNvSpPr>
              <a:spLocks noChangeArrowheads="1"/>
            </p:cNvSpPr>
            <p:nvPr/>
          </p:nvSpPr>
          <p:spPr bwMode="auto">
            <a:xfrm>
              <a:off x="3540125" y="4343400"/>
              <a:ext cx="311150" cy="363538"/>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1</a:t>
              </a:r>
            </a:p>
          </p:txBody>
        </p:sp>
        <p:sp>
          <p:nvSpPr>
            <p:cNvPr id="34" name="Rectangle 31"/>
            <p:cNvSpPr>
              <a:spLocks noChangeArrowheads="1"/>
            </p:cNvSpPr>
            <p:nvPr/>
          </p:nvSpPr>
          <p:spPr bwMode="auto">
            <a:xfrm>
              <a:off x="5195888" y="4343400"/>
              <a:ext cx="311150" cy="363538"/>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2</a:t>
              </a:r>
            </a:p>
          </p:txBody>
        </p:sp>
        <p:sp>
          <p:nvSpPr>
            <p:cNvPr id="35" name="Rectangle 32"/>
            <p:cNvSpPr>
              <a:spLocks noChangeArrowheads="1"/>
            </p:cNvSpPr>
            <p:nvPr/>
          </p:nvSpPr>
          <p:spPr bwMode="auto">
            <a:xfrm>
              <a:off x="6973888" y="4348163"/>
              <a:ext cx="641201" cy="366767"/>
            </a:xfrm>
            <a:prstGeom prst="rect">
              <a:avLst/>
            </a:prstGeom>
            <a:noFill/>
            <a:ln w="12700">
              <a:noFill/>
              <a:miter lim="800000"/>
              <a:headEnd/>
              <a:tailEnd/>
            </a:ln>
          </p:spPr>
          <p:txBody>
            <a:bodyPr wrap="none" lIns="92075" tIns="44450" rIns="92075" bIns="44450">
              <a:spAutoFit/>
            </a:bodyPr>
            <a:lstStyle/>
            <a:p>
              <a:pPr algn="l" defTabSz="903288" eaLnBrk="0" hangingPunct="0">
                <a:lnSpc>
                  <a:spcPct val="100000"/>
                </a:lnSpc>
                <a:spcBef>
                  <a:spcPct val="0"/>
                </a:spcBef>
                <a:buClrTx/>
                <a:buFontTx/>
                <a:buNone/>
              </a:pPr>
              <a:r>
                <a:rPr lang="en-US" altLang="en-US" sz="1800" b="1"/>
                <a:t>30 %</a:t>
              </a:r>
            </a:p>
          </p:txBody>
        </p:sp>
        <p:sp>
          <p:nvSpPr>
            <p:cNvPr id="36" name="Rectangle 33"/>
            <p:cNvSpPr>
              <a:spLocks noChangeArrowheads="1"/>
            </p:cNvSpPr>
            <p:nvPr/>
          </p:nvSpPr>
          <p:spPr bwMode="auto">
            <a:xfrm>
              <a:off x="228600" y="4424363"/>
              <a:ext cx="2886075" cy="363537"/>
            </a:xfrm>
            <a:prstGeom prst="rect">
              <a:avLst/>
            </a:prstGeom>
            <a:noFill/>
            <a:ln w="12700">
              <a:noFill/>
              <a:miter lim="800000"/>
              <a:headEnd/>
              <a:tailEnd/>
            </a:ln>
          </p:spPr>
          <p:txBody>
            <a:bodyPr lIns="92075" tIns="44450" rIns="92075" bIns="44450">
              <a:spAutoFit/>
            </a:bodyPr>
            <a:lstStyle/>
            <a:p>
              <a:pPr algn="l" defTabSz="903288" eaLnBrk="0" hangingPunct="0">
                <a:lnSpc>
                  <a:spcPct val="100000"/>
                </a:lnSpc>
                <a:spcBef>
                  <a:spcPct val="0"/>
                </a:spcBef>
                <a:buClrTx/>
                <a:buFontTx/>
                <a:buNone/>
              </a:pPr>
              <a:r>
                <a:rPr lang="en-US" altLang="en-US" sz="1800" b="1">
                  <a:latin typeface=".VnTime" pitchFamily="34" charset="0"/>
                </a:rPr>
                <a:t>Tö vong do ung th­ kh¸c</a:t>
              </a:r>
            </a:p>
          </p:txBody>
        </p:sp>
        <p:sp>
          <p:nvSpPr>
            <p:cNvPr id="37" name="Line 34"/>
            <p:cNvSpPr>
              <a:spLocks noChangeShapeType="1"/>
            </p:cNvSpPr>
            <p:nvPr/>
          </p:nvSpPr>
          <p:spPr bwMode="auto">
            <a:xfrm>
              <a:off x="6400800" y="1752600"/>
              <a:ext cx="0" cy="3627438"/>
            </a:xfrm>
            <a:prstGeom prst="line">
              <a:avLst/>
            </a:prstGeom>
            <a:noFill/>
            <a:ln w="12700">
              <a:solidFill>
                <a:schemeClr val="tx1"/>
              </a:solidFill>
              <a:round/>
              <a:headEnd/>
              <a:tailEnd/>
            </a:ln>
          </p:spPr>
          <p:txBody>
            <a:bodyPr wrap="none" anchor="ctr"/>
            <a:lstStyle/>
            <a:p>
              <a:endParaRPr lang="vi-VN"/>
            </a:p>
          </p:txBody>
        </p:sp>
        <p:sp>
          <p:nvSpPr>
            <p:cNvPr id="38" name="Line 35"/>
            <p:cNvSpPr>
              <a:spLocks noChangeShapeType="1"/>
            </p:cNvSpPr>
            <p:nvPr/>
          </p:nvSpPr>
          <p:spPr bwMode="auto">
            <a:xfrm>
              <a:off x="4724400" y="1676400"/>
              <a:ext cx="0" cy="3657600"/>
            </a:xfrm>
            <a:prstGeom prst="line">
              <a:avLst/>
            </a:prstGeom>
            <a:noFill/>
            <a:ln w="12700">
              <a:solidFill>
                <a:schemeClr val="tx1"/>
              </a:solidFill>
              <a:round/>
              <a:headEnd/>
              <a:tailEnd/>
            </a:ln>
          </p:spPr>
          <p:txBody>
            <a:bodyPr wrap="none" anchor="ctr"/>
            <a:lstStyle/>
            <a:p>
              <a:endParaRPr lang="vi-VN"/>
            </a:p>
          </p:txBody>
        </p:sp>
        <p:sp>
          <p:nvSpPr>
            <p:cNvPr id="39" name="Rectangle 36"/>
            <p:cNvSpPr>
              <a:spLocks noChangeArrowheads="1"/>
            </p:cNvSpPr>
            <p:nvPr/>
          </p:nvSpPr>
          <p:spPr bwMode="auto">
            <a:xfrm>
              <a:off x="3149598" y="1670277"/>
              <a:ext cx="1524000" cy="638175"/>
            </a:xfrm>
            <a:prstGeom prst="rect">
              <a:avLst/>
            </a:prstGeom>
            <a:noFill/>
            <a:ln w="12700">
              <a:noFill/>
              <a:miter lim="800000"/>
              <a:headEnd/>
              <a:tailEnd/>
            </a:ln>
          </p:spPr>
          <p:txBody>
            <a:bodyPr lIns="92075" tIns="44450" rIns="92075" bIns="44450">
              <a:spAutoFit/>
            </a:bodyPr>
            <a:lstStyle/>
            <a:p>
              <a:pPr algn="ctr" defTabSz="903288" eaLnBrk="0" hangingPunct="0">
                <a:lnSpc>
                  <a:spcPct val="100000"/>
                </a:lnSpc>
                <a:spcBef>
                  <a:spcPct val="0"/>
                </a:spcBef>
                <a:buClrTx/>
                <a:buFontTx/>
                <a:buNone/>
              </a:pPr>
              <a:r>
                <a:rPr lang="en-US" altLang="en-US" sz="1800" b="1">
                  <a:latin typeface=".VnTime" pitchFamily="34" charset="0"/>
                </a:rPr>
                <a:t>Nguy c¬  khi kh«ng hót </a:t>
              </a:r>
            </a:p>
          </p:txBody>
        </p:sp>
        <p:sp>
          <p:nvSpPr>
            <p:cNvPr id="40" name="Rectangle 37"/>
            <p:cNvSpPr>
              <a:spLocks noChangeArrowheads="1"/>
            </p:cNvSpPr>
            <p:nvPr/>
          </p:nvSpPr>
          <p:spPr bwMode="auto">
            <a:xfrm>
              <a:off x="4708295" y="1651227"/>
              <a:ext cx="1647825" cy="638175"/>
            </a:xfrm>
            <a:prstGeom prst="rect">
              <a:avLst/>
            </a:prstGeom>
            <a:noFill/>
            <a:ln w="12700">
              <a:noFill/>
              <a:miter lim="800000"/>
              <a:headEnd/>
              <a:tailEnd/>
            </a:ln>
          </p:spPr>
          <p:txBody>
            <a:bodyPr lIns="92075" tIns="44450" rIns="92075" bIns="44450">
              <a:spAutoFit/>
            </a:bodyPr>
            <a:lstStyle/>
            <a:p>
              <a:pPr algn="ctr" defTabSz="903288" eaLnBrk="0" hangingPunct="0">
                <a:lnSpc>
                  <a:spcPct val="100000"/>
                </a:lnSpc>
                <a:spcBef>
                  <a:spcPct val="0"/>
                </a:spcBef>
                <a:buClrTx/>
                <a:buFontTx/>
                <a:buNone/>
              </a:pPr>
              <a:r>
                <a:rPr lang="en-US" altLang="en-US" sz="1800" b="1">
                  <a:latin typeface=".VnTime" pitchFamily="34" charset="0"/>
                </a:rPr>
                <a:t>Nguy c¬  khi cã hót</a:t>
              </a:r>
            </a:p>
          </p:txBody>
        </p:sp>
        <p:sp>
          <p:nvSpPr>
            <p:cNvPr id="41" name="Rectangle 38"/>
            <p:cNvSpPr>
              <a:spLocks noChangeArrowheads="1"/>
            </p:cNvSpPr>
            <p:nvPr/>
          </p:nvSpPr>
          <p:spPr bwMode="auto">
            <a:xfrm>
              <a:off x="6477000" y="1676400"/>
              <a:ext cx="1981200" cy="638175"/>
            </a:xfrm>
            <a:prstGeom prst="rect">
              <a:avLst/>
            </a:prstGeom>
            <a:noFill/>
            <a:ln w="12700">
              <a:noFill/>
              <a:miter lim="800000"/>
              <a:headEnd/>
              <a:tailEnd/>
            </a:ln>
          </p:spPr>
          <p:txBody>
            <a:bodyPr lIns="92075" tIns="44450" rIns="92075" bIns="44450">
              <a:spAutoFit/>
            </a:bodyPr>
            <a:lstStyle/>
            <a:p>
              <a:pPr algn="ctr" defTabSz="903288" eaLnBrk="0" hangingPunct="0">
                <a:lnSpc>
                  <a:spcPct val="100000"/>
                </a:lnSpc>
                <a:spcBef>
                  <a:spcPct val="0"/>
                </a:spcBef>
                <a:buClrTx/>
                <a:buFontTx/>
                <a:buNone/>
              </a:pPr>
              <a:r>
                <a:rPr lang="en-US" altLang="en-US" sz="1800" b="1">
                  <a:latin typeface=".VnTime" pitchFamily="34" charset="0"/>
                </a:rPr>
                <a:t> Tû lÖ tö vong do hót thuèc</a:t>
              </a:r>
              <a:endParaRPr lang="en-US" altLang="en-US" sz="1800" b="1"/>
            </a:p>
          </p:txBody>
        </p:sp>
        <p:sp>
          <p:nvSpPr>
            <p:cNvPr id="42" name="Line 39"/>
            <p:cNvSpPr>
              <a:spLocks noChangeShapeType="1"/>
            </p:cNvSpPr>
            <p:nvPr/>
          </p:nvSpPr>
          <p:spPr bwMode="auto">
            <a:xfrm>
              <a:off x="234950" y="2266950"/>
              <a:ext cx="8293100" cy="0"/>
            </a:xfrm>
            <a:prstGeom prst="line">
              <a:avLst/>
            </a:prstGeom>
            <a:noFill/>
            <a:ln w="12700">
              <a:solidFill>
                <a:srgbClr val="FFFF00"/>
              </a:solidFill>
              <a:round/>
              <a:headEnd/>
              <a:tailEnd/>
            </a:ln>
          </p:spPr>
          <p:txBody>
            <a:bodyPr wrap="none" anchor="ctr"/>
            <a:lstStyle/>
            <a:p>
              <a:endParaRPr lang="vi-VN">
                <a:ln>
                  <a:solidFill>
                    <a:sysClr val="windowText" lastClr="000000"/>
                  </a:solidFill>
                </a:ln>
              </a:endParaRPr>
            </a:p>
          </p:txBody>
        </p:sp>
        <p:sp>
          <p:nvSpPr>
            <p:cNvPr id="43" name="Line 40"/>
            <p:cNvSpPr>
              <a:spLocks noChangeShapeType="1"/>
            </p:cNvSpPr>
            <p:nvPr/>
          </p:nvSpPr>
          <p:spPr bwMode="auto">
            <a:xfrm>
              <a:off x="228600" y="3657600"/>
              <a:ext cx="8305800" cy="0"/>
            </a:xfrm>
            <a:prstGeom prst="line">
              <a:avLst/>
            </a:prstGeom>
            <a:noFill/>
            <a:ln w="12700">
              <a:solidFill>
                <a:schemeClr val="tx1"/>
              </a:solidFill>
              <a:round/>
              <a:headEnd/>
              <a:tailEnd/>
            </a:ln>
          </p:spPr>
          <p:txBody>
            <a:bodyPr wrap="none" anchor="ctr"/>
            <a:lstStyle/>
            <a:p>
              <a:endParaRPr lang="vi-VN"/>
            </a:p>
          </p:txBody>
        </p:sp>
        <p:sp>
          <p:nvSpPr>
            <p:cNvPr id="44" name="Line 41"/>
            <p:cNvSpPr>
              <a:spLocks noChangeShapeType="1"/>
            </p:cNvSpPr>
            <p:nvPr/>
          </p:nvSpPr>
          <p:spPr bwMode="auto">
            <a:xfrm>
              <a:off x="228600" y="4800600"/>
              <a:ext cx="8305800" cy="0"/>
            </a:xfrm>
            <a:prstGeom prst="line">
              <a:avLst/>
            </a:prstGeom>
            <a:noFill/>
            <a:ln w="12700">
              <a:solidFill>
                <a:schemeClr val="tx1"/>
              </a:solidFill>
              <a:round/>
              <a:headEnd/>
              <a:tailEnd/>
            </a:ln>
          </p:spPr>
          <p:txBody>
            <a:bodyPr wrap="none" anchor="ctr"/>
            <a:lstStyle/>
            <a:p>
              <a:endParaRPr lang="vi-VN"/>
            </a:p>
          </p:txBody>
        </p:sp>
        <p:sp>
          <p:nvSpPr>
            <p:cNvPr id="45" name="Line 42"/>
            <p:cNvSpPr>
              <a:spLocks noChangeShapeType="1"/>
            </p:cNvSpPr>
            <p:nvPr/>
          </p:nvSpPr>
          <p:spPr bwMode="auto">
            <a:xfrm>
              <a:off x="3124200" y="1676400"/>
              <a:ext cx="0" cy="3733800"/>
            </a:xfrm>
            <a:prstGeom prst="line">
              <a:avLst/>
            </a:prstGeom>
            <a:noFill/>
            <a:ln w="12700">
              <a:solidFill>
                <a:schemeClr val="tx1"/>
              </a:solidFill>
              <a:round/>
              <a:headEnd/>
              <a:tailEnd/>
            </a:ln>
          </p:spPr>
          <p:txBody>
            <a:bodyPr wrap="none" anchor="ctr"/>
            <a:lstStyle/>
            <a:p>
              <a:endParaRPr lang="vi-VN"/>
            </a:p>
          </p:txBody>
        </p:sp>
      </p:grpSp>
      <p:sp>
        <p:nvSpPr>
          <p:cNvPr id="46" name="Rectangle 4"/>
          <p:cNvSpPr>
            <a:spLocks noChangeArrowheads="1"/>
          </p:cNvSpPr>
          <p:nvPr/>
        </p:nvSpPr>
        <p:spPr bwMode="auto">
          <a:xfrm>
            <a:off x="436563" y="5762625"/>
            <a:ext cx="7864475" cy="638175"/>
          </a:xfrm>
          <a:prstGeom prst="rect">
            <a:avLst/>
          </a:prstGeom>
          <a:noFill/>
          <a:ln w="12700">
            <a:noFill/>
            <a:miter lim="800000"/>
            <a:headEnd/>
            <a:tailEnd/>
          </a:ln>
        </p:spPr>
        <p:txBody>
          <a:bodyPr lIns="92075" tIns="44450" rIns="92075" bIns="44450">
            <a:spAutoFit/>
          </a:bodyPr>
          <a:lstStyle/>
          <a:p>
            <a:pPr algn="l" defTabSz="903288" eaLnBrk="0" hangingPunct="0">
              <a:lnSpc>
                <a:spcPct val="100000"/>
              </a:lnSpc>
              <a:spcBef>
                <a:spcPct val="50000"/>
              </a:spcBef>
              <a:buClrTx/>
              <a:buFontTx/>
              <a:buNone/>
            </a:pPr>
            <a:r>
              <a:rPr lang="en-US" altLang="en-US" sz="1800" b="1"/>
              <a:t>Sources :</a:t>
            </a:r>
            <a:r>
              <a:rPr lang="en-US" altLang="en-US" sz="1800" b="1" i="1"/>
              <a:t>  </a:t>
            </a:r>
            <a:r>
              <a:rPr lang="en-US" altLang="en-US" sz="1800" b="1"/>
              <a:t>Fielding, 1985 ; US Dept of Health and Human Services, 1989; Wald, 1996; Slama, 1998.</a:t>
            </a:r>
          </a:p>
        </p:txBody>
      </p:sp>
    </p:spTree>
    <p:extLst>
      <p:ext uri="{BB962C8B-B14F-4D97-AF65-F5344CB8AC3E}">
        <p14:creationId xmlns:p14="http://schemas.microsoft.com/office/powerpoint/2010/main" xmlns="" val="4783323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7" name="Rectangle 3"/>
          <p:cNvSpPr>
            <a:spLocks noGrp="1" noChangeArrowheads="1"/>
          </p:cNvSpPr>
          <p:nvPr>
            <p:ph idx="1"/>
          </p:nvPr>
        </p:nvSpPr>
        <p:spPr>
          <a:xfrm>
            <a:off x="533400" y="1600200"/>
            <a:ext cx="8229600" cy="1524000"/>
          </a:xfrm>
        </p:spPr>
        <p:txBody>
          <a:bodyPr>
            <a:normAutofit/>
          </a:bodyPr>
          <a:lstStyle/>
          <a:p>
            <a:pPr algn="ctr" eaLnBrk="1" hangingPunct="1">
              <a:lnSpc>
                <a:spcPct val="150000"/>
              </a:lnSpc>
              <a:buFont typeface="Wingdings" pitchFamily="2" charset="2"/>
              <a:buNone/>
              <a:defRPr/>
            </a:pPr>
            <a:r>
              <a:rPr lang="en-US" sz="2800" b="1" smtClean="0">
                <a:solidFill>
                  <a:srgbClr val="000000"/>
                </a:solidFill>
                <a:effectLst>
                  <a:outerShdw blurRad="38100" dist="38100" dir="2700000" algn="tl">
                    <a:srgbClr val="FFFFFF"/>
                  </a:outerShdw>
                </a:effectLst>
                <a:latin typeface="Verdana" pitchFamily="34" charset="0"/>
                <a:ea typeface="Verdana" pitchFamily="34" charset="0"/>
                <a:cs typeface="Verdana" pitchFamily="34" charset="0"/>
              </a:rPr>
              <a:t>TÁC HẠI CỦA </a:t>
            </a:r>
          </a:p>
          <a:p>
            <a:pPr algn="ctr" eaLnBrk="1" hangingPunct="1">
              <a:lnSpc>
                <a:spcPct val="150000"/>
              </a:lnSpc>
              <a:buFont typeface="Wingdings" pitchFamily="2" charset="2"/>
              <a:buNone/>
              <a:defRPr/>
            </a:pPr>
            <a:r>
              <a:rPr lang="en-US" sz="2800" b="1" smtClean="0">
                <a:solidFill>
                  <a:srgbClr val="000000"/>
                </a:solidFill>
                <a:effectLst>
                  <a:outerShdw blurRad="38100" dist="38100" dir="2700000" algn="tl">
                    <a:srgbClr val="FFFFFF"/>
                  </a:outerShdw>
                </a:effectLst>
                <a:latin typeface="Verdana" pitchFamily="34" charset="0"/>
                <a:ea typeface="Verdana" pitchFamily="34" charset="0"/>
                <a:cs typeface="Verdana" pitchFamily="34" charset="0"/>
              </a:rPr>
              <a:t>HÚT THUỐC THỤ ĐỘNG</a:t>
            </a:r>
          </a:p>
        </p:txBody>
      </p:sp>
      <p:sp>
        <p:nvSpPr>
          <p:cNvPr id="2" name="Rectangle 1"/>
          <p:cNvSpPr/>
          <p:nvPr/>
        </p:nvSpPr>
        <p:spPr>
          <a:xfrm>
            <a:off x="3771940" y="533400"/>
            <a:ext cx="1781258" cy="646331"/>
          </a:xfrm>
          <a:prstGeom prst="rect">
            <a:avLst/>
          </a:prstGeom>
        </p:spPr>
        <p:txBody>
          <a:bodyPr wrap="none">
            <a:spAutoFit/>
          </a:bodyPr>
          <a:lstStyle/>
          <a:p>
            <a:pPr algn="ctr">
              <a:defRPr/>
            </a:pPr>
            <a:r>
              <a:rPr lang="en-US" sz="3600" b="1" dirty="0">
                <a:solidFill>
                  <a:srgbClr val="C00000"/>
                </a:solidFill>
              </a:rPr>
              <a:t>PHẦN </a:t>
            </a:r>
            <a:r>
              <a:rPr lang="en-US" sz="3600" b="1" dirty="0" smtClean="0">
                <a:solidFill>
                  <a:srgbClr val="C00000"/>
                </a:solidFill>
              </a:rPr>
              <a:t>III</a:t>
            </a:r>
            <a:endParaRPr lang="en-US" sz="3600" b="1" dirty="0">
              <a:solidFill>
                <a:srgbClr val="C00000"/>
              </a:solidFill>
            </a:endParaRPr>
          </a:p>
        </p:txBody>
      </p:sp>
      <p:pic>
        <p:nvPicPr>
          <p:cNvPr id="4" name="Picture 2" descr="http://www.west-info.eu/files/passive-smoking1.jpg"/>
          <p:cNvPicPr>
            <a:picLocks noChangeAspect="1" noChangeArrowheads="1"/>
          </p:cNvPicPr>
          <p:nvPr/>
        </p:nvPicPr>
        <p:blipFill>
          <a:blip r:embed="rId2" cstate="print"/>
          <a:srcRect/>
          <a:stretch>
            <a:fillRect/>
          </a:stretch>
        </p:blipFill>
        <p:spPr bwMode="auto">
          <a:xfrm>
            <a:off x="1978743" y="3124200"/>
            <a:ext cx="5260257" cy="3200400"/>
          </a:xfrm>
          <a:prstGeom prst="rect">
            <a:avLst/>
          </a:prstGeom>
          <a:noFill/>
        </p:spPr>
      </p:pic>
    </p:spTree>
    <p:extLst>
      <p:ext uri="{BB962C8B-B14F-4D97-AF65-F5344CB8AC3E}">
        <p14:creationId xmlns:p14="http://schemas.microsoft.com/office/powerpoint/2010/main" xmlns="" val="47833232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457200" y="381000"/>
            <a:ext cx="8229600" cy="762000"/>
          </a:xfrm>
        </p:spPr>
        <p:txBody>
          <a:bodyPr>
            <a:normAutofit fontScale="90000"/>
          </a:bodyPr>
          <a:lstStyle/>
          <a:p>
            <a:pPr algn="l" eaLnBrk="1" hangingPunct="1">
              <a:defRPr/>
            </a:pPr>
            <a:r>
              <a:rPr lang="en-US" b="1" smtClean="0"/>
              <a:t>Khái niệm</a:t>
            </a:r>
          </a:p>
        </p:txBody>
      </p:sp>
      <p:sp>
        <p:nvSpPr>
          <p:cNvPr id="5" name="Text Box 3"/>
          <p:cNvSpPr txBox="1">
            <a:spLocks noChangeArrowheads="1"/>
          </p:cNvSpPr>
          <p:nvPr/>
        </p:nvSpPr>
        <p:spPr bwMode="auto">
          <a:xfrm>
            <a:off x="501390" y="1676400"/>
            <a:ext cx="3918210" cy="4247317"/>
          </a:xfrm>
          <a:prstGeom prst="rect">
            <a:avLst/>
          </a:prstGeom>
          <a:noFill/>
          <a:ln w="9525">
            <a:noFill/>
            <a:miter lim="800000"/>
            <a:headEnd/>
            <a:tailEnd/>
          </a:ln>
        </p:spPr>
        <p:txBody>
          <a:bodyPr wrap="square">
            <a:spAutoFit/>
          </a:bodyPr>
          <a:lstStyle/>
          <a:p>
            <a:pPr algn="l">
              <a:lnSpc>
                <a:spcPct val="150000"/>
              </a:lnSpc>
              <a:spcBef>
                <a:spcPct val="50000"/>
              </a:spcBef>
              <a:buClrTx/>
              <a:buFontTx/>
              <a:buNone/>
            </a:pPr>
            <a:r>
              <a:rPr lang="en-US" sz="2800" b="1">
                <a:solidFill>
                  <a:srgbClr val="C00000"/>
                </a:solidFill>
              </a:rPr>
              <a:t>Hút thuốc thụ động: </a:t>
            </a:r>
          </a:p>
          <a:p>
            <a:pPr algn="l">
              <a:lnSpc>
                <a:spcPct val="150000"/>
              </a:lnSpc>
              <a:spcBef>
                <a:spcPct val="50000"/>
              </a:spcBef>
              <a:buClrTx/>
              <a:buFontTx/>
              <a:buNone/>
            </a:pPr>
            <a:r>
              <a:rPr lang="en-US" sz="2400"/>
              <a:t>Là hít phải khói thuốc trong môi trường không khí, trong đó bao gồm khói thuốc từ đầu điếu thuốc đang cháy và khói thuốc do người hút thuốc thở ra.</a:t>
            </a:r>
          </a:p>
        </p:txBody>
      </p:sp>
      <p:pic>
        <p:nvPicPr>
          <p:cNvPr id="6" name="Picture 4"/>
          <p:cNvPicPr>
            <a:picLocks noChangeAspect="1" noChangeArrowheads="1"/>
          </p:cNvPicPr>
          <p:nvPr/>
        </p:nvPicPr>
        <p:blipFill>
          <a:blip r:embed="rId2" cstate="print"/>
          <a:srcRect/>
          <a:stretch>
            <a:fillRect/>
          </a:stretch>
        </p:blipFill>
        <p:spPr bwMode="auto">
          <a:xfrm>
            <a:off x="4495800" y="2530474"/>
            <a:ext cx="4267200" cy="2989263"/>
          </a:xfrm>
          <a:prstGeom prst="rect">
            <a:avLst/>
          </a:prstGeom>
          <a:noFill/>
          <a:ln w="9525">
            <a:noFill/>
            <a:miter lim="800000"/>
            <a:headEnd/>
            <a:tailEnd/>
          </a:ln>
        </p:spPr>
      </p:pic>
    </p:spTree>
    <p:extLst>
      <p:ext uri="{BB962C8B-B14F-4D97-AF65-F5344CB8AC3E}">
        <p14:creationId xmlns:p14="http://schemas.microsoft.com/office/powerpoint/2010/main" xmlns="" val="20221102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304800" y="228600"/>
            <a:ext cx="8686800" cy="990600"/>
          </a:xfrm>
        </p:spPr>
        <p:txBody>
          <a:bodyPr>
            <a:normAutofit/>
          </a:bodyPr>
          <a:lstStyle/>
          <a:p>
            <a:pPr algn="l" eaLnBrk="1" hangingPunct="1">
              <a:defRPr/>
            </a:pPr>
            <a:r>
              <a:rPr lang="en-US" sz="3000" b="1" smtClean="0">
                <a:effectLst>
                  <a:outerShdw blurRad="38100" dist="38100" dir="2700000" algn="tl">
                    <a:srgbClr val="FFFFFF"/>
                  </a:outerShdw>
                </a:effectLst>
                <a:latin typeface="Verdana" pitchFamily="34" charset="0"/>
                <a:ea typeface="Verdana" pitchFamily="34" charset="0"/>
                <a:cs typeface="Verdana" pitchFamily="34" charset="0"/>
              </a:rPr>
              <a:t>TÁC HẠI CỦA HÚT THUỐC THỤ ĐỘNG</a:t>
            </a:r>
          </a:p>
        </p:txBody>
      </p:sp>
      <p:sp>
        <p:nvSpPr>
          <p:cNvPr id="57347" name="Text Box 4"/>
          <p:cNvSpPr txBox="1">
            <a:spLocks noChangeArrowheads="1"/>
          </p:cNvSpPr>
          <p:nvPr/>
        </p:nvSpPr>
        <p:spPr bwMode="auto">
          <a:xfrm>
            <a:off x="228600" y="1583591"/>
            <a:ext cx="8686800" cy="4631524"/>
          </a:xfrm>
          <a:prstGeom prst="rect">
            <a:avLst/>
          </a:prstGeom>
          <a:noFill/>
          <a:ln w="9525" algn="ctr">
            <a:noFill/>
            <a:miter lim="800000"/>
            <a:headEnd/>
            <a:tailEnd/>
          </a:ln>
        </p:spPr>
        <p:txBody>
          <a:bodyPr>
            <a:spAutoFit/>
          </a:bodyPr>
          <a:lstStyle/>
          <a:p>
            <a:pPr marL="457200" indent="-457200">
              <a:lnSpc>
                <a:spcPct val="150000"/>
              </a:lnSpc>
              <a:spcBef>
                <a:spcPct val="50000"/>
              </a:spcBef>
              <a:buFont typeface="Wingdings" pitchFamily="2" charset="2"/>
              <a:buChar char="§"/>
            </a:pPr>
            <a:r>
              <a:rPr lang="en-US" sz="2600"/>
              <a:t>Khói toả ra từ đầu điếu thuốc chứa nhiều chất độc cao gấp 21 lần so với khói thuốc thở ra.</a:t>
            </a:r>
          </a:p>
          <a:p>
            <a:pPr marL="457200" indent="-457200">
              <a:lnSpc>
                <a:spcPct val="150000"/>
              </a:lnSpc>
              <a:spcBef>
                <a:spcPct val="50000"/>
              </a:spcBef>
              <a:buFont typeface="Wingdings" pitchFamily="2" charset="2"/>
              <a:buChar char="§"/>
            </a:pPr>
            <a:r>
              <a:rPr lang="en-US" sz="2600"/>
              <a:t>Chính người hút thuốc cũng bị ảnh hưởng nhiều hơn khi hít vào khói thuốc từ đầu thuốc đang cháy tỏa ra</a:t>
            </a:r>
          </a:p>
          <a:p>
            <a:pPr marL="457200" indent="-457200">
              <a:lnSpc>
                <a:spcPct val="150000"/>
              </a:lnSpc>
              <a:spcBef>
                <a:spcPct val="50000"/>
              </a:spcBef>
              <a:buFont typeface="Wingdings" pitchFamily="2" charset="2"/>
              <a:buChar char="§"/>
            </a:pPr>
            <a:r>
              <a:rPr lang="en-US" sz="2600"/>
              <a:t>Người không hút thuốc nhưng làm việc thường xuyên với trong môi trường có khói thuốc có thể hít vào lượng khói thuốc tương đương với việc hút 5 điếu thuốc một ngày.</a:t>
            </a:r>
          </a:p>
        </p:txBody>
      </p:sp>
    </p:spTree>
    <p:extLst>
      <p:ext uri="{BB962C8B-B14F-4D97-AF65-F5344CB8AC3E}">
        <p14:creationId xmlns:p14="http://schemas.microsoft.com/office/powerpoint/2010/main" xmlns="" val="104055702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381000" y="152400"/>
            <a:ext cx="8229600" cy="1143000"/>
          </a:xfrm>
        </p:spPr>
        <p:txBody>
          <a:bodyPr>
            <a:normAutofit/>
          </a:bodyPr>
          <a:lstStyle/>
          <a:p>
            <a:pPr algn="l" eaLnBrk="1" hangingPunct="1">
              <a:lnSpc>
                <a:spcPct val="120000"/>
              </a:lnSpc>
              <a:spcBef>
                <a:spcPct val="20000"/>
              </a:spcBef>
              <a:defRPr/>
            </a:pPr>
            <a:r>
              <a:rPr lang="en-US" sz="2400" b="1" smtClean="0">
                <a:effectLst>
                  <a:outerShdw blurRad="38100" dist="38100" dir="2700000" algn="tl">
                    <a:srgbClr val="000000">
                      <a:alpha val="43137"/>
                    </a:srgbClr>
                  </a:outerShdw>
                </a:effectLst>
                <a:latin typeface="Verdana" pitchFamily="34" charset="0"/>
                <a:ea typeface="Verdana" pitchFamily="34" charset="0"/>
                <a:cs typeface="Verdana" pitchFamily="34" charset="0"/>
              </a:rPr>
              <a:t>ẢNH HƯỞNG CỦA HÚT THUỐC THỤ ĐỘNG </a:t>
            </a:r>
            <a:br>
              <a:rPr lang="en-US" sz="2400" b="1" smtClean="0">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sz="2400" b="1" smtClean="0">
                <a:effectLst>
                  <a:outerShdw blurRad="38100" dist="38100" dir="2700000" algn="tl">
                    <a:srgbClr val="000000">
                      <a:alpha val="43137"/>
                    </a:srgbClr>
                  </a:outerShdw>
                </a:effectLst>
                <a:latin typeface="Verdana" pitchFamily="34" charset="0"/>
                <a:ea typeface="Verdana" pitchFamily="34" charset="0"/>
                <a:cs typeface="Verdana" pitchFamily="34" charset="0"/>
              </a:rPr>
              <a:t>VỚI SỨC KHOẺ</a:t>
            </a:r>
          </a:p>
        </p:txBody>
      </p:sp>
      <p:pic>
        <p:nvPicPr>
          <p:cNvPr id="58371" name="Picture 4" descr="415"/>
          <p:cNvPicPr>
            <a:picLocks noChangeAspect="1" noChangeArrowheads="1"/>
          </p:cNvPicPr>
          <p:nvPr/>
        </p:nvPicPr>
        <p:blipFill>
          <a:blip r:embed="rId2" cstate="print">
            <a:lum bright="-4000" contrast="6000"/>
          </a:blip>
          <a:srcRect/>
          <a:stretch>
            <a:fillRect/>
          </a:stretch>
        </p:blipFill>
        <p:spPr bwMode="auto">
          <a:xfrm>
            <a:off x="5105400" y="2286000"/>
            <a:ext cx="3657600" cy="3657600"/>
          </a:xfrm>
          <a:prstGeom prst="rect">
            <a:avLst/>
          </a:prstGeom>
          <a:noFill/>
          <a:ln w="9525">
            <a:noFill/>
            <a:miter lim="800000"/>
            <a:headEnd/>
            <a:tailEnd/>
          </a:ln>
        </p:spPr>
      </p:pic>
      <p:sp>
        <p:nvSpPr>
          <p:cNvPr id="58372" name="Text Box 5"/>
          <p:cNvSpPr txBox="1">
            <a:spLocks noChangeArrowheads="1"/>
          </p:cNvSpPr>
          <p:nvPr/>
        </p:nvSpPr>
        <p:spPr bwMode="auto">
          <a:xfrm>
            <a:off x="228600" y="1841168"/>
            <a:ext cx="4800600" cy="4407232"/>
          </a:xfrm>
          <a:prstGeom prst="rect">
            <a:avLst/>
          </a:prstGeom>
          <a:noFill/>
          <a:ln w="9525">
            <a:noFill/>
            <a:miter lim="800000"/>
            <a:headEnd/>
            <a:tailEnd/>
          </a:ln>
        </p:spPr>
        <p:txBody>
          <a:bodyPr>
            <a:spAutoFit/>
          </a:bodyPr>
          <a:lstStyle/>
          <a:p>
            <a:pPr marL="285750" indent="-285750">
              <a:lnSpc>
                <a:spcPct val="150000"/>
              </a:lnSpc>
              <a:spcBef>
                <a:spcPct val="90000"/>
              </a:spcBef>
              <a:buFont typeface="Wingdings" pitchFamily="2" charset="2"/>
              <a:buChar char="§"/>
            </a:pPr>
            <a:r>
              <a:rPr lang="en-US" sz="2200"/>
              <a:t>Làm tăng 20 -30% nguy cơ ung thư phổi cho người hút thuốc thụ động (Surgeon general report, CDC, 2006).</a:t>
            </a:r>
          </a:p>
          <a:p>
            <a:pPr marL="285750" indent="-285750">
              <a:lnSpc>
                <a:spcPct val="150000"/>
              </a:lnSpc>
              <a:spcBef>
                <a:spcPct val="90000"/>
              </a:spcBef>
              <a:buFont typeface="Wingdings" pitchFamily="2" charset="2"/>
              <a:buChar char="§"/>
            </a:pPr>
            <a:r>
              <a:rPr lang="en-US" sz="2200"/>
              <a:t>Ước tính hút thuốc thụ động hàng năm gây ra 3.400 ca tử vong vì ung thư phổi và từ 22.700 đến 69.700 ca tử vong vì bệnh tim ở Mỹ (Cục Bảo vệ môi trường California).</a:t>
            </a:r>
          </a:p>
        </p:txBody>
      </p:sp>
    </p:spTree>
    <p:extLst>
      <p:ext uri="{BB962C8B-B14F-4D97-AF65-F5344CB8AC3E}">
        <p14:creationId xmlns:p14="http://schemas.microsoft.com/office/powerpoint/2010/main" xmlns="" val="251555571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5" name="Picture 4" descr="Image"/>
          <p:cNvPicPr>
            <a:picLocks noChangeAspect="1" noChangeArrowheads="1"/>
          </p:cNvPicPr>
          <p:nvPr/>
        </p:nvPicPr>
        <p:blipFill>
          <a:blip r:embed="rId2" cstate="print">
            <a:lum bright="-4000" contrast="12000"/>
          </a:blip>
          <a:srcRect/>
          <a:stretch>
            <a:fillRect/>
          </a:stretch>
        </p:blipFill>
        <p:spPr bwMode="auto">
          <a:xfrm>
            <a:off x="5410200" y="2169866"/>
            <a:ext cx="3013364" cy="3545134"/>
          </a:xfrm>
          <a:prstGeom prst="rect">
            <a:avLst/>
          </a:prstGeom>
          <a:noFill/>
          <a:ln w="9525">
            <a:noFill/>
            <a:miter lim="800000"/>
            <a:headEnd/>
            <a:tailEnd/>
          </a:ln>
        </p:spPr>
      </p:pic>
      <p:sp>
        <p:nvSpPr>
          <p:cNvPr id="59396" name="Text Box 5"/>
          <p:cNvSpPr txBox="1">
            <a:spLocks noChangeArrowheads="1"/>
          </p:cNvSpPr>
          <p:nvPr/>
        </p:nvSpPr>
        <p:spPr bwMode="auto">
          <a:xfrm>
            <a:off x="325582" y="2503944"/>
            <a:ext cx="4475018" cy="2677656"/>
          </a:xfrm>
          <a:prstGeom prst="rect">
            <a:avLst/>
          </a:prstGeom>
          <a:noFill/>
          <a:ln w="9525" algn="ctr">
            <a:noFill/>
            <a:miter lim="800000"/>
            <a:headEnd/>
            <a:tailEnd/>
          </a:ln>
        </p:spPr>
        <p:txBody>
          <a:bodyPr wrap="square">
            <a:spAutoFit/>
          </a:bodyPr>
          <a:lstStyle/>
          <a:p>
            <a:pPr marL="514350" indent="-514350">
              <a:lnSpc>
                <a:spcPct val="200000"/>
              </a:lnSpc>
              <a:spcBef>
                <a:spcPct val="60000"/>
              </a:spcBef>
              <a:buFont typeface="Wingdings" pitchFamily="2" charset="2"/>
              <a:buChar char="§"/>
            </a:pPr>
            <a:r>
              <a:rPr lang="en-GB" sz="2800"/>
              <a:t>Làm tăng 25-30% nguy cơ bệnh tim mạch cho người hút thuốc thụ động.</a:t>
            </a:r>
            <a:endParaRPr lang="en-US" sz="2800"/>
          </a:p>
        </p:txBody>
      </p:sp>
      <p:sp>
        <p:nvSpPr>
          <p:cNvPr id="6" name="Rectangle 2"/>
          <p:cNvSpPr>
            <a:spLocks noGrp="1" noChangeArrowheads="1"/>
          </p:cNvSpPr>
          <p:nvPr>
            <p:ph type="title"/>
          </p:nvPr>
        </p:nvSpPr>
        <p:spPr>
          <a:xfrm>
            <a:off x="381000" y="152400"/>
            <a:ext cx="8229600" cy="1143000"/>
          </a:xfrm>
        </p:spPr>
        <p:txBody>
          <a:bodyPr>
            <a:normAutofit/>
          </a:bodyPr>
          <a:lstStyle/>
          <a:p>
            <a:pPr algn="l" eaLnBrk="1" hangingPunct="1">
              <a:lnSpc>
                <a:spcPct val="120000"/>
              </a:lnSpc>
              <a:spcBef>
                <a:spcPct val="20000"/>
              </a:spcBef>
              <a:defRPr/>
            </a:pPr>
            <a:r>
              <a:rPr lang="en-US" sz="2400" b="1" smtClean="0">
                <a:effectLst>
                  <a:outerShdw blurRad="38100" dist="38100" dir="2700000" algn="tl">
                    <a:srgbClr val="000000">
                      <a:alpha val="43137"/>
                    </a:srgbClr>
                  </a:outerShdw>
                </a:effectLst>
                <a:latin typeface="Verdana" pitchFamily="34" charset="0"/>
                <a:ea typeface="Verdana" pitchFamily="34" charset="0"/>
                <a:cs typeface="Verdana" pitchFamily="34" charset="0"/>
              </a:rPr>
              <a:t>ẢNH HƯỞNG CỦA HÚT THUỐC THỤ ĐỘNG </a:t>
            </a:r>
            <a:br>
              <a:rPr lang="en-US" sz="2400" b="1" smtClean="0">
                <a:effectLst>
                  <a:outerShdw blurRad="38100" dist="38100" dir="2700000" algn="tl">
                    <a:srgbClr val="000000">
                      <a:alpha val="43137"/>
                    </a:srgbClr>
                  </a:outerShdw>
                </a:effectLst>
                <a:latin typeface="Verdana" pitchFamily="34" charset="0"/>
                <a:ea typeface="Verdana" pitchFamily="34" charset="0"/>
                <a:cs typeface="Verdana" pitchFamily="34" charset="0"/>
              </a:rPr>
            </a:br>
            <a:r>
              <a:rPr lang="en-US" sz="2400" b="1" smtClean="0">
                <a:effectLst>
                  <a:outerShdw blurRad="38100" dist="38100" dir="2700000" algn="tl">
                    <a:srgbClr val="000000">
                      <a:alpha val="43137"/>
                    </a:srgbClr>
                  </a:outerShdw>
                </a:effectLst>
                <a:latin typeface="Verdana" pitchFamily="34" charset="0"/>
                <a:ea typeface="Verdana" pitchFamily="34" charset="0"/>
                <a:cs typeface="Verdana" pitchFamily="34" charset="0"/>
              </a:rPr>
              <a:t>VỚI SỨC KHOẺ</a:t>
            </a:r>
          </a:p>
        </p:txBody>
      </p:sp>
    </p:spTree>
    <p:extLst>
      <p:ext uri="{BB962C8B-B14F-4D97-AF65-F5344CB8AC3E}">
        <p14:creationId xmlns:p14="http://schemas.microsoft.com/office/powerpoint/2010/main" xmlns="" val="404970060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tabac5"/>
          <p:cNvPicPr>
            <a:picLocks noChangeAspect="1" noChangeArrowheads="1"/>
          </p:cNvPicPr>
          <p:nvPr/>
        </p:nvPicPr>
        <p:blipFill>
          <a:blip r:embed="rId2" cstate="print"/>
          <a:srcRect/>
          <a:stretch>
            <a:fillRect/>
          </a:stretch>
        </p:blipFill>
        <p:spPr bwMode="auto">
          <a:xfrm>
            <a:off x="7024687" y="2514600"/>
            <a:ext cx="1966913" cy="3276900"/>
          </a:xfrm>
          <a:prstGeom prst="rect">
            <a:avLst/>
          </a:prstGeom>
          <a:noFill/>
          <a:ln w="9525">
            <a:noFill/>
            <a:miter lim="800000"/>
            <a:headEnd/>
            <a:tailEnd/>
          </a:ln>
        </p:spPr>
      </p:pic>
      <p:sp>
        <p:nvSpPr>
          <p:cNvPr id="60419" name="Rectangle 3"/>
          <p:cNvSpPr>
            <a:spLocks noChangeArrowheads="1"/>
          </p:cNvSpPr>
          <p:nvPr/>
        </p:nvSpPr>
        <p:spPr bwMode="auto">
          <a:xfrm>
            <a:off x="319087" y="304800"/>
            <a:ext cx="7758113" cy="1020763"/>
          </a:xfrm>
          <a:prstGeom prst="rect">
            <a:avLst/>
          </a:prstGeom>
          <a:noFill/>
          <a:ln w="9525">
            <a:noFill/>
            <a:miter lim="800000"/>
            <a:headEnd/>
            <a:tailEnd/>
          </a:ln>
        </p:spPr>
        <p:txBody>
          <a:bodyPr anchor="ctr"/>
          <a:lstStyle/>
          <a:p>
            <a:pPr>
              <a:lnSpc>
                <a:spcPct val="100000"/>
              </a:lnSpc>
              <a:spcBef>
                <a:spcPct val="0"/>
              </a:spcBef>
              <a:buClrTx/>
              <a:buFontTx/>
              <a:buNone/>
            </a:pPr>
            <a:r>
              <a:rPr lang="en-US" sz="3200" b="1">
                <a:solidFill>
                  <a:srgbClr val="C00000"/>
                </a:solidFill>
              </a:rPr>
              <a:t>ẢNH HƯỞNG CỦA HÚT THUỐC THỤ ĐỘNG VỚI BÀ MẸ VÀ TRẺ EM</a:t>
            </a:r>
          </a:p>
        </p:txBody>
      </p:sp>
      <p:sp>
        <p:nvSpPr>
          <p:cNvPr id="60420" name="Rectangle 4"/>
          <p:cNvSpPr>
            <a:spLocks noChangeArrowheads="1"/>
          </p:cNvSpPr>
          <p:nvPr/>
        </p:nvSpPr>
        <p:spPr bwMode="auto">
          <a:xfrm>
            <a:off x="319086" y="1663503"/>
            <a:ext cx="4557713" cy="4813497"/>
          </a:xfrm>
          <a:prstGeom prst="rect">
            <a:avLst/>
          </a:prstGeom>
          <a:noFill/>
          <a:ln w="9525">
            <a:noFill/>
            <a:miter lim="800000"/>
            <a:headEnd/>
            <a:tailEnd/>
          </a:ln>
        </p:spPr>
        <p:txBody>
          <a:bodyPr wrap="square">
            <a:spAutoFit/>
          </a:bodyPr>
          <a:lstStyle/>
          <a:p>
            <a:pPr marL="457200" indent="-457200">
              <a:lnSpc>
                <a:spcPct val="150000"/>
              </a:lnSpc>
              <a:spcBef>
                <a:spcPct val="60000"/>
              </a:spcBef>
              <a:buFont typeface="Wingdings" pitchFamily="2" charset="2"/>
              <a:buChar char="§"/>
            </a:pPr>
            <a:r>
              <a:rPr lang="en-US" sz="2200"/>
              <a:t> Khói thuốc thụ động làm tăng 22% nguy cơ trẻ sinh nhẹ cân (dưới 2500g) (Leonardi-Bee JA et al, 2008).</a:t>
            </a:r>
          </a:p>
          <a:p>
            <a:pPr marL="457200" indent="-457200">
              <a:lnSpc>
                <a:spcPct val="150000"/>
              </a:lnSpc>
              <a:spcBef>
                <a:spcPct val="60000"/>
              </a:spcBef>
              <a:buFont typeface="Wingdings" pitchFamily="2" charset="2"/>
              <a:buChar char="§"/>
            </a:pPr>
            <a:r>
              <a:rPr lang="en-US" sz="2200"/>
              <a:t> Ở trẻ em, hút thuốc thụ động gây viêm đường hô hấp, viêm tai giữa, làm nặng thêm các triệu chứng hen và là một trong những nguyên nhân gây đột tử ở trẻ sơ sinh.</a:t>
            </a:r>
          </a:p>
        </p:txBody>
      </p:sp>
      <p:pic>
        <p:nvPicPr>
          <p:cNvPr id="60421" name="Picture 5" descr="~AUT0005"/>
          <p:cNvPicPr>
            <a:picLocks noChangeAspect="1" noChangeArrowheads="1"/>
          </p:cNvPicPr>
          <p:nvPr/>
        </p:nvPicPr>
        <p:blipFill>
          <a:blip r:embed="rId3" cstate="print"/>
          <a:srcRect/>
          <a:stretch>
            <a:fillRect/>
          </a:stretch>
        </p:blipFill>
        <p:spPr bwMode="auto">
          <a:xfrm>
            <a:off x="5109552" y="2514601"/>
            <a:ext cx="1900848" cy="3276600"/>
          </a:xfrm>
          <a:prstGeom prst="rect">
            <a:avLst/>
          </a:prstGeom>
          <a:noFill/>
          <a:ln w="12700" cap="sq">
            <a:noFill/>
            <a:miter lim="800000"/>
            <a:headEnd type="none" w="sm" len="sm"/>
            <a:tailEnd type="none" w="sm" len="sm"/>
          </a:ln>
        </p:spPr>
      </p:pic>
    </p:spTree>
    <p:extLst>
      <p:ext uri="{BB962C8B-B14F-4D97-AF65-F5344CB8AC3E}">
        <p14:creationId xmlns:p14="http://schemas.microsoft.com/office/powerpoint/2010/main" xmlns="" val="340717020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04800" y="76200"/>
            <a:ext cx="8458200" cy="6465332"/>
            <a:chOff x="304800" y="76200"/>
            <a:chExt cx="8458200" cy="6465332"/>
          </a:xfrm>
        </p:grpSpPr>
        <p:sp>
          <p:nvSpPr>
            <p:cNvPr id="61442" name="Freeform 2"/>
            <p:cNvSpPr>
              <a:spLocks/>
            </p:cNvSpPr>
            <p:nvPr/>
          </p:nvSpPr>
          <p:spPr bwMode="auto">
            <a:xfrm>
              <a:off x="1039813" y="1828800"/>
              <a:ext cx="561975" cy="2844800"/>
            </a:xfrm>
            <a:custGeom>
              <a:avLst/>
              <a:gdLst>
                <a:gd name="T0" fmla="*/ 0 w 266"/>
                <a:gd name="T1" fmla="*/ 2147483647 h 1792"/>
                <a:gd name="T2" fmla="*/ 0 w 266"/>
                <a:gd name="T3" fmla="*/ 2147483647 h 1792"/>
                <a:gd name="T4" fmla="*/ 2147483647 w 266"/>
                <a:gd name="T5" fmla="*/ 0 h 1792"/>
                <a:gd name="T6" fmla="*/ 2147483647 w 266"/>
                <a:gd name="T7" fmla="*/ 2147483647 h 1792"/>
                <a:gd name="T8" fmla="*/ 0 w 266"/>
                <a:gd name="T9" fmla="*/ 2147483647 h 1792"/>
                <a:gd name="T10" fmla="*/ 0 60000 65536"/>
                <a:gd name="T11" fmla="*/ 0 60000 65536"/>
                <a:gd name="T12" fmla="*/ 0 60000 65536"/>
                <a:gd name="T13" fmla="*/ 0 60000 65536"/>
                <a:gd name="T14" fmla="*/ 0 60000 65536"/>
                <a:gd name="T15" fmla="*/ 0 w 266"/>
                <a:gd name="T16" fmla="*/ 0 h 1792"/>
                <a:gd name="T17" fmla="*/ 266 w 266"/>
                <a:gd name="T18" fmla="*/ 1792 h 1792"/>
              </a:gdLst>
              <a:ahLst/>
              <a:cxnLst>
                <a:cxn ang="T10">
                  <a:pos x="T0" y="T1"/>
                </a:cxn>
                <a:cxn ang="T11">
                  <a:pos x="T2" y="T3"/>
                </a:cxn>
                <a:cxn ang="T12">
                  <a:pos x="T4" y="T5"/>
                </a:cxn>
                <a:cxn ang="T13">
                  <a:pos x="T6" y="T7"/>
                </a:cxn>
                <a:cxn ang="T14">
                  <a:pos x="T8" y="T9"/>
                </a:cxn>
              </a:cxnLst>
              <a:rect l="T15" t="T16" r="T17" b="T18"/>
              <a:pathLst>
                <a:path w="266" h="1792">
                  <a:moveTo>
                    <a:pt x="0" y="1792"/>
                  </a:moveTo>
                  <a:lnTo>
                    <a:pt x="0" y="151"/>
                  </a:lnTo>
                  <a:lnTo>
                    <a:pt x="266" y="0"/>
                  </a:lnTo>
                  <a:lnTo>
                    <a:pt x="266" y="1642"/>
                  </a:lnTo>
                  <a:lnTo>
                    <a:pt x="0" y="1792"/>
                  </a:lnTo>
                  <a:close/>
                </a:path>
              </a:pathLst>
            </a:custGeom>
            <a:solidFill>
              <a:schemeClr val="hlink"/>
            </a:solidFill>
            <a:ln w="9525">
              <a:noFill/>
              <a:round/>
              <a:headEnd/>
              <a:tailEnd/>
            </a:ln>
          </p:spPr>
          <p:txBody>
            <a:bodyPr/>
            <a:lstStyle/>
            <a:p>
              <a:endParaRPr lang="vi-VN"/>
            </a:p>
          </p:txBody>
        </p:sp>
        <p:sp>
          <p:nvSpPr>
            <p:cNvPr id="61443" name="Freeform 3"/>
            <p:cNvSpPr>
              <a:spLocks/>
            </p:cNvSpPr>
            <p:nvPr/>
          </p:nvSpPr>
          <p:spPr bwMode="auto">
            <a:xfrm>
              <a:off x="1039813" y="3733800"/>
              <a:ext cx="7342187" cy="280988"/>
            </a:xfrm>
            <a:custGeom>
              <a:avLst/>
              <a:gdLst>
                <a:gd name="T0" fmla="*/ 0 w 556"/>
                <a:gd name="T1" fmla="*/ 2147483647 h 24"/>
                <a:gd name="T2" fmla="*/ 2147483647 w 556"/>
                <a:gd name="T3" fmla="*/ 0 h 24"/>
                <a:gd name="T4" fmla="*/ 2147483647 w 556"/>
                <a:gd name="T5" fmla="*/ 0 h 24"/>
                <a:gd name="T6" fmla="*/ 0 60000 65536"/>
                <a:gd name="T7" fmla="*/ 0 60000 65536"/>
                <a:gd name="T8" fmla="*/ 0 60000 65536"/>
                <a:gd name="T9" fmla="*/ 0 w 556"/>
                <a:gd name="T10" fmla="*/ 0 h 24"/>
                <a:gd name="T11" fmla="*/ 556 w 556"/>
                <a:gd name="T12" fmla="*/ 24 h 24"/>
              </a:gdLst>
              <a:ahLst/>
              <a:cxnLst>
                <a:cxn ang="T6">
                  <a:pos x="T0" y="T1"/>
                </a:cxn>
                <a:cxn ang="T7">
                  <a:pos x="T2" y="T3"/>
                </a:cxn>
                <a:cxn ang="T8">
                  <a:pos x="T4" y="T5"/>
                </a:cxn>
              </a:cxnLst>
              <a:rect l="T9" t="T10" r="T11" b="T12"/>
              <a:pathLst>
                <a:path w="556" h="24">
                  <a:moveTo>
                    <a:pt x="0" y="24"/>
                  </a:moveTo>
                  <a:lnTo>
                    <a:pt x="32" y="0"/>
                  </a:lnTo>
                  <a:lnTo>
                    <a:pt x="556" y="0"/>
                  </a:lnTo>
                </a:path>
              </a:pathLst>
            </a:custGeom>
            <a:solidFill>
              <a:schemeClr val="hlink"/>
            </a:solidFill>
            <a:ln w="12700">
              <a:solidFill>
                <a:srgbClr val="000000"/>
              </a:solidFill>
              <a:prstDash val="solid"/>
              <a:round/>
              <a:headEnd/>
              <a:tailEnd/>
            </a:ln>
          </p:spPr>
          <p:txBody>
            <a:bodyPr/>
            <a:lstStyle/>
            <a:p>
              <a:endParaRPr lang="vi-VN"/>
            </a:p>
          </p:txBody>
        </p:sp>
        <p:sp>
          <p:nvSpPr>
            <p:cNvPr id="61444" name="Freeform 4"/>
            <p:cNvSpPr>
              <a:spLocks/>
            </p:cNvSpPr>
            <p:nvPr/>
          </p:nvSpPr>
          <p:spPr bwMode="auto">
            <a:xfrm>
              <a:off x="1039813" y="3084513"/>
              <a:ext cx="7342187" cy="280987"/>
            </a:xfrm>
            <a:custGeom>
              <a:avLst/>
              <a:gdLst>
                <a:gd name="T0" fmla="*/ 0 w 556"/>
                <a:gd name="T1" fmla="*/ 2147483647 h 24"/>
                <a:gd name="T2" fmla="*/ 2147483647 w 556"/>
                <a:gd name="T3" fmla="*/ 0 h 24"/>
                <a:gd name="T4" fmla="*/ 2147483647 w 556"/>
                <a:gd name="T5" fmla="*/ 0 h 24"/>
                <a:gd name="T6" fmla="*/ 0 60000 65536"/>
                <a:gd name="T7" fmla="*/ 0 60000 65536"/>
                <a:gd name="T8" fmla="*/ 0 60000 65536"/>
                <a:gd name="T9" fmla="*/ 0 w 556"/>
                <a:gd name="T10" fmla="*/ 0 h 24"/>
                <a:gd name="T11" fmla="*/ 556 w 556"/>
                <a:gd name="T12" fmla="*/ 24 h 24"/>
              </a:gdLst>
              <a:ahLst/>
              <a:cxnLst>
                <a:cxn ang="T6">
                  <a:pos x="T0" y="T1"/>
                </a:cxn>
                <a:cxn ang="T7">
                  <a:pos x="T2" y="T3"/>
                </a:cxn>
                <a:cxn ang="T8">
                  <a:pos x="T4" y="T5"/>
                </a:cxn>
              </a:cxnLst>
              <a:rect l="T9" t="T10" r="T11" b="T12"/>
              <a:pathLst>
                <a:path w="556" h="24">
                  <a:moveTo>
                    <a:pt x="0" y="24"/>
                  </a:moveTo>
                  <a:lnTo>
                    <a:pt x="32" y="0"/>
                  </a:lnTo>
                  <a:lnTo>
                    <a:pt x="556" y="0"/>
                  </a:lnTo>
                </a:path>
              </a:pathLst>
            </a:custGeom>
            <a:solidFill>
              <a:schemeClr val="hlink"/>
            </a:solidFill>
            <a:ln w="12700">
              <a:solidFill>
                <a:srgbClr val="000000"/>
              </a:solidFill>
              <a:prstDash val="solid"/>
              <a:round/>
              <a:headEnd/>
              <a:tailEnd/>
            </a:ln>
          </p:spPr>
          <p:txBody>
            <a:bodyPr/>
            <a:lstStyle/>
            <a:p>
              <a:endParaRPr lang="vi-VN"/>
            </a:p>
          </p:txBody>
        </p:sp>
        <p:sp>
          <p:nvSpPr>
            <p:cNvPr id="61445" name="Freeform 5"/>
            <p:cNvSpPr>
              <a:spLocks/>
            </p:cNvSpPr>
            <p:nvPr/>
          </p:nvSpPr>
          <p:spPr bwMode="auto">
            <a:xfrm>
              <a:off x="1039813" y="2435225"/>
              <a:ext cx="7342187" cy="282575"/>
            </a:xfrm>
            <a:custGeom>
              <a:avLst/>
              <a:gdLst>
                <a:gd name="T0" fmla="*/ 0 w 556"/>
                <a:gd name="T1" fmla="*/ 2147483647 h 24"/>
                <a:gd name="T2" fmla="*/ 2147483647 w 556"/>
                <a:gd name="T3" fmla="*/ 0 h 24"/>
                <a:gd name="T4" fmla="*/ 2147483647 w 556"/>
                <a:gd name="T5" fmla="*/ 0 h 24"/>
                <a:gd name="T6" fmla="*/ 0 60000 65536"/>
                <a:gd name="T7" fmla="*/ 0 60000 65536"/>
                <a:gd name="T8" fmla="*/ 0 60000 65536"/>
                <a:gd name="T9" fmla="*/ 0 w 556"/>
                <a:gd name="T10" fmla="*/ 0 h 24"/>
                <a:gd name="T11" fmla="*/ 556 w 556"/>
                <a:gd name="T12" fmla="*/ 24 h 24"/>
              </a:gdLst>
              <a:ahLst/>
              <a:cxnLst>
                <a:cxn ang="T6">
                  <a:pos x="T0" y="T1"/>
                </a:cxn>
                <a:cxn ang="T7">
                  <a:pos x="T2" y="T3"/>
                </a:cxn>
                <a:cxn ang="T8">
                  <a:pos x="T4" y="T5"/>
                </a:cxn>
              </a:cxnLst>
              <a:rect l="T9" t="T10" r="T11" b="T12"/>
              <a:pathLst>
                <a:path w="556" h="24">
                  <a:moveTo>
                    <a:pt x="0" y="24"/>
                  </a:moveTo>
                  <a:lnTo>
                    <a:pt x="32" y="0"/>
                  </a:lnTo>
                  <a:lnTo>
                    <a:pt x="556" y="0"/>
                  </a:lnTo>
                </a:path>
              </a:pathLst>
            </a:custGeom>
            <a:solidFill>
              <a:schemeClr val="hlink"/>
            </a:solidFill>
            <a:ln w="12700">
              <a:solidFill>
                <a:srgbClr val="000000"/>
              </a:solidFill>
              <a:prstDash val="solid"/>
              <a:round/>
              <a:headEnd/>
              <a:tailEnd/>
            </a:ln>
          </p:spPr>
          <p:txBody>
            <a:bodyPr/>
            <a:lstStyle/>
            <a:p>
              <a:endParaRPr lang="vi-VN"/>
            </a:p>
          </p:txBody>
        </p:sp>
        <p:sp>
          <p:nvSpPr>
            <p:cNvPr id="61446" name="Freeform 6"/>
            <p:cNvSpPr>
              <a:spLocks/>
            </p:cNvSpPr>
            <p:nvPr/>
          </p:nvSpPr>
          <p:spPr bwMode="auto">
            <a:xfrm>
              <a:off x="1039813" y="1773238"/>
              <a:ext cx="7342187" cy="295275"/>
            </a:xfrm>
            <a:custGeom>
              <a:avLst/>
              <a:gdLst>
                <a:gd name="T0" fmla="*/ 0 w 556"/>
                <a:gd name="T1" fmla="*/ 2147483647 h 25"/>
                <a:gd name="T2" fmla="*/ 2147483647 w 556"/>
                <a:gd name="T3" fmla="*/ 0 h 25"/>
                <a:gd name="T4" fmla="*/ 2147483647 w 556"/>
                <a:gd name="T5" fmla="*/ 0 h 25"/>
                <a:gd name="T6" fmla="*/ 0 60000 65536"/>
                <a:gd name="T7" fmla="*/ 0 60000 65536"/>
                <a:gd name="T8" fmla="*/ 0 60000 65536"/>
                <a:gd name="T9" fmla="*/ 0 w 556"/>
                <a:gd name="T10" fmla="*/ 0 h 25"/>
                <a:gd name="T11" fmla="*/ 556 w 556"/>
                <a:gd name="T12" fmla="*/ 25 h 25"/>
              </a:gdLst>
              <a:ahLst/>
              <a:cxnLst>
                <a:cxn ang="T6">
                  <a:pos x="T0" y="T1"/>
                </a:cxn>
                <a:cxn ang="T7">
                  <a:pos x="T2" y="T3"/>
                </a:cxn>
                <a:cxn ang="T8">
                  <a:pos x="T4" y="T5"/>
                </a:cxn>
              </a:cxnLst>
              <a:rect l="T9" t="T10" r="T11" b="T12"/>
              <a:pathLst>
                <a:path w="556" h="25">
                  <a:moveTo>
                    <a:pt x="0" y="25"/>
                  </a:moveTo>
                  <a:lnTo>
                    <a:pt x="32" y="0"/>
                  </a:lnTo>
                  <a:lnTo>
                    <a:pt x="556" y="0"/>
                  </a:lnTo>
                </a:path>
              </a:pathLst>
            </a:custGeom>
            <a:solidFill>
              <a:schemeClr val="hlink"/>
            </a:solidFill>
            <a:ln w="12700">
              <a:solidFill>
                <a:srgbClr val="000000"/>
              </a:solidFill>
              <a:prstDash val="solid"/>
              <a:round/>
              <a:headEnd/>
              <a:tailEnd/>
            </a:ln>
          </p:spPr>
          <p:txBody>
            <a:bodyPr/>
            <a:lstStyle/>
            <a:p>
              <a:endParaRPr lang="vi-VN"/>
            </a:p>
          </p:txBody>
        </p:sp>
        <p:sp>
          <p:nvSpPr>
            <p:cNvPr id="61447" name="Freeform 7"/>
            <p:cNvSpPr>
              <a:spLocks/>
            </p:cNvSpPr>
            <p:nvPr/>
          </p:nvSpPr>
          <p:spPr bwMode="auto">
            <a:xfrm>
              <a:off x="1095375" y="1752600"/>
              <a:ext cx="458788" cy="2844800"/>
            </a:xfrm>
            <a:custGeom>
              <a:avLst/>
              <a:gdLst>
                <a:gd name="T0" fmla="*/ 0 w 266"/>
                <a:gd name="T1" fmla="*/ 2147483647 h 1792"/>
                <a:gd name="T2" fmla="*/ 0 w 266"/>
                <a:gd name="T3" fmla="*/ 2147483647 h 1792"/>
                <a:gd name="T4" fmla="*/ 2147483647 w 266"/>
                <a:gd name="T5" fmla="*/ 0 h 1792"/>
                <a:gd name="T6" fmla="*/ 2147483647 w 266"/>
                <a:gd name="T7" fmla="*/ 2147483647 h 1792"/>
                <a:gd name="T8" fmla="*/ 0 w 266"/>
                <a:gd name="T9" fmla="*/ 2147483647 h 1792"/>
                <a:gd name="T10" fmla="*/ 0 60000 65536"/>
                <a:gd name="T11" fmla="*/ 0 60000 65536"/>
                <a:gd name="T12" fmla="*/ 0 60000 65536"/>
                <a:gd name="T13" fmla="*/ 0 60000 65536"/>
                <a:gd name="T14" fmla="*/ 0 60000 65536"/>
                <a:gd name="T15" fmla="*/ 0 w 266"/>
                <a:gd name="T16" fmla="*/ 0 h 1792"/>
                <a:gd name="T17" fmla="*/ 266 w 266"/>
                <a:gd name="T18" fmla="*/ 1792 h 1792"/>
              </a:gdLst>
              <a:ahLst/>
              <a:cxnLst>
                <a:cxn ang="T10">
                  <a:pos x="T0" y="T1"/>
                </a:cxn>
                <a:cxn ang="T11">
                  <a:pos x="T2" y="T3"/>
                </a:cxn>
                <a:cxn ang="T12">
                  <a:pos x="T4" y="T5"/>
                </a:cxn>
                <a:cxn ang="T13">
                  <a:pos x="T6" y="T7"/>
                </a:cxn>
                <a:cxn ang="T14">
                  <a:pos x="T8" y="T9"/>
                </a:cxn>
              </a:cxnLst>
              <a:rect l="T15" t="T16" r="T17" b="T18"/>
              <a:pathLst>
                <a:path w="266" h="1792">
                  <a:moveTo>
                    <a:pt x="0" y="1792"/>
                  </a:moveTo>
                  <a:lnTo>
                    <a:pt x="0" y="151"/>
                  </a:lnTo>
                  <a:lnTo>
                    <a:pt x="266" y="0"/>
                  </a:lnTo>
                  <a:lnTo>
                    <a:pt x="266" y="1642"/>
                  </a:lnTo>
                  <a:lnTo>
                    <a:pt x="0" y="1792"/>
                  </a:lnTo>
                  <a:close/>
                </a:path>
              </a:pathLst>
            </a:custGeom>
            <a:solidFill>
              <a:schemeClr val="hlink"/>
            </a:solidFill>
            <a:ln w="12700">
              <a:solidFill>
                <a:srgbClr val="000000"/>
              </a:solidFill>
              <a:prstDash val="solid"/>
              <a:round/>
              <a:headEnd/>
              <a:tailEnd/>
            </a:ln>
          </p:spPr>
          <p:txBody>
            <a:bodyPr/>
            <a:lstStyle/>
            <a:p>
              <a:endParaRPr lang="vi-VN"/>
            </a:p>
          </p:txBody>
        </p:sp>
        <p:sp>
          <p:nvSpPr>
            <p:cNvPr id="61448" name="Rectangle 8"/>
            <p:cNvSpPr>
              <a:spLocks noChangeArrowheads="1"/>
            </p:cNvSpPr>
            <p:nvPr/>
          </p:nvSpPr>
          <p:spPr bwMode="auto">
            <a:xfrm>
              <a:off x="1601788" y="1828800"/>
              <a:ext cx="6780212" cy="2606675"/>
            </a:xfrm>
            <a:prstGeom prst="rect">
              <a:avLst/>
            </a:prstGeom>
            <a:solidFill>
              <a:schemeClr val="hlink"/>
            </a:solidFill>
            <a:ln w="12700">
              <a:solidFill>
                <a:srgbClr val="000000"/>
              </a:solidFill>
              <a:miter lim="800000"/>
              <a:headEnd/>
              <a:tailEnd/>
            </a:ln>
          </p:spPr>
          <p:txBody>
            <a:bodyPr/>
            <a:lstStyle/>
            <a:p>
              <a:endParaRPr lang="vi-VN"/>
            </a:p>
          </p:txBody>
        </p:sp>
        <p:sp>
          <p:nvSpPr>
            <p:cNvPr id="61449" name="Freeform 9"/>
            <p:cNvSpPr>
              <a:spLocks/>
            </p:cNvSpPr>
            <p:nvPr/>
          </p:nvSpPr>
          <p:spPr bwMode="auto">
            <a:xfrm>
              <a:off x="2763838" y="4273550"/>
              <a:ext cx="579437" cy="400050"/>
            </a:xfrm>
            <a:custGeom>
              <a:avLst/>
              <a:gdLst>
                <a:gd name="T0" fmla="*/ 0 w 275"/>
                <a:gd name="T1" fmla="*/ 2147483647 h 252"/>
                <a:gd name="T2" fmla="*/ 0 w 275"/>
                <a:gd name="T3" fmla="*/ 2147483647 h 252"/>
                <a:gd name="T4" fmla="*/ 2147483647 w 275"/>
                <a:gd name="T5" fmla="*/ 0 h 252"/>
                <a:gd name="T6" fmla="*/ 2147483647 w 275"/>
                <a:gd name="T7" fmla="*/ 2147483647 h 252"/>
                <a:gd name="T8" fmla="*/ 0 w 275"/>
                <a:gd name="T9" fmla="*/ 2147483647 h 252"/>
                <a:gd name="T10" fmla="*/ 0 60000 65536"/>
                <a:gd name="T11" fmla="*/ 0 60000 65536"/>
                <a:gd name="T12" fmla="*/ 0 60000 65536"/>
                <a:gd name="T13" fmla="*/ 0 60000 65536"/>
                <a:gd name="T14" fmla="*/ 0 60000 65536"/>
                <a:gd name="T15" fmla="*/ 0 w 275"/>
                <a:gd name="T16" fmla="*/ 0 h 252"/>
                <a:gd name="T17" fmla="*/ 275 w 275"/>
                <a:gd name="T18" fmla="*/ 252 h 252"/>
              </a:gdLst>
              <a:ahLst/>
              <a:cxnLst>
                <a:cxn ang="T10">
                  <a:pos x="T0" y="T1"/>
                </a:cxn>
                <a:cxn ang="T11">
                  <a:pos x="T2" y="T3"/>
                </a:cxn>
                <a:cxn ang="T12">
                  <a:pos x="T4" y="T5"/>
                </a:cxn>
                <a:cxn ang="T13">
                  <a:pos x="T6" y="T7"/>
                </a:cxn>
                <a:cxn ang="T14">
                  <a:pos x="T8" y="T9"/>
                </a:cxn>
              </a:cxnLst>
              <a:rect l="T15" t="T16" r="T17" b="T18"/>
              <a:pathLst>
                <a:path w="275" h="252">
                  <a:moveTo>
                    <a:pt x="0" y="252"/>
                  </a:moveTo>
                  <a:lnTo>
                    <a:pt x="0" y="144"/>
                  </a:lnTo>
                  <a:lnTo>
                    <a:pt x="275" y="0"/>
                  </a:lnTo>
                  <a:lnTo>
                    <a:pt x="275" y="102"/>
                  </a:lnTo>
                  <a:lnTo>
                    <a:pt x="0" y="252"/>
                  </a:lnTo>
                  <a:close/>
                </a:path>
              </a:pathLst>
            </a:custGeom>
            <a:solidFill>
              <a:schemeClr val="hlink"/>
            </a:solidFill>
            <a:ln w="12700">
              <a:solidFill>
                <a:srgbClr val="000000"/>
              </a:solidFill>
              <a:prstDash val="solid"/>
              <a:round/>
              <a:headEnd/>
              <a:tailEnd/>
            </a:ln>
          </p:spPr>
          <p:txBody>
            <a:bodyPr/>
            <a:lstStyle/>
            <a:p>
              <a:endParaRPr lang="vi-VN"/>
            </a:p>
          </p:txBody>
        </p:sp>
        <p:sp>
          <p:nvSpPr>
            <p:cNvPr id="61450" name="Rectangle 10"/>
            <p:cNvSpPr>
              <a:spLocks noChangeArrowheads="1"/>
            </p:cNvSpPr>
            <p:nvPr/>
          </p:nvSpPr>
          <p:spPr bwMode="auto">
            <a:xfrm>
              <a:off x="1095375" y="4502150"/>
              <a:ext cx="1668463" cy="171450"/>
            </a:xfrm>
            <a:prstGeom prst="rect">
              <a:avLst/>
            </a:prstGeom>
            <a:solidFill>
              <a:schemeClr val="accent1"/>
            </a:solidFill>
            <a:ln w="12700">
              <a:solidFill>
                <a:srgbClr val="000000"/>
              </a:solidFill>
              <a:miter lim="800000"/>
              <a:headEnd/>
              <a:tailEnd/>
            </a:ln>
          </p:spPr>
          <p:txBody>
            <a:bodyPr/>
            <a:lstStyle/>
            <a:p>
              <a:endParaRPr lang="vi-VN"/>
            </a:p>
          </p:txBody>
        </p:sp>
        <p:sp>
          <p:nvSpPr>
            <p:cNvPr id="61451" name="Freeform 11"/>
            <p:cNvSpPr>
              <a:spLocks/>
            </p:cNvSpPr>
            <p:nvPr/>
          </p:nvSpPr>
          <p:spPr bwMode="auto">
            <a:xfrm>
              <a:off x="1095375" y="4273550"/>
              <a:ext cx="2247900" cy="228600"/>
            </a:xfrm>
            <a:custGeom>
              <a:avLst/>
              <a:gdLst>
                <a:gd name="T0" fmla="*/ 2147483647 w 1066"/>
                <a:gd name="T1" fmla="*/ 2147483647 h 144"/>
                <a:gd name="T2" fmla="*/ 2147483647 w 1066"/>
                <a:gd name="T3" fmla="*/ 0 h 144"/>
                <a:gd name="T4" fmla="*/ 2147483647 w 1066"/>
                <a:gd name="T5" fmla="*/ 0 h 144"/>
                <a:gd name="T6" fmla="*/ 0 w 1066"/>
                <a:gd name="T7" fmla="*/ 2147483647 h 144"/>
                <a:gd name="T8" fmla="*/ 2147483647 w 1066"/>
                <a:gd name="T9" fmla="*/ 2147483647 h 144"/>
                <a:gd name="T10" fmla="*/ 0 60000 65536"/>
                <a:gd name="T11" fmla="*/ 0 60000 65536"/>
                <a:gd name="T12" fmla="*/ 0 60000 65536"/>
                <a:gd name="T13" fmla="*/ 0 60000 65536"/>
                <a:gd name="T14" fmla="*/ 0 60000 65536"/>
                <a:gd name="T15" fmla="*/ 0 w 1066"/>
                <a:gd name="T16" fmla="*/ 0 h 144"/>
                <a:gd name="T17" fmla="*/ 1066 w 1066"/>
                <a:gd name="T18" fmla="*/ 144 h 144"/>
              </a:gdLst>
              <a:ahLst/>
              <a:cxnLst>
                <a:cxn ang="T10">
                  <a:pos x="T0" y="T1"/>
                </a:cxn>
                <a:cxn ang="T11">
                  <a:pos x="T2" y="T3"/>
                </a:cxn>
                <a:cxn ang="T12">
                  <a:pos x="T4" y="T5"/>
                </a:cxn>
                <a:cxn ang="T13">
                  <a:pos x="T6" y="T7"/>
                </a:cxn>
                <a:cxn ang="T14">
                  <a:pos x="T8" y="T9"/>
                </a:cxn>
              </a:cxnLst>
              <a:rect l="T15" t="T16" r="T17" b="T18"/>
              <a:pathLst>
                <a:path w="1066" h="144">
                  <a:moveTo>
                    <a:pt x="791" y="144"/>
                  </a:moveTo>
                  <a:lnTo>
                    <a:pt x="1066" y="0"/>
                  </a:lnTo>
                  <a:lnTo>
                    <a:pt x="275" y="0"/>
                  </a:lnTo>
                  <a:lnTo>
                    <a:pt x="0" y="144"/>
                  </a:lnTo>
                  <a:lnTo>
                    <a:pt x="791" y="144"/>
                  </a:lnTo>
                  <a:close/>
                </a:path>
              </a:pathLst>
            </a:custGeom>
            <a:solidFill>
              <a:schemeClr val="accent1"/>
            </a:solidFill>
            <a:ln w="12700">
              <a:solidFill>
                <a:srgbClr val="000000"/>
              </a:solidFill>
              <a:prstDash val="solid"/>
              <a:round/>
              <a:headEnd/>
              <a:tailEnd/>
            </a:ln>
          </p:spPr>
          <p:txBody>
            <a:bodyPr/>
            <a:lstStyle/>
            <a:p>
              <a:endParaRPr lang="vi-VN"/>
            </a:p>
          </p:txBody>
        </p:sp>
        <p:sp>
          <p:nvSpPr>
            <p:cNvPr id="61452" name="Freeform 12"/>
            <p:cNvSpPr>
              <a:spLocks/>
            </p:cNvSpPr>
            <p:nvPr/>
          </p:nvSpPr>
          <p:spPr bwMode="auto">
            <a:xfrm>
              <a:off x="4448175" y="3652838"/>
              <a:ext cx="560388" cy="1020762"/>
            </a:xfrm>
            <a:custGeom>
              <a:avLst/>
              <a:gdLst>
                <a:gd name="T0" fmla="*/ 0 w 266"/>
                <a:gd name="T1" fmla="*/ 2147483647 h 643"/>
                <a:gd name="T2" fmla="*/ 0 w 266"/>
                <a:gd name="T3" fmla="*/ 2147483647 h 643"/>
                <a:gd name="T4" fmla="*/ 2147483647 w 266"/>
                <a:gd name="T5" fmla="*/ 0 h 643"/>
                <a:gd name="T6" fmla="*/ 2147483647 w 266"/>
                <a:gd name="T7" fmla="*/ 2147483647 h 643"/>
                <a:gd name="T8" fmla="*/ 0 w 266"/>
                <a:gd name="T9" fmla="*/ 2147483647 h 643"/>
                <a:gd name="T10" fmla="*/ 0 60000 65536"/>
                <a:gd name="T11" fmla="*/ 0 60000 65536"/>
                <a:gd name="T12" fmla="*/ 0 60000 65536"/>
                <a:gd name="T13" fmla="*/ 0 60000 65536"/>
                <a:gd name="T14" fmla="*/ 0 60000 65536"/>
                <a:gd name="T15" fmla="*/ 0 w 266"/>
                <a:gd name="T16" fmla="*/ 0 h 643"/>
                <a:gd name="T17" fmla="*/ 266 w 266"/>
                <a:gd name="T18" fmla="*/ 643 h 643"/>
              </a:gdLst>
              <a:ahLst/>
              <a:cxnLst>
                <a:cxn ang="T10">
                  <a:pos x="T0" y="T1"/>
                </a:cxn>
                <a:cxn ang="T11">
                  <a:pos x="T2" y="T3"/>
                </a:cxn>
                <a:cxn ang="T12">
                  <a:pos x="T4" y="T5"/>
                </a:cxn>
                <a:cxn ang="T13">
                  <a:pos x="T6" y="T7"/>
                </a:cxn>
                <a:cxn ang="T14">
                  <a:pos x="T8" y="T9"/>
                </a:cxn>
              </a:cxnLst>
              <a:rect l="T15" t="T16" r="T17" b="T18"/>
              <a:pathLst>
                <a:path w="266" h="643">
                  <a:moveTo>
                    <a:pt x="0" y="643"/>
                  </a:moveTo>
                  <a:lnTo>
                    <a:pt x="0" y="150"/>
                  </a:lnTo>
                  <a:lnTo>
                    <a:pt x="266" y="0"/>
                  </a:lnTo>
                  <a:lnTo>
                    <a:pt x="266" y="493"/>
                  </a:lnTo>
                  <a:lnTo>
                    <a:pt x="0" y="643"/>
                  </a:lnTo>
                  <a:close/>
                </a:path>
              </a:pathLst>
            </a:custGeom>
            <a:solidFill>
              <a:schemeClr val="hlink"/>
            </a:solidFill>
            <a:ln w="12700">
              <a:solidFill>
                <a:srgbClr val="000000"/>
              </a:solidFill>
              <a:prstDash val="solid"/>
              <a:round/>
              <a:headEnd/>
              <a:tailEnd/>
            </a:ln>
          </p:spPr>
          <p:txBody>
            <a:bodyPr/>
            <a:lstStyle/>
            <a:p>
              <a:endParaRPr lang="vi-VN"/>
            </a:p>
          </p:txBody>
        </p:sp>
        <p:sp>
          <p:nvSpPr>
            <p:cNvPr id="61453" name="Rectangle 13"/>
            <p:cNvSpPr>
              <a:spLocks noChangeArrowheads="1"/>
            </p:cNvSpPr>
            <p:nvPr/>
          </p:nvSpPr>
          <p:spPr bwMode="auto">
            <a:xfrm>
              <a:off x="2763838" y="3890963"/>
              <a:ext cx="1684337" cy="782637"/>
            </a:xfrm>
            <a:prstGeom prst="rect">
              <a:avLst/>
            </a:prstGeom>
            <a:solidFill>
              <a:srgbClr val="FDE3BA"/>
            </a:solidFill>
            <a:ln w="12700">
              <a:solidFill>
                <a:srgbClr val="000000"/>
              </a:solidFill>
              <a:miter lim="800000"/>
              <a:headEnd/>
              <a:tailEnd/>
            </a:ln>
          </p:spPr>
          <p:txBody>
            <a:bodyPr/>
            <a:lstStyle/>
            <a:p>
              <a:endParaRPr lang="vi-VN"/>
            </a:p>
          </p:txBody>
        </p:sp>
        <p:sp>
          <p:nvSpPr>
            <p:cNvPr id="61454" name="Freeform 14"/>
            <p:cNvSpPr>
              <a:spLocks/>
            </p:cNvSpPr>
            <p:nvPr/>
          </p:nvSpPr>
          <p:spPr bwMode="auto">
            <a:xfrm>
              <a:off x="2763838" y="3652838"/>
              <a:ext cx="2244725" cy="238125"/>
            </a:xfrm>
            <a:custGeom>
              <a:avLst/>
              <a:gdLst>
                <a:gd name="T0" fmla="*/ 2147483647 w 1065"/>
                <a:gd name="T1" fmla="*/ 2147483647 h 150"/>
                <a:gd name="T2" fmla="*/ 2147483647 w 1065"/>
                <a:gd name="T3" fmla="*/ 0 h 150"/>
                <a:gd name="T4" fmla="*/ 2147483647 w 1065"/>
                <a:gd name="T5" fmla="*/ 0 h 150"/>
                <a:gd name="T6" fmla="*/ 0 w 1065"/>
                <a:gd name="T7" fmla="*/ 2147483647 h 150"/>
                <a:gd name="T8" fmla="*/ 2147483647 w 1065"/>
                <a:gd name="T9" fmla="*/ 2147483647 h 150"/>
                <a:gd name="T10" fmla="*/ 0 60000 65536"/>
                <a:gd name="T11" fmla="*/ 0 60000 65536"/>
                <a:gd name="T12" fmla="*/ 0 60000 65536"/>
                <a:gd name="T13" fmla="*/ 0 60000 65536"/>
                <a:gd name="T14" fmla="*/ 0 60000 65536"/>
                <a:gd name="T15" fmla="*/ 0 w 1065"/>
                <a:gd name="T16" fmla="*/ 0 h 150"/>
                <a:gd name="T17" fmla="*/ 1065 w 1065"/>
                <a:gd name="T18" fmla="*/ 150 h 150"/>
              </a:gdLst>
              <a:ahLst/>
              <a:cxnLst>
                <a:cxn ang="T10">
                  <a:pos x="T0" y="T1"/>
                </a:cxn>
                <a:cxn ang="T11">
                  <a:pos x="T2" y="T3"/>
                </a:cxn>
                <a:cxn ang="T12">
                  <a:pos x="T4" y="T5"/>
                </a:cxn>
                <a:cxn ang="T13">
                  <a:pos x="T6" y="T7"/>
                </a:cxn>
                <a:cxn ang="T14">
                  <a:pos x="T8" y="T9"/>
                </a:cxn>
              </a:cxnLst>
              <a:rect l="T15" t="T16" r="T17" b="T18"/>
              <a:pathLst>
                <a:path w="1065" h="150">
                  <a:moveTo>
                    <a:pt x="799" y="150"/>
                  </a:moveTo>
                  <a:lnTo>
                    <a:pt x="1065" y="0"/>
                  </a:lnTo>
                  <a:lnTo>
                    <a:pt x="275" y="0"/>
                  </a:lnTo>
                  <a:lnTo>
                    <a:pt x="0" y="150"/>
                  </a:lnTo>
                  <a:lnTo>
                    <a:pt x="799" y="150"/>
                  </a:lnTo>
                  <a:close/>
                </a:path>
              </a:pathLst>
            </a:custGeom>
            <a:solidFill>
              <a:srgbClr val="FDE3BA"/>
            </a:solidFill>
            <a:ln w="12700">
              <a:solidFill>
                <a:srgbClr val="000000"/>
              </a:solidFill>
              <a:prstDash val="solid"/>
              <a:round/>
              <a:headEnd/>
              <a:tailEnd/>
            </a:ln>
          </p:spPr>
          <p:txBody>
            <a:bodyPr/>
            <a:lstStyle/>
            <a:p>
              <a:endParaRPr lang="vi-VN"/>
            </a:p>
          </p:txBody>
        </p:sp>
        <p:sp>
          <p:nvSpPr>
            <p:cNvPr id="61455" name="Freeform 15"/>
            <p:cNvSpPr>
              <a:spLocks/>
            </p:cNvSpPr>
            <p:nvPr/>
          </p:nvSpPr>
          <p:spPr bwMode="auto">
            <a:xfrm>
              <a:off x="6115050" y="3003550"/>
              <a:ext cx="579438" cy="1670050"/>
            </a:xfrm>
            <a:custGeom>
              <a:avLst/>
              <a:gdLst>
                <a:gd name="T0" fmla="*/ 0 w 275"/>
                <a:gd name="T1" fmla="*/ 2147483647 h 1052"/>
                <a:gd name="T2" fmla="*/ 0 w 275"/>
                <a:gd name="T3" fmla="*/ 2147483647 h 1052"/>
                <a:gd name="T4" fmla="*/ 2147483647 w 275"/>
                <a:gd name="T5" fmla="*/ 0 h 1052"/>
                <a:gd name="T6" fmla="*/ 2147483647 w 275"/>
                <a:gd name="T7" fmla="*/ 2147483647 h 1052"/>
                <a:gd name="T8" fmla="*/ 0 w 275"/>
                <a:gd name="T9" fmla="*/ 2147483647 h 1052"/>
                <a:gd name="T10" fmla="*/ 0 60000 65536"/>
                <a:gd name="T11" fmla="*/ 0 60000 65536"/>
                <a:gd name="T12" fmla="*/ 0 60000 65536"/>
                <a:gd name="T13" fmla="*/ 0 60000 65536"/>
                <a:gd name="T14" fmla="*/ 0 60000 65536"/>
                <a:gd name="T15" fmla="*/ 0 w 275"/>
                <a:gd name="T16" fmla="*/ 0 h 1052"/>
                <a:gd name="T17" fmla="*/ 275 w 275"/>
                <a:gd name="T18" fmla="*/ 1052 h 1052"/>
              </a:gdLst>
              <a:ahLst/>
              <a:cxnLst>
                <a:cxn ang="T10">
                  <a:pos x="T0" y="T1"/>
                </a:cxn>
                <a:cxn ang="T11">
                  <a:pos x="T2" y="T3"/>
                </a:cxn>
                <a:cxn ang="T12">
                  <a:pos x="T4" y="T5"/>
                </a:cxn>
                <a:cxn ang="T13">
                  <a:pos x="T6" y="T7"/>
                </a:cxn>
                <a:cxn ang="T14">
                  <a:pos x="T8" y="T9"/>
                </a:cxn>
              </a:cxnLst>
              <a:rect l="T15" t="T16" r="T17" b="T18"/>
              <a:pathLst>
                <a:path w="275" h="1052">
                  <a:moveTo>
                    <a:pt x="0" y="1052"/>
                  </a:moveTo>
                  <a:lnTo>
                    <a:pt x="0" y="150"/>
                  </a:lnTo>
                  <a:lnTo>
                    <a:pt x="275" y="0"/>
                  </a:lnTo>
                  <a:lnTo>
                    <a:pt x="275" y="902"/>
                  </a:lnTo>
                  <a:lnTo>
                    <a:pt x="0" y="1052"/>
                  </a:lnTo>
                  <a:close/>
                </a:path>
              </a:pathLst>
            </a:custGeom>
            <a:solidFill>
              <a:schemeClr val="hlink"/>
            </a:solidFill>
            <a:ln w="12700">
              <a:solidFill>
                <a:srgbClr val="000000"/>
              </a:solidFill>
              <a:prstDash val="solid"/>
              <a:round/>
              <a:headEnd/>
              <a:tailEnd/>
            </a:ln>
          </p:spPr>
          <p:txBody>
            <a:bodyPr/>
            <a:lstStyle/>
            <a:p>
              <a:endParaRPr lang="vi-VN"/>
            </a:p>
          </p:txBody>
        </p:sp>
        <p:sp>
          <p:nvSpPr>
            <p:cNvPr id="61456" name="Rectangle 16"/>
            <p:cNvSpPr>
              <a:spLocks noChangeArrowheads="1"/>
            </p:cNvSpPr>
            <p:nvPr/>
          </p:nvSpPr>
          <p:spPr bwMode="auto">
            <a:xfrm>
              <a:off x="4448175" y="3241675"/>
              <a:ext cx="1666875" cy="1431925"/>
            </a:xfrm>
            <a:prstGeom prst="rect">
              <a:avLst/>
            </a:prstGeom>
            <a:solidFill>
              <a:srgbClr val="AD6900"/>
            </a:solidFill>
            <a:ln w="12700">
              <a:solidFill>
                <a:srgbClr val="000000"/>
              </a:solidFill>
              <a:miter lim="800000"/>
              <a:headEnd/>
              <a:tailEnd/>
            </a:ln>
          </p:spPr>
          <p:txBody>
            <a:bodyPr/>
            <a:lstStyle/>
            <a:p>
              <a:endParaRPr lang="vi-VN"/>
            </a:p>
          </p:txBody>
        </p:sp>
        <p:sp>
          <p:nvSpPr>
            <p:cNvPr id="61457" name="Freeform 17"/>
            <p:cNvSpPr>
              <a:spLocks/>
            </p:cNvSpPr>
            <p:nvPr/>
          </p:nvSpPr>
          <p:spPr bwMode="auto">
            <a:xfrm>
              <a:off x="4448175" y="3003550"/>
              <a:ext cx="2246313" cy="238125"/>
            </a:xfrm>
            <a:custGeom>
              <a:avLst/>
              <a:gdLst>
                <a:gd name="T0" fmla="*/ 2147483647 w 1066"/>
                <a:gd name="T1" fmla="*/ 2147483647 h 150"/>
                <a:gd name="T2" fmla="*/ 2147483647 w 1066"/>
                <a:gd name="T3" fmla="*/ 0 h 150"/>
                <a:gd name="T4" fmla="*/ 2147483647 w 1066"/>
                <a:gd name="T5" fmla="*/ 0 h 150"/>
                <a:gd name="T6" fmla="*/ 0 w 1066"/>
                <a:gd name="T7" fmla="*/ 2147483647 h 150"/>
                <a:gd name="T8" fmla="*/ 2147483647 w 1066"/>
                <a:gd name="T9" fmla="*/ 2147483647 h 150"/>
                <a:gd name="T10" fmla="*/ 0 60000 65536"/>
                <a:gd name="T11" fmla="*/ 0 60000 65536"/>
                <a:gd name="T12" fmla="*/ 0 60000 65536"/>
                <a:gd name="T13" fmla="*/ 0 60000 65536"/>
                <a:gd name="T14" fmla="*/ 0 60000 65536"/>
                <a:gd name="T15" fmla="*/ 0 w 1066"/>
                <a:gd name="T16" fmla="*/ 0 h 150"/>
                <a:gd name="T17" fmla="*/ 1066 w 1066"/>
                <a:gd name="T18" fmla="*/ 150 h 150"/>
              </a:gdLst>
              <a:ahLst/>
              <a:cxnLst>
                <a:cxn ang="T10">
                  <a:pos x="T0" y="T1"/>
                </a:cxn>
                <a:cxn ang="T11">
                  <a:pos x="T2" y="T3"/>
                </a:cxn>
                <a:cxn ang="T12">
                  <a:pos x="T4" y="T5"/>
                </a:cxn>
                <a:cxn ang="T13">
                  <a:pos x="T6" y="T7"/>
                </a:cxn>
                <a:cxn ang="T14">
                  <a:pos x="T8" y="T9"/>
                </a:cxn>
              </a:cxnLst>
              <a:rect l="T15" t="T16" r="T17" b="T18"/>
              <a:pathLst>
                <a:path w="1066" h="150">
                  <a:moveTo>
                    <a:pt x="791" y="150"/>
                  </a:moveTo>
                  <a:lnTo>
                    <a:pt x="1066" y="0"/>
                  </a:lnTo>
                  <a:lnTo>
                    <a:pt x="266" y="0"/>
                  </a:lnTo>
                  <a:lnTo>
                    <a:pt x="0" y="150"/>
                  </a:lnTo>
                  <a:lnTo>
                    <a:pt x="791" y="150"/>
                  </a:lnTo>
                  <a:close/>
                </a:path>
              </a:pathLst>
            </a:custGeom>
            <a:solidFill>
              <a:srgbClr val="AD6900"/>
            </a:solidFill>
            <a:ln w="12700">
              <a:solidFill>
                <a:srgbClr val="000000"/>
              </a:solidFill>
              <a:prstDash val="solid"/>
              <a:round/>
              <a:headEnd/>
              <a:tailEnd/>
            </a:ln>
          </p:spPr>
          <p:txBody>
            <a:bodyPr/>
            <a:lstStyle/>
            <a:p>
              <a:endParaRPr lang="vi-VN"/>
            </a:p>
          </p:txBody>
        </p:sp>
        <p:sp>
          <p:nvSpPr>
            <p:cNvPr id="61458" name="Freeform 18"/>
            <p:cNvSpPr>
              <a:spLocks/>
            </p:cNvSpPr>
            <p:nvPr/>
          </p:nvSpPr>
          <p:spPr bwMode="auto">
            <a:xfrm>
              <a:off x="7783513" y="1828800"/>
              <a:ext cx="579437" cy="2844800"/>
            </a:xfrm>
            <a:custGeom>
              <a:avLst/>
              <a:gdLst>
                <a:gd name="T0" fmla="*/ 0 w 275"/>
                <a:gd name="T1" fmla="*/ 2147483647 h 1792"/>
                <a:gd name="T2" fmla="*/ 0 w 275"/>
                <a:gd name="T3" fmla="*/ 2147483647 h 1792"/>
                <a:gd name="T4" fmla="*/ 2147483647 w 275"/>
                <a:gd name="T5" fmla="*/ 0 h 1792"/>
                <a:gd name="T6" fmla="*/ 2147483647 w 275"/>
                <a:gd name="T7" fmla="*/ 2147483647 h 1792"/>
                <a:gd name="T8" fmla="*/ 0 w 275"/>
                <a:gd name="T9" fmla="*/ 2147483647 h 1792"/>
                <a:gd name="T10" fmla="*/ 0 60000 65536"/>
                <a:gd name="T11" fmla="*/ 0 60000 65536"/>
                <a:gd name="T12" fmla="*/ 0 60000 65536"/>
                <a:gd name="T13" fmla="*/ 0 60000 65536"/>
                <a:gd name="T14" fmla="*/ 0 60000 65536"/>
                <a:gd name="T15" fmla="*/ 0 w 275"/>
                <a:gd name="T16" fmla="*/ 0 h 1792"/>
                <a:gd name="T17" fmla="*/ 275 w 275"/>
                <a:gd name="T18" fmla="*/ 1792 h 1792"/>
              </a:gdLst>
              <a:ahLst/>
              <a:cxnLst>
                <a:cxn ang="T10">
                  <a:pos x="T0" y="T1"/>
                </a:cxn>
                <a:cxn ang="T11">
                  <a:pos x="T2" y="T3"/>
                </a:cxn>
                <a:cxn ang="T12">
                  <a:pos x="T4" y="T5"/>
                </a:cxn>
                <a:cxn ang="T13">
                  <a:pos x="T6" y="T7"/>
                </a:cxn>
                <a:cxn ang="T14">
                  <a:pos x="T8" y="T9"/>
                </a:cxn>
              </a:cxnLst>
              <a:rect l="T15" t="T16" r="T17" b="T18"/>
              <a:pathLst>
                <a:path w="275" h="1792">
                  <a:moveTo>
                    <a:pt x="0" y="1792"/>
                  </a:moveTo>
                  <a:lnTo>
                    <a:pt x="0" y="151"/>
                  </a:lnTo>
                  <a:lnTo>
                    <a:pt x="275" y="0"/>
                  </a:lnTo>
                  <a:lnTo>
                    <a:pt x="275" y="1642"/>
                  </a:lnTo>
                  <a:lnTo>
                    <a:pt x="0" y="1792"/>
                  </a:lnTo>
                  <a:close/>
                </a:path>
              </a:pathLst>
            </a:custGeom>
            <a:solidFill>
              <a:srgbClr val="CF0E30"/>
            </a:solidFill>
            <a:ln w="12700">
              <a:solidFill>
                <a:srgbClr val="000000"/>
              </a:solidFill>
              <a:prstDash val="solid"/>
              <a:round/>
              <a:headEnd/>
              <a:tailEnd/>
            </a:ln>
          </p:spPr>
          <p:txBody>
            <a:bodyPr/>
            <a:lstStyle/>
            <a:p>
              <a:endParaRPr lang="vi-VN"/>
            </a:p>
          </p:txBody>
        </p:sp>
        <p:sp>
          <p:nvSpPr>
            <p:cNvPr id="61459" name="Rectangle 19"/>
            <p:cNvSpPr>
              <a:spLocks noChangeArrowheads="1"/>
            </p:cNvSpPr>
            <p:nvPr/>
          </p:nvSpPr>
          <p:spPr bwMode="auto">
            <a:xfrm>
              <a:off x="6115050" y="2068513"/>
              <a:ext cx="1668463" cy="2605087"/>
            </a:xfrm>
            <a:prstGeom prst="rect">
              <a:avLst/>
            </a:prstGeom>
            <a:solidFill>
              <a:srgbClr val="CF0E30"/>
            </a:solidFill>
            <a:ln w="12700">
              <a:solidFill>
                <a:srgbClr val="000000"/>
              </a:solidFill>
              <a:miter lim="800000"/>
              <a:headEnd/>
              <a:tailEnd/>
            </a:ln>
          </p:spPr>
          <p:txBody>
            <a:bodyPr/>
            <a:lstStyle/>
            <a:p>
              <a:endParaRPr lang="vi-VN"/>
            </a:p>
          </p:txBody>
        </p:sp>
        <p:sp>
          <p:nvSpPr>
            <p:cNvPr id="61460" name="Freeform 20"/>
            <p:cNvSpPr>
              <a:spLocks/>
            </p:cNvSpPr>
            <p:nvPr/>
          </p:nvSpPr>
          <p:spPr bwMode="auto">
            <a:xfrm>
              <a:off x="6115050" y="1828800"/>
              <a:ext cx="2247900" cy="239713"/>
            </a:xfrm>
            <a:custGeom>
              <a:avLst/>
              <a:gdLst>
                <a:gd name="T0" fmla="*/ 2147483647 w 1066"/>
                <a:gd name="T1" fmla="*/ 2147483647 h 151"/>
                <a:gd name="T2" fmla="*/ 2147483647 w 1066"/>
                <a:gd name="T3" fmla="*/ 0 h 151"/>
                <a:gd name="T4" fmla="*/ 2147483647 w 1066"/>
                <a:gd name="T5" fmla="*/ 0 h 151"/>
                <a:gd name="T6" fmla="*/ 0 w 1066"/>
                <a:gd name="T7" fmla="*/ 2147483647 h 151"/>
                <a:gd name="T8" fmla="*/ 2147483647 w 1066"/>
                <a:gd name="T9" fmla="*/ 2147483647 h 151"/>
                <a:gd name="T10" fmla="*/ 0 60000 65536"/>
                <a:gd name="T11" fmla="*/ 0 60000 65536"/>
                <a:gd name="T12" fmla="*/ 0 60000 65536"/>
                <a:gd name="T13" fmla="*/ 0 60000 65536"/>
                <a:gd name="T14" fmla="*/ 0 60000 65536"/>
                <a:gd name="T15" fmla="*/ 0 w 1066"/>
                <a:gd name="T16" fmla="*/ 0 h 151"/>
                <a:gd name="T17" fmla="*/ 1066 w 1066"/>
                <a:gd name="T18" fmla="*/ 151 h 151"/>
              </a:gdLst>
              <a:ahLst/>
              <a:cxnLst>
                <a:cxn ang="T10">
                  <a:pos x="T0" y="T1"/>
                </a:cxn>
                <a:cxn ang="T11">
                  <a:pos x="T2" y="T3"/>
                </a:cxn>
                <a:cxn ang="T12">
                  <a:pos x="T4" y="T5"/>
                </a:cxn>
                <a:cxn ang="T13">
                  <a:pos x="T6" y="T7"/>
                </a:cxn>
                <a:cxn ang="T14">
                  <a:pos x="T8" y="T9"/>
                </a:cxn>
              </a:cxnLst>
              <a:rect l="T15" t="T16" r="T17" b="T18"/>
              <a:pathLst>
                <a:path w="1066" h="151">
                  <a:moveTo>
                    <a:pt x="791" y="151"/>
                  </a:moveTo>
                  <a:lnTo>
                    <a:pt x="1066" y="0"/>
                  </a:lnTo>
                  <a:lnTo>
                    <a:pt x="275" y="0"/>
                  </a:lnTo>
                  <a:lnTo>
                    <a:pt x="0" y="151"/>
                  </a:lnTo>
                  <a:lnTo>
                    <a:pt x="791" y="151"/>
                  </a:lnTo>
                  <a:close/>
                </a:path>
              </a:pathLst>
            </a:custGeom>
            <a:solidFill>
              <a:srgbClr val="CF0E30"/>
            </a:solidFill>
            <a:ln w="12700">
              <a:solidFill>
                <a:srgbClr val="000000"/>
              </a:solidFill>
              <a:prstDash val="solid"/>
              <a:round/>
              <a:headEnd/>
              <a:tailEnd/>
            </a:ln>
          </p:spPr>
          <p:txBody>
            <a:bodyPr/>
            <a:lstStyle/>
            <a:p>
              <a:endParaRPr lang="vi-VN"/>
            </a:p>
          </p:txBody>
        </p:sp>
        <p:sp>
          <p:nvSpPr>
            <p:cNvPr id="61461" name="Line 21"/>
            <p:cNvSpPr>
              <a:spLocks noChangeShapeType="1"/>
            </p:cNvSpPr>
            <p:nvPr/>
          </p:nvSpPr>
          <p:spPr bwMode="auto">
            <a:xfrm flipV="1">
              <a:off x="1066800" y="2057400"/>
              <a:ext cx="3175" cy="2605088"/>
            </a:xfrm>
            <a:prstGeom prst="line">
              <a:avLst/>
            </a:prstGeom>
            <a:noFill/>
            <a:ln w="12700">
              <a:solidFill>
                <a:srgbClr val="000000"/>
              </a:solidFill>
              <a:round/>
              <a:headEnd/>
              <a:tailEnd/>
            </a:ln>
          </p:spPr>
          <p:txBody>
            <a:bodyPr/>
            <a:lstStyle/>
            <a:p>
              <a:endParaRPr lang="vi-VN"/>
            </a:p>
          </p:txBody>
        </p:sp>
        <p:sp>
          <p:nvSpPr>
            <p:cNvPr id="61462" name="Line 22"/>
            <p:cNvSpPr>
              <a:spLocks noChangeShapeType="1"/>
            </p:cNvSpPr>
            <p:nvPr/>
          </p:nvSpPr>
          <p:spPr bwMode="auto">
            <a:xfrm flipH="1">
              <a:off x="971550" y="4673600"/>
              <a:ext cx="68263" cy="1588"/>
            </a:xfrm>
            <a:prstGeom prst="line">
              <a:avLst/>
            </a:prstGeom>
            <a:noFill/>
            <a:ln w="12700">
              <a:solidFill>
                <a:srgbClr val="000000"/>
              </a:solidFill>
              <a:round/>
              <a:headEnd/>
              <a:tailEnd/>
            </a:ln>
          </p:spPr>
          <p:txBody>
            <a:bodyPr/>
            <a:lstStyle/>
            <a:p>
              <a:endParaRPr lang="vi-VN"/>
            </a:p>
          </p:txBody>
        </p:sp>
        <p:sp>
          <p:nvSpPr>
            <p:cNvPr id="61463" name="Line 23"/>
            <p:cNvSpPr>
              <a:spLocks noChangeShapeType="1"/>
            </p:cNvSpPr>
            <p:nvPr/>
          </p:nvSpPr>
          <p:spPr bwMode="auto">
            <a:xfrm flipH="1">
              <a:off x="971550" y="4014788"/>
              <a:ext cx="68263" cy="1587"/>
            </a:xfrm>
            <a:prstGeom prst="line">
              <a:avLst/>
            </a:prstGeom>
            <a:noFill/>
            <a:ln w="12700">
              <a:solidFill>
                <a:srgbClr val="000000"/>
              </a:solidFill>
              <a:round/>
              <a:headEnd/>
              <a:tailEnd/>
            </a:ln>
          </p:spPr>
          <p:txBody>
            <a:bodyPr/>
            <a:lstStyle/>
            <a:p>
              <a:endParaRPr lang="vi-VN"/>
            </a:p>
          </p:txBody>
        </p:sp>
        <p:sp>
          <p:nvSpPr>
            <p:cNvPr id="61464" name="Line 24"/>
            <p:cNvSpPr>
              <a:spLocks noChangeShapeType="1"/>
            </p:cNvSpPr>
            <p:nvPr/>
          </p:nvSpPr>
          <p:spPr bwMode="auto">
            <a:xfrm flipH="1">
              <a:off x="971550" y="3365500"/>
              <a:ext cx="68263" cy="1588"/>
            </a:xfrm>
            <a:prstGeom prst="line">
              <a:avLst/>
            </a:prstGeom>
            <a:noFill/>
            <a:ln w="12700">
              <a:solidFill>
                <a:srgbClr val="000000"/>
              </a:solidFill>
              <a:round/>
              <a:headEnd/>
              <a:tailEnd/>
            </a:ln>
          </p:spPr>
          <p:txBody>
            <a:bodyPr/>
            <a:lstStyle/>
            <a:p>
              <a:endParaRPr lang="vi-VN"/>
            </a:p>
          </p:txBody>
        </p:sp>
        <p:sp>
          <p:nvSpPr>
            <p:cNvPr id="61465" name="Line 25"/>
            <p:cNvSpPr>
              <a:spLocks noChangeShapeType="1"/>
            </p:cNvSpPr>
            <p:nvPr/>
          </p:nvSpPr>
          <p:spPr bwMode="auto">
            <a:xfrm flipH="1">
              <a:off x="971550" y="2717800"/>
              <a:ext cx="68263" cy="1588"/>
            </a:xfrm>
            <a:prstGeom prst="line">
              <a:avLst/>
            </a:prstGeom>
            <a:noFill/>
            <a:ln w="12700">
              <a:solidFill>
                <a:srgbClr val="000000"/>
              </a:solidFill>
              <a:round/>
              <a:headEnd/>
              <a:tailEnd/>
            </a:ln>
          </p:spPr>
          <p:txBody>
            <a:bodyPr/>
            <a:lstStyle/>
            <a:p>
              <a:endParaRPr lang="vi-VN"/>
            </a:p>
          </p:txBody>
        </p:sp>
        <p:sp>
          <p:nvSpPr>
            <p:cNvPr id="61466" name="Line 26"/>
            <p:cNvSpPr>
              <a:spLocks noChangeShapeType="1"/>
            </p:cNvSpPr>
            <p:nvPr/>
          </p:nvSpPr>
          <p:spPr bwMode="auto">
            <a:xfrm flipH="1">
              <a:off x="971550" y="2068513"/>
              <a:ext cx="68263" cy="1587"/>
            </a:xfrm>
            <a:prstGeom prst="line">
              <a:avLst/>
            </a:prstGeom>
            <a:noFill/>
            <a:ln w="12700">
              <a:solidFill>
                <a:srgbClr val="000000"/>
              </a:solidFill>
              <a:round/>
              <a:headEnd/>
              <a:tailEnd/>
            </a:ln>
          </p:spPr>
          <p:txBody>
            <a:bodyPr/>
            <a:lstStyle/>
            <a:p>
              <a:endParaRPr lang="vi-VN"/>
            </a:p>
          </p:txBody>
        </p:sp>
        <p:sp>
          <p:nvSpPr>
            <p:cNvPr id="61467" name="Rectangle 27"/>
            <p:cNvSpPr>
              <a:spLocks noChangeArrowheads="1"/>
            </p:cNvSpPr>
            <p:nvPr/>
          </p:nvSpPr>
          <p:spPr bwMode="auto">
            <a:xfrm>
              <a:off x="671513" y="4540250"/>
              <a:ext cx="115416" cy="276999"/>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buClrTx/>
                <a:buFontTx/>
                <a:buNone/>
              </a:pPr>
              <a:r>
                <a:rPr lang="en-US" altLang="en-US" b="1">
                  <a:latin typeface=".VnTime" pitchFamily="34" charset="0"/>
                </a:rPr>
                <a:t>0</a:t>
              </a:r>
              <a:endParaRPr lang="en-US" altLang="en-US">
                <a:latin typeface=".VnTime" pitchFamily="34" charset="0"/>
              </a:endParaRPr>
            </a:p>
          </p:txBody>
        </p:sp>
        <p:sp>
          <p:nvSpPr>
            <p:cNvPr id="61468" name="Rectangle 28"/>
            <p:cNvSpPr>
              <a:spLocks noChangeArrowheads="1"/>
            </p:cNvSpPr>
            <p:nvPr/>
          </p:nvSpPr>
          <p:spPr bwMode="auto">
            <a:xfrm>
              <a:off x="671513" y="3881438"/>
              <a:ext cx="115416" cy="276999"/>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buClrTx/>
                <a:buFontTx/>
                <a:buNone/>
              </a:pPr>
              <a:r>
                <a:rPr lang="en-US" altLang="en-US" b="1">
                  <a:latin typeface=".VnTime" pitchFamily="34" charset="0"/>
                </a:rPr>
                <a:t>1</a:t>
              </a:r>
              <a:endParaRPr lang="en-US" altLang="en-US">
                <a:latin typeface=".VnTime" pitchFamily="34" charset="0"/>
              </a:endParaRPr>
            </a:p>
          </p:txBody>
        </p:sp>
        <p:sp>
          <p:nvSpPr>
            <p:cNvPr id="61469" name="Rectangle 29"/>
            <p:cNvSpPr>
              <a:spLocks noChangeArrowheads="1"/>
            </p:cNvSpPr>
            <p:nvPr/>
          </p:nvSpPr>
          <p:spPr bwMode="auto">
            <a:xfrm>
              <a:off x="671513" y="3232150"/>
              <a:ext cx="115416" cy="276999"/>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buClrTx/>
                <a:buFontTx/>
                <a:buNone/>
              </a:pPr>
              <a:r>
                <a:rPr lang="en-US" altLang="en-US" b="1">
                  <a:latin typeface=".VnTime" pitchFamily="34" charset="0"/>
                </a:rPr>
                <a:t>2</a:t>
              </a:r>
              <a:endParaRPr lang="en-US" altLang="en-US">
                <a:latin typeface=".VnTime" pitchFamily="34" charset="0"/>
              </a:endParaRPr>
            </a:p>
          </p:txBody>
        </p:sp>
        <p:sp>
          <p:nvSpPr>
            <p:cNvPr id="61470" name="Rectangle 30"/>
            <p:cNvSpPr>
              <a:spLocks noChangeArrowheads="1"/>
            </p:cNvSpPr>
            <p:nvPr/>
          </p:nvSpPr>
          <p:spPr bwMode="auto">
            <a:xfrm>
              <a:off x="671513" y="2582863"/>
              <a:ext cx="115416" cy="276999"/>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buClrTx/>
                <a:buFontTx/>
                <a:buNone/>
              </a:pPr>
              <a:r>
                <a:rPr lang="en-US" altLang="en-US" b="1">
                  <a:latin typeface=".VnTime" pitchFamily="34" charset="0"/>
                </a:rPr>
                <a:t>3</a:t>
              </a:r>
            </a:p>
          </p:txBody>
        </p:sp>
        <p:sp>
          <p:nvSpPr>
            <p:cNvPr id="61471" name="Rectangle 31"/>
            <p:cNvSpPr>
              <a:spLocks noChangeArrowheads="1"/>
            </p:cNvSpPr>
            <p:nvPr/>
          </p:nvSpPr>
          <p:spPr bwMode="auto">
            <a:xfrm>
              <a:off x="671513" y="1933575"/>
              <a:ext cx="152400" cy="365125"/>
            </a:xfrm>
            <a:prstGeom prst="rect">
              <a:avLst/>
            </a:prstGeom>
            <a:noFill/>
            <a:ln w="9525">
              <a:noFill/>
              <a:miter lim="800000"/>
              <a:headEnd/>
              <a:tailEnd/>
            </a:ln>
          </p:spPr>
          <p:txBody>
            <a:bodyPr wrap="none" lIns="0" tIns="0" rIns="0" bIns="0">
              <a:spAutoFit/>
            </a:bodyPr>
            <a:lstStyle/>
            <a:p>
              <a:pPr algn="l" eaLnBrk="0" hangingPunct="0">
                <a:lnSpc>
                  <a:spcPct val="100000"/>
                </a:lnSpc>
                <a:spcBef>
                  <a:spcPct val="0"/>
                </a:spcBef>
                <a:buClrTx/>
                <a:buFontTx/>
                <a:buNone/>
              </a:pPr>
              <a:r>
                <a:rPr lang="en-US" altLang="en-US" b="1">
                  <a:solidFill>
                    <a:schemeClr val="bg1"/>
                  </a:solidFill>
                  <a:latin typeface=".VnTime" pitchFamily="34" charset="0"/>
                </a:rPr>
                <a:t>4</a:t>
              </a:r>
              <a:endParaRPr lang="en-US" altLang="en-US">
                <a:solidFill>
                  <a:schemeClr val="bg1"/>
                </a:solidFill>
                <a:latin typeface=".VnTime" pitchFamily="34" charset="0"/>
              </a:endParaRPr>
            </a:p>
          </p:txBody>
        </p:sp>
        <p:sp>
          <p:nvSpPr>
            <p:cNvPr id="61472" name="Line 32"/>
            <p:cNvSpPr>
              <a:spLocks noChangeShapeType="1"/>
            </p:cNvSpPr>
            <p:nvPr/>
          </p:nvSpPr>
          <p:spPr bwMode="auto">
            <a:xfrm>
              <a:off x="1039813" y="4673600"/>
              <a:ext cx="3175" cy="38100"/>
            </a:xfrm>
            <a:prstGeom prst="line">
              <a:avLst/>
            </a:prstGeom>
            <a:noFill/>
            <a:ln w="12700">
              <a:solidFill>
                <a:srgbClr val="000000"/>
              </a:solidFill>
              <a:round/>
              <a:headEnd/>
              <a:tailEnd/>
            </a:ln>
          </p:spPr>
          <p:txBody>
            <a:bodyPr/>
            <a:lstStyle/>
            <a:p>
              <a:endParaRPr lang="vi-VN"/>
            </a:p>
          </p:txBody>
        </p:sp>
        <p:sp>
          <p:nvSpPr>
            <p:cNvPr id="61473" name="Rectangle 33"/>
            <p:cNvSpPr>
              <a:spLocks noChangeArrowheads="1"/>
            </p:cNvSpPr>
            <p:nvPr/>
          </p:nvSpPr>
          <p:spPr bwMode="auto">
            <a:xfrm>
              <a:off x="304800" y="76200"/>
              <a:ext cx="8458200" cy="1295400"/>
            </a:xfrm>
            <a:prstGeom prst="rect">
              <a:avLst/>
            </a:prstGeom>
            <a:noFill/>
            <a:ln w="12700">
              <a:noFill/>
              <a:miter lim="800000"/>
              <a:headEnd/>
              <a:tailEnd/>
            </a:ln>
          </p:spPr>
          <p:txBody>
            <a:bodyPr lIns="92075" tIns="44450" rIns="92075" bIns="44450" anchor="ctr"/>
            <a:lstStyle/>
            <a:p>
              <a:pPr>
                <a:lnSpc>
                  <a:spcPct val="100000"/>
                </a:lnSpc>
                <a:spcBef>
                  <a:spcPct val="0"/>
                </a:spcBef>
                <a:buClrTx/>
                <a:buFontTx/>
                <a:buNone/>
              </a:pPr>
              <a:r>
                <a:rPr lang="en-US" altLang="en-US" sz="2800" b="1" dirty="0" err="1" smtClean="0">
                  <a:solidFill>
                    <a:srgbClr val="C00000"/>
                  </a:solidFill>
                  <a:latin typeface=".VnArialH" pitchFamily="34" charset="0"/>
                </a:rPr>
                <a:t>Bố</a:t>
              </a:r>
              <a:r>
                <a:rPr lang="en-US" altLang="en-US" sz="2800" b="1" dirty="0" smtClean="0">
                  <a:solidFill>
                    <a:srgbClr val="C00000"/>
                  </a:solidFill>
                  <a:latin typeface=".VnArialH" pitchFamily="34" charset="0"/>
                </a:rPr>
                <a:t> </a:t>
              </a:r>
              <a:r>
                <a:rPr lang="en-US" altLang="en-US" sz="2800" b="1" dirty="0" err="1" smtClean="0">
                  <a:solidFill>
                    <a:srgbClr val="C00000"/>
                  </a:solidFill>
                  <a:latin typeface=".VnArialH" pitchFamily="34" charset="0"/>
                </a:rPr>
                <a:t>mẹ</a:t>
              </a:r>
              <a:r>
                <a:rPr lang="en-US" altLang="en-US" sz="2800" b="1" dirty="0" smtClean="0">
                  <a:solidFill>
                    <a:srgbClr val="C00000"/>
                  </a:solidFill>
                  <a:latin typeface=".VnArialH" pitchFamily="34" charset="0"/>
                </a:rPr>
                <a:t> </a:t>
              </a:r>
              <a:r>
                <a:rPr lang="en-US" altLang="en-US" sz="2800" b="1" dirty="0" err="1" smtClean="0">
                  <a:solidFill>
                    <a:srgbClr val="C00000"/>
                  </a:solidFill>
                  <a:latin typeface=".VnArialH" pitchFamily="34" charset="0"/>
                </a:rPr>
                <a:t>hút</a:t>
              </a:r>
              <a:r>
                <a:rPr lang="en-US" altLang="en-US" sz="2800" b="1" dirty="0" smtClean="0">
                  <a:solidFill>
                    <a:srgbClr val="C00000"/>
                  </a:solidFill>
                  <a:latin typeface=".VnArialH" pitchFamily="34" charset="0"/>
                </a:rPr>
                <a:t> </a:t>
              </a:r>
              <a:r>
                <a:rPr lang="en-US" altLang="en-US" sz="2800" b="1" dirty="0" err="1" smtClean="0">
                  <a:solidFill>
                    <a:srgbClr val="C00000"/>
                  </a:solidFill>
                  <a:latin typeface=".VnArialH" pitchFamily="34" charset="0"/>
                </a:rPr>
                <a:t>thuốc</a:t>
              </a:r>
              <a:r>
                <a:rPr lang="en-US" altLang="en-US" sz="2800" b="1" dirty="0" smtClean="0">
                  <a:solidFill>
                    <a:srgbClr val="C00000"/>
                  </a:solidFill>
                  <a:latin typeface=".VnArialH" pitchFamily="34" charset="0"/>
                </a:rPr>
                <a:t> </a:t>
              </a:r>
              <a:r>
                <a:rPr lang="en-US" altLang="en-US" sz="2800" b="1" dirty="0" err="1" smtClean="0">
                  <a:solidFill>
                    <a:srgbClr val="C00000"/>
                  </a:solidFill>
                  <a:latin typeface=".VnArialH" pitchFamily="34" charset="0"/>
                </a:rPr>
                <a:t>ảnh</a:t>
              </a:r>
              <a:r>
                <a:rPr lang="en-US" altLang="en-US" sz="2800" b="1" dirty="0" smtClean="0">
                  <a:solidFill>
                    <a:srgbClr val="C00000"/>
                  </a:solidFill>
                  <a:latin typeface=".VnArialH" pitchFamily="34" charset="0"/>
                </a:rPr>
                <a:t> </a:t>
              </a:r>
              <a:r>
                <a:rPr lang="en-US" altLang="en-US" sz="2800" b="1" dirty="0" err="1" smtClean="0">
                  <a:solidFill>
                    <a:srgbClr val="C00000"/>
                  </a:solidFill>
                  <a:latin typeface=".VnArialH" pitchFamily="34" charset="0"/>
                </a:rPr>
                <a:t>hưởng</a:t>
              </a:r>
              <a:r>
                <a:rPr lang="en-US" altLang="en-US" sz="2800" b="1" dirty="0" smtClean="0">
                  <a:solidFill>
                    <a:srgbClr val="C00000"/>
                  </a:solidFill>
                  <a:latin typeface=".VnArialH" pitchFamily="34" charset="0"/>
                </a:rPr>
                <a:t> </a:t>
              </a:r>
              <a:r>
                <a:rPr lang="en-US" altLang="en-US" sz="2800" b="1" dirty="0" err="1" smtClean="0">
                  <a:solidFill>
                    <a:srgbClr val="C00000"/>
                  </a:solidFill>
                  <a:latin typeface=".VnArialH" pitchFamily="34" charset="0"/>
                </a:rPr>
                <a:t>lên</a:t>
              </a:r>
              <a:r>
                <a:rPr lang="en-US" altLang="en-US" sz="2800" b="1" dirty="0" smtClean="0">
                  <a:solidFill>
                    <a:srgbClr val="C00000"/>
                  </a:solidFill>
                  <a:latin typeface=".VnArialH" pitchFamily="34" charset="0"/>
                </a:rPr>
                <a:t> </a:t>
              </a:r>
              <a:r>
                <a:rPr lang="en-US" altLang="en-US" sz="2800" b="1" dirty="0" err="1" smtClean="0">
                  <a:solidFill>
                    <a:srgbClr val="C00000"/>
                  </a:solidFill>
                  <a:latin typeface=".VnArialH" pitchFamily="34" charset="0"/>
                </a:rPr>
                <a:t>trẻ</a:t>
              </a:r>
              <a:r>
                <a:rPr lang="en-US" altLang="en-US" sz="2800" b="1" dirty="0" smtClean="0">
                  <a:solidFill>
                    <a:srgbClr val="C00000"/>
                  </a:solidFill>
                  <a:latin typeface=".VnArialH" pitchFamily="34" charset="0"/>
                </a:rPr>
                <a:t> </a:t>
              </a:r>
              <a:r>
                <a:rPr lang="en-US" altLang="en-US" sz="2800" b="1" dirty="0" err="1" smtClean="0">
                  <a:solidFill>
                    <a:srgbClr val="C00000"/>
                  </a:solidFill>
                  <a:latin typeface=".VnArialH" pitchFamily="34" charset="0"/>
                </a:rPr>
                <a:t>em</a:t>
              </a:r>
              <a:endParaRPr lang="fr-FR" altLang="en-US" sz="2800" b="1" dirty="0">
                <a:solidFill>
                  <a:srgbClr val="C00000"/>
                </a:solidFill>
                <a:latin typeface=".VnArialH" pitchFamily="34" charset="0"/>
              </a:endParaRPr>
            </a:p>
          </p:txBody>
        </p:sp>
        <p:sp>
          <p:nvSpPr>
            <p:cNvPr id="61474" name="Rectangle 34"/>
            <p:cNvSpPr>
              <a:spLocks noChangeArrowheads="1"/>
            </p:cNvSpPr>
            <p:nvPr/>
          </p:nvSpPr>
          <p:spPr bwMode="auto">
            <a:xfrm>
              <a:off x="1371600" y="1828800"/>
              <a:ext cx="6926263" cy="2606675"/>
            </a:xfrm>
            <a:prstGeom prst="rect">
              <a:avLst/>
            </a:prstGeom>
            <a:noFill/>
            <a:ln w="9525">
              <a:noFill/>
              <a:miter lim="800000"/>
              <a:headEnd/>
              <a:tailEnd/>
            </a:ln>
          </p:spPr>
          <p:txBody>
            <a:bodyPr/>
            <a:lstStyle/>
            <a:p>
              <a:endParaRPr lang="vi-VN"/>
            </a:p>
          </p:txBody>
        </p:sp>
        <p:sp>
          <p:nvSpPr>
            <p:cNvPr id="61475" name="Line 35"/>
            <p:cNvSpPr>
              <a:spLocks noChangeShapeType="1"/>
            </p:cNvSpPr>
            <p:nvPr/>
          </p:nvSpPr>
          <p:spPr bwMode="auto">
            <a:xfrm>
              <a:off x="7874000" y="4673600"/>
              <a:ext cx="1588" cy="38100"/>
            </a:xfrm>
            <a:prstGeom prst="line">
              <a:avLst/>
            </a:prstGeom>
            <a:noFill/>
            <a:ln w="12700">
              <a:solidFill>
                <a:srgbClr val="000000"/>
              </a:solidFill>
              <a:round/>
              <a:headEnd/>
              <a:tailEnd/>
            </a:ln>
          </p:spPr>
          <p:txBody>
            <a:bodyPr/>
            <a:lstStyle/>
            <a:p>
              <a:endParaRPr lang="vi-VN"/>
            </a:p>
          </p:txBody>
        </p:sp>
        <p:sp>
          <p:nvSpPr>
            <p:cNvPr id="61476" name="Rectangle 36"/>
            <p:cNvSpPr>
              <a:spLocks noChangeArrowheads="1"/>
            </p:cNvSpPr>
            <p:nvPr/>
          </p:nvSpPr>
          <p:spPr bwMode="auto">
            <a:xfrm>
              <a:off x="1219200" y="4876800"/>
              <a:ext cx="1219200" cy="276999"/>
            </a:xfrm>
            <a:prstGeom prst="rect">
              <a:avLst/>
            </a:prstGeom>
            <a:noFill/>
            <a:ln w="9525">
              <a:noFill/>
              <a:miter lim="800000"/>
              <a:headEnd/>
              <a:tailEnd/>
            </a:ln>
          </p:spPr>
          <p:txBody>
            <a:bodyPr lIns="0" tIns="0" rIns="0" bIns="0">
              <a:spAutoFit/>
            </a:bodyPr>
            <a:lstStyle/>
            <a:p>
              <a:pPr algn="ctr" eaLnBrk="0" hangingPunct="0">
                <a:lnSpc>
                  <a:spcPct val="100000"/>
                </a:lnSpc>
                <a:spcBef>
                  <a:spcPct val="0"/>
                </a:spcBef>
                <a:buClrTx/>
                <a:buFontTx/>
                <a:buNone/>
              </a:pPr>
              <a:r>
                <a:rPr lang="en-US" altLang="en-US" b="1">
                  <a:latin typeface=".VnTime" pitchFamily="34" charset="0"/>
                </a:rPr>
                <a:t>Kh«ng</a:t>
              </a:r>
            </a:p>
          </p:txBody>
        </p:sp>
        <p:sp>
          <p:nvSpPr>
            <p:cNvPr id="61477" name="Rectangle 37"/>
            <p:cNvSpPr>
              <a:spLocks noChangeArrowheads="1"/>
            </p:cNvSpPr>
            <p:nvPr/>
          </p:nvSpPr>
          <p:spPr bwMode="auto">
            <a:xfrm>
              <a:off x="2971800" y="4876800"/>
              <a:ext cx="1066800" cy="276999"/>
            </a:xfrm>
            <a:prstGeom prst="rect">
              <a:avLst/>
            </a:prstGeom>
            <a:noFill/>
            <a:ln w="9525">
              <a:noFill/>
              <a:miter lim="800000"/>
              <a:headEnd/>
              <a:tailEnd/>
            </a:ln>
          </p:spPr>
          <p:txBody>
            <a:bodyPr lIns="0" tIns="0" rIns="0" bIns="0">
              <a:spAutoFit/>
            </a:bodyPr>
            <a:lstStyle/>
            <a:p>
              <a:pPr algn="ctr" eaLnBrk="0" hangingPunct="0">
                <a:lnSpc>
                  <a:spcPct val="100000"/>
                </a:lnSpc>
                <a:spcBef>
                  <a:spcPct val="0"/>
                </a:spcBef>
                <a:buClrTx/>
                <a:buFontTx/>
                <a:buNone/>
              </a:pPr>
              <a:r>
                <a:rPr lang="en-US" altLang="en-US" b="1">
                  <a:latin typeface=".VnTime" pitchFamily="34" charset="0"/>
                </a:rPr>
                <a:t>Bè hót</a:t>
              </a:r>
            </a:p>
          </p:txBody>
        </p:sp>
        <p:sp>
          <p:nvSpPr>
            <p:cNvPr id="61478" name="Rectangle 38"/>
            <p:cNvSpPr>
              <a:spLocks noChangeArrowheads="1"/>
            </p:cNvSpPr>
            <p:nvPr/>
          </p:nvSpPr>
          <p:spPr bwMode="auto">
            <a:xfrm>
              <a:off x="4419600" y="4876800"/>
              <a:ext cx="1447800" cy="276999"/>
            </a:xfrm>
            <a:prstGeom prst="rect">
              <a:avLst/>
            </a:prstGeom>
            <a:noFill/>
            <a:ln w="9525">
              <a:noFill/>
              <a:miter lim="800000"/>
              <a:headEnd/>
              <a:tailEnd/>
            </a:ln>
          </p:spPr>
          <p:txBody>
            <a:bodyPr lIns="0" tIns="0" rIns="0" bIns="0">
              <a:spAutoFit/>
            </a:bodyPr>
            <a:lstStyle/>
            <a:p>
              <a:pPr algn="ctr" eaLnBrk="0" hangingPunct="0">
                <a:lnSpc>
                  <a:spcPct val="100000"/>
                </a:lnSpc>
                <a:spcBef>
                  <a:spcPct val="0"/>
                </a:spcBef>
                <a:buClrTx/>
                <a:buFontTx/>
                <a:buNone/>
              </a:pPr>
              <a:r>
                <a:rPr lang="en-US" altLang="en-US" b="1">
                  <a:latin typeface=".VnTime" pitchFamily="34" charset="0"/>
                </a:rPr>
                <a:t>MÑ hót</a:t>
              </a:r>
            </a:p>
          </p:txBody>
        </p:sp>
        <p:sp>
          <p:nvSpPr>
            <p:cNvPr id="61479" name="Rectangle 39"/>
            <p:cNvSpPr>
              <a:spLocks noChangeArrowheads="1"/>
            </p:cNvSpPr>
            <p:nvPr/>
          </p:nvSpPr>
          <p:spPr bwMode="auto">
            <a:xfrm>
              <a:off x="6248400" y="4876800"/>
              <a:ext cx="1981200" cy="276999"/>
            </a:xfrm>
            <a:prstGeom prst="rect">
              <a:avLst/>
            </a:prstGeom>
            <a:noFill/>
            <a:ln w="9525">
              <a:noFill/>
              <a:miter lim="800000"/>
              <a:headEnd/>
              <a:tailEnd/>
            </a:ln>
          </p:spPr>
          <p:txBody>
            <a:bodyPr lIns="0" tIns="0" rIns="0" bIns="0">
              <a:spAutoFit/>
            </a:bodyPr>
            <a:lstStyle/>
            <a:p>
              <a:pPr algn="ctr" eaLnBrk="0" hangingPunct="0">
                <a:lnSpc>
                  <a:spcPct val="100000"/>
                </a:lnSpc>
                <a:spcBef>
                  <a:spcPct val="0"/>
                </a:spcBef>
                <a:buClrTx/>
                <a:buFontTx/>
                <a:buNone/>
              </a:pPr>
              <a:r>
                <a:rPr lang="en-US" altLang="en-US" b="1">
                  <a:latin typeface=".VnTime" pitchFamily="34" charset="0"/>
                </a:rPr>
                <a:t>C¶ bè, mÑ hót</a:t>
              </a:r>
            </a:p>
          </p:txBody>
        </p:sp>
        <p:sp>
          <p:nvSpPr>
            <p:cNvPr id="61480" name="Text Box 40"/>
            <p:cNvSpPr txBox="1">
              <a:spLocks noChangeArrowheads="1"/>
            </p:cNvSpPr>
            <p:nvPr/>
          </p:nvSpPr>
          <p:spPr bwMode="auto">
            <a:xfrm>
              <a:off x="533400" y="1371600"/>
              <a:ext cx="2286000" cy="369332"/>
            </a:xfrm>
            <a:prstGeom prst="rect">
              <a:avLst/>
            </a:prstGeom>
            <a:noFill/>
            <a:ln w="9525">
              <a:noFill/>
              <a:miter lim="800000"/>
              <a:headEnd/>
              <a:tailEnd/>
            </a:ln>
          </p:spPr>
          <p:txBody>
            <a:bodyPr>
              <a:spAutoFit/>
            </a:bodyPr>
            <a:lstStyle/>
            <a:p>
              <a:pPr algn="l" eaLnBrk="0" hangingPunct="0">
                <a:lnSpc>
                  <a:spcPct val="100000"/>
                </a:lnSpc>
                <a:spcBef>
                  <a:spcPct val="50000"/>
                </a:spcBef>
                <a:buClrTx/>
                <a:buFontTx/>
                <a:buNone/>
              </a:pPr>
              <a:r>
                <a:rPr lang="en-US" altLang="en-US" b="1">
                  <a:latin typeface=".VnTime" pitchFamily="34" charset="0"/>
                </a:rPr>
                <a:t>Cotinine ng/ml</a:t>
              </a:r>
            </a:p>
          </p:txBody>
        </p:sp>
        <p:sp>
          <p:nvSpPr>
            <p:cNvPr id="61481" name="Text Box 41"/>
            <p:cNvSpPr txBox="1">
              <a:spLocks noChangeArrowheads="1"/>
            </p:cNvSpPr>
            <p:nvPr/>
          </p:nvSpPr>
          <p:spPr bwMode="auto">
            <a:xfrm>
              <a:off x="1905000" y="6172200"/>
              <a:ext cx="6781800" cy="369332"/>
            </a:xfrm>
            <a:prstGeom prst="rect">
              <a:avLst/>
            </a:prstGeom>
            <a:noFill/>
            <a:ln w="9525">
              <a:noFill/>
              <a:miter lim="800000"/>
              <a:headEnd/>
              <a:tailEnd/>
            </a:ln>
          </p:spPr>
          <p:txBody>
            <a:bodyPr wrap="square">
              <a:spAutoFit/>
            </a:bodyPr>
            <a:lstStyle/>
            <a:p>
              <a:pPr eaLnBrk="0" hangingPunct="0">
                <a:spcBef>
                  <a:spcPct val="50000"/>
                </a:spcBef>
              </a:pPr>
              <a:r>
                <a:rPr lang="en-US" altLang="en-US" sz="1800" b="1" dirty="0" smtClean="0">
                  <a:latin typeface=".VnTime" pitchFamily="34" charset="0"/>
                </a:rPr>
                <a:t>Cook DG et al. </a:t>
              </a:r>
              <a:r>
                <a:rPr lang="vi-VN" dirty="0" smtClean="0"/>
                <a:t>Thorax. </a:t>
              </a:r>
              <a:r>
                <a:rPr lang="vi-VN" b="1" dirty="0" smtClean="0"/>
                <a:t>1993</a:t>
              </a:r>
              <a:r>
                <a:rPr lang="vi-VN" dirty="0" smtClean="0"/>
                <a:t> Jan;48(1):14-20. </a:t>
              </a:r>
              <a:r>
                <a:rPr lang="en-US" altLang="en-US" sz="1800" b="1" dirty="0" smtClean="0">
                  <a:latin typeface=".VnTime" pitchFamily="34" charset="0"/>
                </a:rPr>
                <a:t> n=2511: 5 </a:t>
              </a:r>
              <a:r>
                <a:rPr lang="en-US" altLang="en-US" b="1" dirty="0" smtClean="0">
                  <a:latin typeface=".VnTime" pitchFamily="34" charset="0"/>
                </a:rPr>
                <a:t>–7 </a:t>
              </a:r>
              <a:r>
                <a:rPr lang="en-US" altLang="en-US" b="1" dirty="0" err="1" smtClean="0">
                  <a:latin typeface=".VnTime" pitchFamily="34" charset="0"/>
                </a:rPr>
                <a:t>tuổi</a:t>
              </a:r>
              <a:endParaRPr lang="en-US" altLang="en-US" b="1" dirty="0">
                <a:latin typeface=".VnTime" pitchFamily="34" charset="0"/>
              </a:endParaRPr>
            </a:p>
          </p:txBody>
        </p:sp>
        <p:sp>
          <p:nvSpPr>
            <p:cNvPr id="61482" name="Rectangle 42"/>
            <p:cNvSpPr>
              <a:spLocks noChangeArrowheads="1"/>
            </p:cNvSpPr>
            <p:nvPr/>
          </p:nvSpPr>
          <p:spPr bwMode="auto">
            <a:xfrm>
              <a:off x="457200" y="5410200"/>
              <a:ext cx="8153400" cy="838200"/>
            </a:xfrm>
            <a:prstGeom prst="rect">
              <a:avLst/>
            </a:prstGeom>
            <a:noFill/>
            <a:ln w="12700">
              <a:noFill/>
              <a:miter lim="800000"/>
              <a:headEnd/>
              <a:tailEnd/>
            </a:ln>
          </p:spPr>
          <p:txBody>
            <a:bodyPr lIns="92075" tIns="44450" rIns="92075" bIns="44450" anchor="ctr"/>
            <a:lstStyle/>
            <a:p>
              <a:pPr algn="ctr">
                <a:lnSpc>
                  <a:spcPct val="100000"/>
                </a:lnSpc>
                <a:spcBef>
                  <a:spcPct val="0"/>
                </a:spcBef>
                <a:buClrTx/>
                <a:buFontTx/>
                <a:buNone/>
              </a:pPr>
              <a:r>
                <a:rPr lang="fr-FR" altLang="en-US" b="1" dirty="0" err="1">
                  <a:latin typeface=".VnTime" pitchFamily="34" charset="0"/>
                </a:rPr>
                <a:t>Cotinine</a:t>
              </a:r>
              <a:r>
                <a:rPr lang="fr-FR" altLang="en-US" b="1" dirty="0">
                  <a:latin typeface=".VnTime" pitchFamily="34" charset="0"/>
                </a:rPr>
                <a:t> ë n</a:t>
              </a:r>
              <a:r>
                <a:rPr lang="en-US" altLang="en-US" b="1" dirty="0">
                  <a:latin typeface=".VnTime" pitchFamily="34" charset="0"/>
                </a:rPr>
                <a:t>­</a:t>
              </a:r>
              <a:r>
                <a:rPr lang="en-US" altLang="en-US" b="1" dirty="0" err="1">
                  <a:latin typeface=".VnTime" pitchFamily="34" charset="0"/>
                </a:rPr>
                <a:t>íc</a:t>
              </a:r>
              <a:r>
                <a:rPr lang="en-US" altLang="en-US" b="1" dirty="0">
                  <a:latin typeface=".VnTime" pitchFamily="34" charset="0"/>
                </a:rPr>
                <a:t> </a:t>
              </a:r>
              <a:r>
                <a:rPr lang="en-US" altLang="en-US" b="1" dirty="0" err="1">
                  <a:latin typeface=".VnTime" pitchFamily="34" charset="0"/>
                </a:rPr>
                <a:t>bät</a:t>
              </a:r>
              <a:r>
                <a:rPr lang="en-US" altLang="en-US" b="1" dirty="0">
                  <a:latin typeface=".VnTime" pitchFamily="34" charset="0"/>
                </a:rPr>
                <a:t> </a:t>
              </a:r>
              <a:r>
                <a:rPr lang="en-US" altLang="en-US" b="1" dirty="0" err="1">
                  <a:latin typeface=".VnTime" pitchFamily="34" charset="0"/>
                </a:rPr>
                <a:t>trÎ</a:t>
              </a:r>
              <a:r>
                <a:rPr lang="en-US" altLang="en-US" b="1" dirty="0">
                  <a:latin typeface=".VnTime" pitchFamily="34" charset="0"/>
                </a:rPr>
                <a:t> </a:t>
              </a:r>
              <a:r>
                <a:rPr lang="en-US" altLang="en-US" b="1" dirty="0" err="1">
                  <a:latin typeface=".VnTime" pitchFamily="34" charset="0"/>
                </a:rPr>
                <a:t>em</a:t>
              </a:r>
              <a:r>
                <a:rPr lang="en-US" altLang="en-US" b="1" dirty="0">
                  <a:latin typeface=".VnTime" pitchFamily="34" charset="0"/>
                </a:rPr>
                <a:t> vµ </a:t>
              </a:r>
              <a:r>
                <a:rPr lang="en-US" altLang="en-US" b="1" dirty="0" err="1">
                  <a:latin typeface=".VnTime" pitchFamily="34" charset="0"/>
                </a:rPr>
                <a:t>t×nh</a:t>
              </a:r>
              <a:r>
                <a:rPr lang="en-US" altLang="en-US" b="1" dirty="0">
                  <a:latin typeface=".VnTime" pitchFamily="34" charset="0"/>
                </a:rPr>
                <a:t> tr¹ng </a:t>
              </a:r>
              <a:r>
                <a:rPr lang="en-US" altLang="en-US" b="1" dirty="0" err="1">
                  <a:latin typeface=".VnTime" pitchFamily="34" charset="0"/>
                </a:rPr>
                <a:t>hót</a:t>
              </a:r>
              <a:r>
                <a:rPr lang="en-US" altLang="en-US" b="1" dirty="0">
                  <a:latin typeface=".VnTime" pitchFamily="34" charset="0"/>
                </a:rPr>
                <a:t> </a:t>
              </a:r>
              <a:r>
                <a:rPr lang="en-US" altLang="en-US" b="1" dirty="0" err="1">
                  <a:latin typeface=".VnTime" pitchFamily="34" charset="0"/>
                </a:rPr>
                <a:t>thuèc</a:t>
              </a:r>
              <a:r>
                <a:rPr lang="en-US" altLang="en-US" b="1" dirty="0">
                  <a:latin typeface=".VnTime" pitchFamily="34" charset="0"/>
                </a:rPr>
                <a:t> </a:t>
              </a:r>
              <a:r>
                <a:rPr lang="en-US" altLang="en-US" b="1" dirty="0" err="1">
                  <a:latin typeface=".VnTime" pitchFamily="34" charset="0"/>
                </a:rPr>
                <a:t>cña</a:t>
              </a:r>
              <a:r>
                <a:rPr lang="en-US" altLang="en-US" b="1" dirty="0">
                  <a:latin typeface=".VnTime" pitchFamily="34" charset="0"/>
                </a:rPr>
                <a:t> </a:t>
              </a:r>
              <a:r>
                <a:rPr lang="en-US" altLang="en-US" b="1" dirty="0" err="1">
                  <a:latin typeface=".VnTime" pitchFamily="34" charset="0"/>
                </a:rPr>
                <a:t>bè</a:t>
              </a:r>
              <a:r>
                <a:rPr lang="en-US" altLang="en-US" b="1" dirty="0">
                  <a:latin typeface=".VnTime" pitchFamily="34" charset="0"/>
                </a:rPr>
                <a:t> </a:t>
              </a:r>
              <a:r>
                <a:rPr lang="en-US" altLang="en-US" b="1" dirty="0" err="1">
                  <a:latin typeface=".VnTime" pitchFamily="34" charset="0"/>
                </a:rPr>
                <a:t>mÑ</a:t>
              </a:r>
              <a:endParaRPr lang="fr-FR" altLang="en-US" b="1" dirty="0">
                <a:latin typeface=".VnTime" pitchFamily="34" charset="0"/>
              </a:endParaRPr>
            </a:p>
          </p:txBody>
        </p:sp>
      </p:grpSp>
    </p:spTree>
    <p:extLst>
      <p:ext uri="{BB962C8B-B14F-4D97-AF65-F5344CB8AC3E}">
        <p14:creationId xmlns:p14="http://schemas.microsoft.com/office/powerpoint/2010/main" xmlns="" val="22336671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p:cNvSpPr>
            <a:spLocks noChangeArrowheads="1"/>
          </p:cNvSpPr>
          <p:nvPr/>
        </p:nvSpPr>
        <p:spPr bwMode="auto">
          <a:xfrm>
            <a:off x="228600" y="152400"/>
            <a:ext cx="8839200" cy="1200329"/>
          </a:xfrm>
          <a:prstGeom prst="rect">
            <a:avLst/>
          </a:prstGeom>
          <a:noFill/>
          <a:ln w="9525">
            <a:noFill/>
            <a:miter lim="800000"/>
            <a:headEnd/>
            <a:tailEnd/>
          </a:ln>
        </p:spPr>
        <p:txBody>
          <a:bodyPr>
            <a:spAutoFit/>
          </a:bodyPr>
          <a:lstStyle/>
          <a:p>
            <a:pPr algn="ctr">
              <a:lnSpc>
                <a:spcPct val="100000"/>
              </a:lnSpc>
              <a:spcBef>
                <a:spcPct val="0"/>
              </a:spcBef>
              <a:buClrTx/>
              <a:buFontTx/>
              <a:buNone/>
            </a:pPr>
            <a:r>
              <a:rPr lang="en-US" altLang="en-US" sz="3600" b="1">
                <a:solidFill>
                  <a:srgbClr val="C00000"/>
                </a:solidFill>
                <a:latin typeface=".VnArialH" pitchFamily="34" charset="0"/>
              </a:rPr>
              <a:t>Hót thuèc thô ®éng vµ </a:t>
            </a:r>
            <a:endParaRPr lang="en-US" altLang="en-US" sz="3600" b="1" smtClean="0">
              <a:solidFill>
                <a:srgbClr val="C00000"/>
              </a:solidFill>
              <a:latin typeface=".VnArialH" pitchFamily="34" charset="0"/>
            </a:endParaRPr>
          </a:p>
          <a:p>
            <a:pPr algn="ctr">
              <a:lnSpc>
                <a:spcPct val="100000"/>
              </a:lnSpc>
              <a:spcBef>
                <a:spcPct val="0"/>
              </a:spcBef>
              <a:buClrTx/>
              <a:buFontTx/>
              <a:buNone/>
            </a:pPr>
            <a:r>
              <a:rPr lang="en-US" altLang="en-US" sz="3600" b="1" smtClean="0">
                <a:solidFill>
                  <a:srgbClr val="C00000"/>
                </a:solidFill>
                <a:latin typeface=".VnArialH" pitchFamily="34" charset="0"/>
              </a:rPr>
              <a:t>nguy </a:t>
            </a:r>
            <a:r>
              <a:rPr lang="en-US" altLang="en-US" sz="3600" b="1">
                <a:solidFill>
                  <a:srgbClr val="C00000"/>
                </a:solidFill>
                <a:latin typeface=".VnArialH" pitchFamily="34" charset="0"/>
              </a:rPr>
              <a:t>c¬ </a:t>
            </a:r>
            <a:r>
              <a:rPr lang="en-US" altLang="en-US" sz="3600" b="1" smtClean="0">
                <a:solidFill>
                  <a:srgbClr val="C00000"/>
                </a:solidFill>
                <a:latin typeface=".VnArialH" pitchFamily="34" charset="0"/>
              </a:rPr>
              <a:t>ë </a:t>
            </a:r>
            <a:r>
              <a:rPr lang="en-US" altLang="en-US" sz="3600" b="1">
                <a:solidFill>
                  <a:srgbClr val="C00000"/>
                </a:solidFill>
                <a:latin typeface=".VnArialH" pitchFamily="34" charset="0"/>
              </a:rPr>
              <a:t>trÎ em</a:t>
            </a:r>
            <a:endParaRPr lang="fr-FR" altLang="en-US" sz="3600" b="1">
              <a:solidFill>
                <a:srgbClr val="C00000"/>
              </a:solidFill>
              <a:latin typeface=".VnArialH" pitchFamily="34" charset="0"/>
            </a:endParaRPr>
          </a:p>
        </p:txBody>
      </p:sp>
      <p:sp>
        <p:nvSpPr>
          <p:cNvPr id="9" name="Rectangle 4"/>
          <p:cNvSpPr>
            <a:spLocks noChangeArrowheads="1"/>
          </p:cNvSpPr>
          <p:nvPr/>
        </p:nvSpPr>
        <p:spPr bwMode="auto">
          <a:xfrm>
            <a:off x="304800" y="2057400"/>
            <a:ext cx="8610600" cy="3293209"/>
          </a:xfrm>
          <a:prstGeom prst="rect">
            <a:avLst/>
          </a:prstGeom>
          <a:noFill/>
          <a:ln w="9525">
            <a:noFill/>
            <a:miter lim="800000"/>
            <a:headEnd/>
            <a:tailEnd/>
          </a:ln>
        </p:spPr>
        <p:txBody>
          <a:bodyPr wrap="square">
            <a:spAutoFit/>
          </a:bodyPr>
          <a:lstStyle/>
          <a:p>
            <a:pPr marL="457200" indent="-457200" algn="l">
              <a:lnSpc>
                <a:spcPct val="100000"/>
              </a:lnSpc>
              <a:spcBef>
                <a:spcPct val="50000"/>
              </a:spcBef>
              <a:buClrTx/>
              <a:buFont typeface="Wingdings" pitchFamily="2" charset="2"/>
              <a:buChar char="§"/>
            </a:pPr>
            <a:r>
              <a:rPr lang="en-US" altLang="en-US" sz="3200">
                <a:latin typeface=".VnArial" pitchFamily="34" charset="0"/>
              </a:rPr>
              <a:t>Hót thuèc thô ®éng lµm </a:t>
            </a:r>
            <a:r>
              <a:rPr lang="fr-FR" altLang="en-US" sz="3200">
                <a:latin typeface=".VnArial" pitchFamily="34" charset="0"/>
              </a:rPr>
              <a:t>tăng nguy c¬ hen</a:t>
            </a:r>
          </a:p>
          <a:p>
            <a:pPr marL="457200" indent="-457200" algn="l">
              <a:lnSpc>
                <a:spcPct val="100000"/>
              </a:lnSpc>
              <a:spcBef>
                <a:spcPct val="50000"/>
              </a:spcBef>
              <a:buClrTx/>
              <a:buFont typeface="Wingdings" pitchFamily="2" charset="2"/>
              <a:buChar char="§"/>
            </a:pPr>
            <a:r>
              <a:rPr lang="en-US" altLang="en-US" sz="3200">
                <a:latin typeface=".VnArial" pitchFamily="34" charset="0"/>
              </a:rPr>
              <a:t>MÑ hót: + 72% nguy c¬ nhiÔm khuÈn h« hÊp</a:t>
            </a:r>
          </a:p>
          <a:p>
            <a:pPr marL="457200" indent="-457200" algn="l">
              <a:lnSpc>
                <a:spcPct val="100000"/>
              </a:lnSpc>
              <a:spcBef>
                <a:spcPct val="50000"/>
              </a:spcBef>
              <a:buClrTx/>
              <a:buFont typeface="Wingdings" pitchFamily="2" charset="2"/>
              <a:buChar char="§"/>
            </a:pPr>
            <a:r>
              <a:rPr lang="en-US" altLang="en-US" sz="3200" smtClean="0">
                <a:latin typeface=".VnArial" pitchFamily="34" charset="0"/>
              </a:rPr>
              <a:t>Bè </a:t>
            </a:r>
            <a:r>
              <a:rPr lang="en-US" altLang="en-US" sz="3200">
                <a:latin typeface=".VnArial" pitchFamily="34" charset="0"/>
              </a:rPr>
              <a:t>+ MÑ hót: tăng 48% nguy c¬ viªm tai giữa t¸i ph¸t</a:t>
            </a:r>
          </a:p>
          <a:p>
            <a:pPr marL="457200" indent="-457200" algn="l">
              <a:lnSpc>
                <a:spcPct val="100000"/>
              </a:lnSpc>
              <a:spcBef>
                <a:spcPct val="50000"/>
              </a:spcBef>
              <a:buClrTx/>
              <a:buFont typeface="Wingdings" pitchFamily="2" charset="2"/>
              <a:buChar char="§"/>
            </a:pPr>
            <a:r>
              <a:rPr lang="en-US" altLang="en-US" sz="3200" smtClean="0">
                <a:latin typeface=".VnArial" pitchFamily="34" charset="0"/>
              </a:rPr>
              <a:t>ChËm </a:t>
            </a:r>
            <a:r>
              <a:rPr lang="en-US" altLang="en-US" sz="3200">
                <a:latin typeface=".VnArial" pitchFamily="34" charset="0"/>
              </a:rPr>
              <a:t>tèc ®é tăng VEMS cña trÎ</a:t>
            </a:r>
            <a:endParaRPr lang="fr-FR" altLang="en-US" sz="3200">
              <a:latin typeface=".VnArial" pitchFamily="34" charset="0"/>
            </a:endParaRPr>
          </a:p>
        </p:txBody>
      </p:sp>
      <p:sp>
        <p:nvSpPr>
          <p:cNvPr id="10" name="Rectangle 2"/>
          <p:cNvSpPr>
            <a:spLocks noChangeArrowheads="1"/>
          </p:cNvSpPr>
          <p:nvPr/>
        </p:nvSpPr>
        <p:spPr bwMode="auto">
          <a:xfrm>
            <a:off x="3048000" y="5791200"/>
            <a:ext cx="5715000" cy="584775"/>
          </a:xfrm>
          <a:prstGeom prst="rect">
            <a:avLst/>
          </a:prstGeom>
          <a:noFill/>
          <a:ln w="9525">
            <a:noFill/>
            <a:miter lim="800000"/>
            <a:headEnd/>
            <a:tailEnd/>
          </a:ln>
        </p:spPr>
        <p:txBody>
          <a:bodyPr wrap="square">
            <a:spAutoFit/>
          </a:bodyPr>
          <a:lstStyle/>
          <a:p>
            <a:pPr algn="r">
              <a:lnSpc>
                <a:spcPct val="100000"/>
              </a:lnSpc>
              <a:spcBef>
                <a:spcPct val="0"/>
              </a:spcBef>
              <a:buClrTx/>
              <a:buFontTx/>
              <a:buNone/>
            </a:pPr>
            <a:r>
              <a:rPr lang="en-US" sz="1600">
                <a:latin typeface="Times New Roman" pitchFamily="18" charset="0"/>
                <a:cs typeface="Times New Roman" pitchFamily="18" charset="0"/>
              </a:rPr>
              <a:t>Rapport du groupe de travail DGS TABAGISME </a:t>
            </a:r>
            <a:r>
              <a:rPr lang="en-US" sz="1600" smtClean="0">
                <a:latin typeface="Times New Roman" pitchFamily="18" charset="0"/>
                <a:cs typeface="Times New Roman" pitchFamily="18" charset="0"/>
              </a:rPr>
              <a:t>PASSIF</a:t>
            </a:r>
            <a:r>
              <a:rPr lang="en-US" sz="1600">
                <a:latin typeface="Times New Roman" pitchFamily="18" charset="0"/>
                <a:cs typeface="Times New Roman" pitchFamily="18" charset="0"/>
              </a:rPr>
              <a:t>.  </a:t>
            </a:r>
            <a:endParaRPr lang="en-US" sz="1600" smtClean="0">
              <a:latin typeface="Times New Roman" pitchFamily="18" charset="0"/>
              <a:cs typeface="Times New Roman" pitchFamily="18" charset="0"/>
            </a:endParaRPr>
          </a:p>
          <a:p>
            <a:pPr algn="r">
              <a:lnSpc>
                <a:spcPct val="100000"/>
              </a:lnSpc>
              <a:spcBef>
                <a:spcPct val="0"/>
              </a:spcBef>
              <a:buClrTx/>
              <a:buFontTx/>
              <a:buNone/>
            </a:pPr>
            <a:r>
              <a:rPr lang="en-US" sz="1600" smtClean="0">
                <a:latin typeface="Times New Roman" pitchFamily="18" charset="0"/>
                <a:cs typeface="Times New Roman" pitchFamily="18" charset="0"/>
              </a:rPr>
              <a:t>Pr.Bertrand </a:t>
            </a:r>
            <a:r>
              <a:rPr lang="en-US" sz="1600">
                <a:latin typeface="Times New Roman" pitchFamily="18" charset="0"/>
                <a:cs typeface="Times New Roman" pitchFamily="18" charset="0"/>
              </a:rPr>
              <a:t>DAUTZENBERG, Paris 05- 2001 </a:t>
            </a:r>
          </a:p>
        </p:txBody>
      </p:sp>
    </p:spTree>
    <p:extLst>
      <p:ext uri="{BB962C8B-B14F-4D97-AF65-F5344CB8AC3E}">
        <p14:creationId xmlns:p14="http://schemas.microsoft.com/office/powerpoint/2010/main" xmlns="" val="202211021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4"/>
          <p:cNvSpPr txBox="1">
            <a:spLocks noChangeArrowheads="1"/>
          </p:cNvSpPr>
          <p:nvPr/>
        </p:nvSpPr>
        <p:spPr bwMode="auto">
          <a:xfrm>
            <a:off x="457200" y="5754469"/>
            <a:ext cx="8458200" cy="646331"/>
          </a:xfrm>
          <a:prstGeom prst="rect">
            <a:avLst/>
          </a:prstGeom>
          <a:noFill/>
          <a:ln w="9525">
            <a:noFill/>
            <a:miter lim="800000"/>
            <a:headEnd/>
            <a:tailEnd/>
          </a:ln>
        </p:spPr>
        <p:txBody>
          <a:bodyPr wrap="square">
            <a:spAutoFit/>
          </a:bodyPr>
          <a:lstStyle/>
          <a:p>
            <a:pPr algn="ctr">
              <a:lnSpc>
                <a:spcPct val="100000"/>
              </a:lnSpc>
              <a:spcBef>
                <a:spcPct val="0"/>
              </a:spcBef>
              <a:buClrTx/>
              <a:buFontTx/>
              <a:buNone/>
            </a:pPr>
            <a:r>
              <a:rPr lang="en-US" sz="3600" b="1">
                <a:solidFill>
                  <a:srgbClr val="C00000"/>
                </a:solidFill>
                <a:latin typeface=".VnArial" pitchFamily="34" charset="0"/>
              </a:rPr>
              <a:t>Xin h·y ®õng ®èt cuéc ®êi </a:t>
            </a:r>
            <a:r>
              <a:rPr lang="en-US" sz="3600" b="1" smtClean="0">
                <a:solidFill>
                  <a:srgbClr val="C00000"/>
                </a:solidFill>
                <a:latin typeface=".VnArial" pitchFamily="34" charset="0"/>
              </a:rPr>
              <a:t>trÎ </a:t>
            </a:r>
            <a:r>
              <a:rPr lang="en-US" sz="3600" b="1">
                <a:solidFill>
                  <a:srgbClr val="C00000"/>
                </a:solidFill>
                <a:latin typeface=".VnArial" pitchFamily="34" charset="0"/>
              </a:rPr>
              <a:t>th¬!</a:t>
            </a:r>
          </a:p>
        </p:txBody>
      </p:sp>
      <p:pic>
        <p:nvPicPr>
          <p:cNvPr id="7" name="Picture 2" descr="http://algeriansleague-sa.co.za/wp-content/gallery/stop-smoking/0da7ad_528384.jpg"/>
          <p:cNvPicPr>
            <a:picLocks noChangeAspect="1" noChangeArrowheads="1"/>
          </p:cNvPicPr>
          <p:nvPr/>
        </p:nvPicPr>
        <p:blipFill>
          <a:blip r:embed="rId3" cstate="print"/>
          <a:srcRect/>
          <a:stretch>
            <a:fillRect/>
          </a:stretch>
        </p:blipFill>
        <p:spPr bwMode="auto">
          <a:xfrm>
            <a:off x="381000" y="228600"/>
            <a:ext cx="8305800" cy="5562600"/>
          </a:xfrm>
          <a:prstGeom prst="rect">
            <a:avLst/>
          </a:prstGeom>
          <a:noFill/>
        </p:spPr>
      </p:pic>
    </p:spTree>
    <p:extLst>
      <p:ext uri="{BB962C8B-B14F-4D97-AF65-F5344CB8AC3E}">
        <p14:creationId xmlns:p14="http://schemas.microsoft.com/office/powerpoint/2010/main" xmlns="" val="2083503978"/>
      </p:ext>
    </p:extLst>
  </p:cSld>
  <p:clrMapOvr>
    <a:masterClrMapping/>
  </p:clrMapOvr>
  <p:transition spd="med"/>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pPr eaLnBrk="1" hangingPunct="1">
              <a:defRPr/>
            </a:pPr>
            <a:endParaRPr lang="en-US" smtClean="0"/>
          </a:p>
        </p:txBody>
      </p:sp>
      <p:sp>
        <p:nvSpPr>
          <p:cNvPr id="253955" name="Rectangle 3"/>
          <p:cNvSpPr>
            <a:spLocks noGrp="1" noChangeArrowheads="1"/>
          </p:cNvSpPr>
          <p:nvPr>
            <p:ph idx="1"/>
          </p:nvPr>
        </p:nvSpPr>
        <p:spPr/>
        <p:txBody>
          <a:bodyPr/>
          <a:lstStyle/>
          <a:p>
            <a:pPr eaLnBrk="1" hangingPunct="1">
              <a:defRPr/>
            </a:pPr>
            <a:endParaRPr lang="en-US" smtClean="0"/>
          </a:p>
        </p:txBody>
      </p:sp>
      <p:pic>
        <p:nvPicPr>
          <p:cNvPr id="63492" name="Picture 4" descr="Benh do hut thuoc thu don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xmlns="" val="24193832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143000"/>
          </a:xfrm>
        </p:spPr>
        <p:txBody>
          <a:bodyPr/>
          <a:lstStyle/>
          <a:p>
            <a:r>
              <a:rPr lang="en-US" dirty="0" err="1" smtClean="0">
                <a:solidFill>
                  <a:srgbClr val="00B0F0"/>
                </a:solidFill>
              </a:rPr>
              <a:t>Phần</a:t>
            </a:r>
            <a:r>
              <a:rPr lang="en-US" dirty="0" smtClean="0">
                <a:solidFill>
                  <a:srgbClr val="00B0F0"/>
                </a:solidFill>
              </a:rPr>
              <a:t> 5</a:t>
            </a:r>
            <a:endParaRPr lang="en-US" dirty="0">
              <a:solidFill>
                <a:srgbClr val="00B0F0"/>
              </a:solidFill>
            </a:endParaRPr>
          </a:p>
        </p:txBody>
      </p:sp>
      <p:sp>
        <p:nvSpPr>
          <p:cNvPr id="3" name="Content Placeholder 2"/>
          <p:cNvSpPr>
            <a:spLocks noGrp="1"/>
          </p:cNvSpPr>
          <p:nvPr>
            <p:ph idx="1"/>
          </p:nvPr>
        </p:nvSpPr>
        <p:spPr>
          <a:xfrm>
            <a:off x="533400" y="2362200"/>
            <a:ext cx="8305800" cy="1905000"/>
          </a:xfrm>
        </p:spPr>
        <p:txBody>
          <a:bodyPr>
            <a:normAutofit/>
          </a:bodyPr>
          <a:lstStyle/>
          <a:p>
            <a:pPr algn="ctr">
              <a:buNone/>
            </a:pPr>
            <a:r>
              <a:rPr lang="en-US" sz="4400" b="1" dirty="0" err="1" smtClean="0"/>
              <a:t>Tình</a:t>
            </a:r>
            <a:r>
              <a:rPr lang="en-US" sz="4400" b="1" dirty="0" smtClean="0"/>
              <a:t> </a:t>
            </a:r>
            <a:r>
              <a:rPr lang="en-US" sz="4400" b="1" dirty="0" err="1" smtClean="0"/>
              <a:t>hình</a:t>
            </a:r>
            <a:r>
              <a:rPr lang="en-US" sz="4400" b="1" dirty="0" smtClean="0"/>
              <a:t> </a:t>
            </a:r>
            <a:r>
              <a:rPr lang="en-US" sz="4400" b="1" dirty="0" err="1" smtClean="0"/>
              <a:t>sử</a:t>
            </a:r>
            <a:r>
              <a:rPr lang="en-US" sz="4400" b="1" dirty="0" smtClean="0"/>
              <a:t> </a:t>
            </a:r>
            <a:r>
              <a:rPr lang="en-US" sz="4400" b="1" dirty="0" err="1" smtClean="0"/>
              <a:t>dụng</a:t>
            </a:r>
            <a:r>
              <a:rPr lang="en-US" sz="4400" b="1" dirty="0" smtClean="0"/>
              <a:t> </a:t>
            </a:r>
            <a:r>
              <a:rPr lang="en-US" sz="4400" b="1" dirty="0" err="1" smtClean="0"/>
              <a:t>thuốc</a:t>
            </a:r>
            <a:r>
              <a:rPr lang="en-US" sz="4400" b="1" dirty="0" smtClean="0"/>
              <a:t> </a:t>
            </a:r>
            <a:r>
              <a:rPr lang="en-US" sz="4400" b="1" dirty="0" err="1" smtClean="0"/>
              <a:t>lá</a:t>
            </a:r>
            <a:r>
              <a:rPr lang="en-US" sz="4400" b="1" dirty="0" smtClean="0"/>
              <a:t> </a:t>
            </a:r>
            <a:r>
              <a:rPr lang="en-US" sz="4400" b="1" dirty="0" err="1" smtClean="0"/>
              <a:t>và</a:t>
            </a:r>
            <a:r>
              <a:rPr lang="en-US" sz="4400" b="1" dirty="0" smtClean="0"/>
              <a:t> </a:t>
            </a:r>
            <a:r>
              <a:rPr lang="en-US" sz="4400" b="1" dirty="0" err="1" smtClean="0"/>
              <a:t>gánh</a:t>
            </a:r>
            <a:r>
              <a:rPr lang="en-US" sz="4400" b="1" dirty="0" smtClean="0"/>
              <a:t> </a:t>
            </a:r>
            <a:r>
              <a:rPr lang="en-US" sz="4400" b="1" dirty="0" err="1" smtClean="0"/>
              <a:t>nặng</a:t>
            </a:r>
            <a:r>
              <a:rPr lang="en-US" sz="4400" b="1" dirty="0" smtClean="0"/>
              <a:t> </a:t>
            </a:r>
            <a:r>
              <a:rPr lang="en-US" sz="4400" b="1" dirty="0" err="1" smtClean="0"/>
              <a:t>kinh</a:t>
            </a:r>
            <a:r>
              <a:rPr lang="en-US" sz="4400" b="1" dirty="0" smtClean="0"/>
              <a:t> </a:t>
            </a:r>
            <a:r>
              <a:rPr lang="en-US" sz="4400" b="1" dirty="0" err="1" smtClean="0"/>
              <a:t>tế</a:t>
            </a:r>
            <a:endParaRPr lang="en-US" sz="4400" b="1"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609600" y="304800"/>
            <a:ext cx="7772400" cy="1143000"/>
          </a:xfrm>
        </p:spPr>
        <p:txBody>
          <a:bodyPr rtlCol="0">
            <a:normAutofit fontScale="90000"/>
          </a:bodyPr>
          <a:lstStyle/>
          <a:p>
            <a:pPr eaLnBrk="1" fontAlgn="auto" hangingPunct="1">
              <a:spcAft>
                <a:spcPts val="0"/>
              </a:spcAft>
              <a:defRPr/>
            </a:pPr>
            <a:r>
              <a:rPr lang="en-US" altLang="en-US" sz="3600" b="1" dirty="0" err="1" smtClean="0"/>
              <a:t>Hút</a:t>
            </a:r>
            <a:r>
              <a:rPr lang="en-US" altLang="en-US" sz="3600" b="1" dirty="0" smtClean="0"/>
              <a:t> </a:t>
            </a:r>
            <a:r>
              <a:rPr lang="en-US" altLang="en-US" sz="3600" b="1" dirty="0" err="1" smtClean="0"/>
              <a:t>thuốc</a:t>
            </a:r>
            <a:r>
              <a:rPr lang="en-US" altLang="en-US" sz="3600" b="1" dirty="0" smtClean="0"/>
              <a:t> </a:t>
            </a:r>
            <a:r>
              <a:rPr lang="en-US" altLang="en-US" sz="3600" b="1" dirty="0" err="1" smtClean="0"/>
              <a:t>lá</a:t>
            </a:r>
            <a:r>
              <a:rPr lang="en-US" altLang="en-US" sz="3600" b="1" dirty="0" smtClean="0"/>
              <a:t> </a:t>
            </a:r>
            <a:r>
              <a:rPr lang="en-US" altLang="en-US" sz="3600" b="1" dirty="0" err="1" smtClean="0"/>
              <a:t>nguyên</a:t>
            </a:r>
            <a:r>
              <a:rPr lang="en-US" altLang="en-US" sz="3600" b="1" dirty="0" smtClean="0"/>
              <a:t> </a:t>
            </a:r>
            <a:r>
              <a:rPr lang="en-US" altLang="en-US" sz="3600" b="1" dirty="0" err="1" smtClean="0"/>
              <a:t>nhân</a:t>
            </a:r>
            <a:r>
              <a:rPr lang="en-US" altLang="en-US" sz="3600" b="1" dirty="0" smtClean="0"/>
              <a:t> </a:t>
            </a:r>
            <a:r>
              <a:rPr lang="en-US" altLang="en-US" sz="3600" b="1" dirty="0" err="1" smtClean="0"/>
              <a:t>gây</a:t>
            </a:r>
            <a:r>
              <a:rPr lang="en-US" altLang="en-US" sz="3600" b="1" dirty="0" smtClean="0"/>
              <a:t> </a:t>
            </a:r>
            <a:r>
              <a:rPr lang="en-US" altLang="en-US" sz="3600" b="1" dirty="0" err="1" smtClean="0"/>
              <a:t>tử</a:t>
            </a:r>
            <a:r>
              <a:rPr lang="en-US" altLang="en-US" sz="3600" b="1" dirty="0" smtClean="0"/>
              <a:t> </a:t>
            </a:r>
            <a:r>
              <a:rPr lang="en-US" altLang="en-US" sz="3600" b="1" dirty="0" err="1" smtClean="0"/>
              <a:t>vong</a:t>
            </a:r>
            <a:r>
              <a:rPr lang="en-US" altLang="en-US" sz="3600" b="1" dirty="0" smtClean="0"/>
              <a:t> </a:t>
            </a:r>
            <a:r>
              <a:rPr lang="en-US" altLang="en-US" sz="3600" b="1" dirty="0" err="1" smtClean="0"/>
              <a:t>thứ</a:t>
            </a:r>
            <a:r>
              <a:rPr lang="en-US" altLang="en-US" sz="3600" b="1" dirty="0" smtClean="0"/>
              <a:t> 2 </a:t>
            </a:r>
            <a:r>
              <a:rPr lang="en-US" altLang="en-US" sz="3600" b="1" dirty="0" err="1" smtClean="0"/>
              <a:t>trên</a:t>
            </a:r>
            <a:r>
              <a:rPr lang="en-US" altLang="en-US" sz="3600" b="1" dirty="0" smtClean="0"/>
              <a:t> </a:t>
            </a:r>
            <a:r>
              <a:rPr lang="en-US" altLang="en-US" sz="3600" b="1" dirty="0" err="1" smtClean="0"/>
              <a:t>toàn</a:t>
            </a:r>
            <a:r>
              <a:rPr lang="en-US" altLang="en-US" sz="3600" b="1" dirty="0" smtClean="0"/>
              <a:t> </a:t>
            </a:r>
            <a:r>
              <a:rPr lang="en-US" altLang="en-US" sz="3600" b="1" dirty="0" err="1" smtClean="0"/>
              <a:t>cầu</a:t>
            </a:r>
            <a:endParaRPr lang="en-US" altLang="en-US" sz="3600" b="1" dirty="0" smtClean="0"/>
          </a:p>
        </p:txBody>
      </p:sp>
      <p:pic>
        <p:nvPicPr>
          <p:cNvPr id="51203" name="Picture 2"/>
          <p:cNvPicPr>
            <a:picLocks noChangeAspect="1" noChangeArrowheads="1"/>
          </p:cNvPicPr>
          <p:nvPr/>
        </p:nvPicPr>
        <p:blipFill>
          <a:blip r:embed="rId2"/>
          <a:srcRect/>
          <a:stretch>
            <a:fillRect/>
          </a:stretch>
        </p:blipFill>
        <p:spPr bwMode="auto">
          <a:xfrm>
            <a:off x="465138" y="1773238"/>
            <a:ext cx="8499475" cy="4425950"/>
          </a:xfrm>
          <a:prstGeom prst="rect">
            <a:avLst/>
          </a:prstGeom>
          <a:noFill/>
          <a:ln w="9525">
            <a:noFill/>
            <a:miter lim="800000"/>
            <a:headEnd/>
            <a:tailEnd/>
          </a:ln>
        </p:spPr>
      </p:pic>
      <p:sp>
        <p:nvSpPr>
          <p:cNvPr id="51204" name="Oval 5"/>
          <p:cNvSpPr>
            <a:spLocks noChangeArrowheads="1"/>
          </p:cNvSpPr>
          <p:nvPr/>
        </p:nvSpPr>
        <p:spPr bwMode="auto">
          <a:xfrm>
            <a:off x="323850" y="1968500"/>
            <a:ext cx="3527425" cy="287338"/>
          </a:xfrm>
          <a:prstGeom prst="ellipse">
            <a:avLst/>
          </a:prstGeom>
          <a:noFill/>
          <a:ln w="34925" cap="sq" algn="ctr">
            <a:solidFill>
              <a:srgbClr val="FF0000"/>
            </a:solidFill>
            <a:miter lim="800000"/>
            <a:headEnd type="none" w="sm" len="sm"/>
            <a:tailEnd type="none" w="sm" len="sm"/>
          </a:ln>
        </p:spPr>
        <p:txBody>
          <a:bodyPr wrap="none"/>
          <a:lstStyle/>
          <a:p>
            <a:endParaRPr lang="en-US" altLang="en-US" sz="2800">
              <a:latin typeface="Times New Roman" pitchFamily="18" charset="0"/>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2400" cy="1143000"/>
          </a:xfrm>
        </p:spPr>
        <p:txBody>
          <a:bodyPr rtlCol="0">
            <a:normAutofit fontScale="90000"/>
          </a:bodyPr>
          <a:lstStyle/>
          <a:p>
            <a:pPr eaLnBrk="1" fontAlgn="auto" hangingPunct="1">
              <a:spcAft>
                <a:spcPts val="0"/>
              </a:spcAft>
              <a:defRPr/>
            </a:pPr>
            <a:r>
              <a:rPr lang="en-GB" sz="3600" b="1" smtClean="0"/>
              <a:t>Tử vong do thuốc lá chiếm 1/10 tổng số tử vong toàn cầu</a:t>
            </a:r>
            <a:endParaRPr lang="en-US" sz="3600" b="1"/>
          </a:p>
        </p:txBody>
      </p:sp>
      <p:sp>
        <p:nvSpPr>
          <p:cNvPr id="52227" name="Content Placeholder 2"/>
          <p:cNvSpPr>
            <a:spLocks noGrp="1"/>
          </p:cNvSpPr>
          <p:nvPr>
            <p:ph idx="1"/>
          </p:nvPr>
        </p:nvSpPr>
        <p:spPr/>
        <p:txBody>
          <a:bodyPr/>
          <a:lstStyle/>
          <a:p>
            <a:pPr eaLnBrk="1" hangingPunct="1"/>
            <a:endParaRPr lang="en-US" smtClean="0"/>
          </a:p>
        </p:txBody>
      </p:sp>
      <p:pic>
        <p:nvPicPr>
          <p:cNvPr id="52228" name="Picture 3"/>
          <p:cNvPicPr>
            <a:picLocks noChangeAspect="1" noChangeArrowheads="1"/>
          </p:cNvPicPr>
          <p:nvPr/>
        </p:nvPicPr>
        <p:blipFill>
          <a:blip r:embed="rId2"/>
          <a:srcRect/>
          <a:stretch>
            <a:fillRect/>
          </a:stretch>
        </p:blipFill>
        <p:spPr bwMode="auto">
          <a:xfrm>
            <a:off x="0" y="1268413"/>
            <a:ext cx="9144000" cy="5002212"/>
          </a:xfrm>
          <a:prstGeom prst="rect">
            <a:avLst/>
          </a:prstGeom>
          <a:noFill/>
          <a:ln w="9525">
            <a:noFill/>
            <a:miter lim="800000"/>
            <a:headEnd/>
            <a:tailEnd/>
          </a:ln>
        </p:spPr>
      </p:pic>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68313" y="0"/>
            <a:ext cx="8229600" cy="1196975"/>
          </a:xfrm>
        </p:spPr>
        <p:txBody>
          <a:bodyPr/>
          <a:lstStyle/>
          <a:p>
            <a:pPr eaLnBrk="1" hangingPunct="1"/>
            <a:r>
              <a:rPr lang="en-US" altLang="en-US" sz="2800" b="1" smtClean="0"/>
              <a:t>Tử vong do thuốc lá sẽ tiếp tục tăng nhanh ở các nước đang phát triển</a:t>
            </a:r>
          </a:p>
        </p:txBody>
      </p:sp>
      <p:pic>
        <p:nvPicPr>
          <p:cNvPr id="53251" name="Picture 3"/>
          <p:cNvPicPr>
            <a:picLocks noGrp="1" noChangeAspect="1" noChangeArrowheads="1"/>
          </p:cNvPicPr>
          <p:nvPr>
            <p:ph idx="1"/>
          </p:nvPr>
        </p:nvPicPr>
        <p:blipFill>
          <a:blip r:embed="rId2"/>
          <a:srcRect/>
          <a:stretch>
            <a:fillRect/>
          </a:stretch>
        </p:blipFill>
        <p:spPr>
          <a:xfrm>
            <a:off x="684213" y="1196975"/>
            <a:ext cx="7991475" cy="5067300"/>
          </a:xfrm>
        </p:spPr>
      </p:pic>
    </p:spTree>
  </p:cSld>
  <p:clrMapOvr>
    <a:masterClrMapping/>
  </p:clrMapOvr>
  <p:transition>
    <p:zo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2"/>
          <p:cNvGraphicFramePr>
            <a:graphicFrameLocks noGrp="1"/>
          </p:cNvGraphicFramePr>
          <p:nvPr/>
        </p:nvGraphicFramePr>
        <p:xfrm>
          <a:off x="611188" y="1268413"/>
          <a:ext cx="8066087" cy="4897437"/>
        </p:xfrm>
        <a:graphic>
          <a:graphicData uri="http://schemas.openxmlformats.org/presentationml/2006/ole">
            <p:oleObj spid="_x0000_s2050" name="Chart" r:id="rId3" imgW="8220075" imgH="4219575" progId="Excel.Sheet.8">
              <p:embed/>
            </p:oleObj>
          </a:graphicData>
        </a:graphic>
      </p:graphicFrame>
      <p:sp>
        <p:nvSpPr>
          <p:cNvPr id="6" name="Rectangle 19"/>
          <p:cNvSpPr>
            <a:spLocks noChangeArrowheads="1"/>
          </p:cNvSpPr>
          <p:nvPr/>
        </p:nvSpPr>
        <p:spPr bwMode="auto">
          <a:xfrm rot="10800000">
            <a:off x="323850" y="1844675"/>
            <a:ext cx="215900" cy="3743325"/>
          </a:xfrm>
          <a:prstGeom prst="rect">
            <a:avLst/>
          </a:prstGeom>
          <a:noFill/>
          <a:ln w="9525">
            <a:noFill/>
            <a:miter lim="800000"/>
            <a:headEnd/>
            <a:tailEnd/>
          </a:ln>
          <a:effectLst>
            <a:prstShdw prst="shdw17" dist="17961" dir="2700000">
              <a:schemeClr val="accent1">
                <a:gamma/>
                <a:shade val="60000"/>
                <a:invGamma/>
                <a:alpha val="74998"/>
              </a:schemeClr>
            </a:prstShdw>
          </a:effectLst>
        </p:spPr>
        <p:txBody>
          <a:bodyPr vert="eaVert" wrap="none" anchor="ctr"/>
          <a:lstStyle/>
          <a:p>
            <a:pPr algn="ctr">
              <a:defRPr/>
            </a:pPr>
            <a:r>
              <a:rPr lang="en-US" sz="1400" b="1">
                <a:latin typeface="Arial" pitchFamily="-108" charset="0"/>
                <a:ea typeface="Angsana New" pitchFamily="18" charset="0"/>
                <a:cs typeface="Angsana New" pitchFamily="18" charset="0"/>
              </a:rPr>
              <a:t>Percent of adults </a:t>
            </a:r>
            <a:r>
              <a:rPr lang="en-US" sz="1400" b="1" u="sng">
                <a:latin typeface="Arial" pitchFamily="-108" charset="0"/>
                <a:ea typeface="Angsana New" pitchFamily="18" charset="0"/>
                <a:cs typeface="Angsana New" pitchFamily="18" charset="0"/>
              </a:rPr>
              <a:t>&gt;</a:t>
            </a:r>
            <a:r>
              <a:rPr lang="en-US" sz="1400" b="1">
                <a:latin typeface="Arial" pitchFamily="-108" charset="0"/>
                <a:ea typeface="Angsana New" pitchFamily="18" charset="0"/>
                <a:cs typeface="Angsana New" pitchFamily="18" charset="0"/>
              </a:rPr>
              <a:t> 15 years of age</a:t>
            </a:r>
          </a:p>
        </p:txBody>
      </p:sp>
      <p:sp>
        <p:nvSpPr>
          <p:cNvPr id="8" name="Title 1"/>
          <p:cNvSpPr>
            <a:spLocks noGrp="1"/>
          </p:cNvSpPr>
          <p:nvPr>
            <p:ph type="title"/>
          </p:nvPr>
        </p:nvSpPr>
        <p:spPr>
          <a:xfrm>
            <a:off x="1403350" y="115888"/>
            <a:ext cx="6840538" cy="1063625"/>
          </a:xfrm>
        </p:spPr>
        <p:txBody>
          <a:bodyPr rtlCol="0">
            <a:normAutofit fontScale="90000"/>
          </a:bodyPr>
          <a:lstStyle/>
          <a:p>
            <a:pPr eaLnBrk="1" fontAlgn="auto" hangingPunct="1">
              <a:spcAft>
                <a:spcPts val="0"/>
              </a:spcAft>
              <a:defRPr/>
            </a:pPr>
            <a:r>
              <a:rPr lang="en-US" altLang="en-US" dirty="0" err="1" smtClean="0">
                <a:effectLst>
                  <a:outerShdw blurRad="38100" dist="38100" dir="2700000" algn="tl">
                    <a:srgbClr val="C0C0C0"/>
                  </a:outerShdw>
                </a:effectLst>
              </a:rPr>
              <a:t>Tỉ</a:t>
            </a:r>
            <a:r>
              <a:rPr lang="en-US" altLang="en-US" dirty="0" smtClean="0">
                <a:effectLst>
                  <a:outerShdw blurRad="38100" dist="38100" dir="2700000" algn="tl">
                    <a:srgbClr val="C0C0C0"/>
                  </a:outerShdw>
                </a:effectLst>
              </a:rPr>
              <a:t> </a:t>
            </a:r>
            <a:r>
              <a:rPr lang="en-US" altLang="en-US" dirty="0" err="1" smtClean="0">
                <a:effectLst>
                  <a:outerShdw blurRad="38100" dist="38100" dir="2700000" algn="tl">
                    <a:srgbClr val="C0C0C0"/>
                  </a:outerShdw>
                </a:effectLst>
              </a:rPr>
              <a:t>lệ</a:t>
            </a:r>
            <a:r>
              <a:rPr lang="en-US" altLang="en-US" dirty="0" smtClean="0">
                <a:effectLst>
                  <a:outerShdw blurRad="38100" dist="38100" dir="2700000" algn="tl">
                    <a:srgbClr val="C0C0C0"/>
                  </a:outerShdw>
                </a:effectLst>
              </a:rPr>
              <a:t> </a:t>
            </a:r>
            <a:r>
              <a:rPr lang="en-US" altLang="en-US" dirty="0" err="1" smtClean="0">
                <a:effectLst>
                  <a:outerShdw blurRad="38100" dist="38100" dir="2700000" algn="tl">
                    <a:srgbClr val="C0C0C0"/>
                  </a:outerShdw>
                </a:effectLst>
              </a:rPr>
              <a:t>hút</a:t>
            </a:r>
            <a:r>
              <a:rPr lang="en-US" altLang="en-US" dirty="0" smtClean="0">
                <a:effectLst>
                  <a:outerShdw blurRad="38100" dist="38100" dir="2700000" algn="tl">
                    <a:srgbClr val="C0C0C0"/>
                  </a:outerShdw>
                </a:effectLst>
              </a:rPr>
              <a:t> </a:t>
            </a:r>
            <a:r>
              <a:rPr lang="en-US" altLang="en-US" dirty="0" err="1" smtClean="0">
                <a:effectLst>
                  <a:outerShdw blurRad="38100" dist="38100" dir="2700000" algn="tl">
                    <a:srgbClr val="C0C0C0"/>
                  </a:outerShdw>
                </a:effectLst>
              </a:rPr>
              <a:t>thuốc</a:t>
            </a:r>
            <a:r>
              <a:rPr lang="en-US" altLang="en-US" dirty="0" smtClean="0">
                <a:effectLst>
                  <a:outerShdw blurRad="38100" dist="38100" dir="2700000" algn="tl">
                    <a:srgbClr val="C0C0C0"/>
                  </a:outerShdw>
                </a:effectLst>
              </a:rPr>
              <a:t> </a:t>
            </a:r>
            <a:r>
              <a:rPr lang="en-US" altLang="en-US" dirty="0" err="1" smtClean="0">
                <a:effectLst>
                  <a:outerShdw blurRad="38100" dist="38100" dir="2700000" algn="tl">
                    <a:srgbClr val="C0C0C0"/>
                  </a:outerShdw>
                </a:effectLst>
              </a:rPr>
              <a:t>lá</a:t>
            </a:r>
            <a:r>
              <a:rPr lang="en-US" altLang="en-US" dirty="0" smtClean="0">
                <a:effectLst>
                  <a:outerShdw blurRad="38100" dist="38100" dir="2700000" algn="tl">
                    <a:srgbClr val="C0C0C0"/>
                  </a:outerShdw>
                </a:effectLst>
              </a:rPr>
              <a:t> </a:t>
            </a:r>
            <a:r>
              <a:rPr lang="en-US" altLang="en-US" b="1" dirty="0" err="1" smtClean="0">
                <a:effectLst>
                  <a:outerShdw blurRad="38100" dist="38100" dir="2700000" algn="tl">
                    <a:srgbClr val="C0C0C0"/>
                  </a:outerShdw>
                </a:effectLst>
              </a:rPr>
              <a:t>rất</a:t>
            </a:r>
            <a:r>
              <a:rPr lang="en-US" altLang="en-US" b="1" dirty="0" smtClean="0">
                <a:effectLst>
                  <a:outerShdw blurRad="38100" dist="38100" dir="2700000" algn="tl">
                    <a:srgbClr val="C0C0C0"/>
                  </a:outerShdw>
                </a:effectLst>
              </a:rPr>
              <a:t> </a:t>
            </a:r>
            <a:r>
              <a:rPr lang="en-US" altLang="en-US" b="1" dirty="0" err="1" smtClean="0">
                <a:effectLst>
                  <a:outerShdw blurRad="38100" dist="38100" dir="2700000" algn="tl">
                    <a:srgbClr val="C0C0C0"/>
                  </a:outerShdw>
                </a:effectLst>
              </a:rPr>
              <a:t>cao</a:t>
            </a:r>
            <a:r>
              <a:rPr lang="en-US" altLang="en-US" b="1" dirty="0" smtClean="0">
                <a:effectLst>
                  <a:outerShdw blurRad="38100" dist="38100" dir="2700000" algn="tl">
                    <a:srgbClr val="C0C0C0"/>
                  </a:outerShdw>
                </a:effectLst>
              </a:rPr>
              <a:t> ở </a:t>
            </a:r>
            <a:r>
              <a:rPr lang="en-US" altLang="en-US" b="1" dirty="0" err="1" smtClean="0">
                <a:effectLst>
                  <a:outerShdw blurRad="38100" dist="38100" dir="2700000" algn="tl">
                    <a:srgbClr val="C0C0C0"/>
                  </a:outerShdw>
                </a:effectLst>
              </a:rPr>
              <a:t>nam</a:t>
            </a:r>
            <a:r>
              <a:rPr lang="en-US" altLang="en-US" b="1" dirty="0" smtClean="0">
                <a:effectLst>
                  <a:outerShdw blurRad="38100" dist="38100" dir="2700000" algn="tl">
                    <a:srgbClr val="C0C0C0"/>
                  </a:outerShdw>
                </a:effectLst>
              </a:rPr>
              <a:t> </a:t>
            </a:r>
            <a:r>
              <a:rPr lang="en-US" altLang="en-US" b="1" dirty="0" err="1" smtClean="0">
                <a:effectLst>
                  <a:outerShdw blurRad="38100" dist="38100" dir="2700000" algn="tl">
                    <a:srgbClr val="C0C0C0"/>
                  </a:outerShdw>
                </a:effectLst>
              </a:rPr>
              <a:t>giới</a:t>
            </a:r>
            <a:endParaRPr lang="th-TH" altLang="en-US" b="1" dirty="0">
              <a:effectLst>
                <a:outerShdw blurRad="38100" dist="38100" dir="2700000" algn="tl">
                  <a:srgbClr val="C0C0C0"/>
                </a:outerShdw>
              </a:effectLst>
            </a:endParaRPr>
          </a:p>
        </p:txBody>
      </p:sp>
      <p:sp>
        <p:nvSpPr>
          <p:cNvPr id="1029" name="Text Box 7"/>
          <p:cNvSpPr txBox="1">
            <a:spLocks noChangeArrowheads="1"/>
          </p:cNvSpPr>
          <p:nvPr/>
        </p:nvSpPr>
        <p:spPr bwMode="auto">
          <a:xfrm>
            <a:off x="6804025" y="4508500"/>
            <a:ext cx="1603375" cy="442913"/>
          </a:xfrm>
          <a:prstGeom prst="rect">
            <a:avLst/>
          </a:prstGeom>
          <a:noFill/>
          <a:ln w="9525">
            <a:noFill/>
            <a:miter lim="800000"/>
            <a:headEnd/>
            <a:tailEnd/>
          </a:ln>
        </p:spPr>
        <p:txBody>
          <a:bodyPr wrap="none">
            <a:spAutoFit/>
          </a:bodyPr>
          <a:lstStyle/>
          <a:p>
            <a:pPr defTabSz="1042988" rtl="1"/>
            <a:r>
              <a:rPr lang="en-US" altLang="en-US" sz="2300">
                <a:solidFill>
                  <a:schemeClr val="bg1"/>
                </a:solidFill>
                <a:latin typeface="Times New Roman" pitchFamily="18" charset="0"/>
              </a:rPr>
              <a:t>GATS 2010</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3" y="4763"/>
            <a:ext cx="7772400" cy="1143000"/>
          </a:xfrm>
        </p:spPr>
        <p:txBody>
          <a:bodyPr rtlCol="0">
            <a:normAutofit fontScale="90000"/>
          </a:bodyPr>
          <a:lstStyle/>
          <a:p>
            <a:pPr eaLnBrk="1" fontAlgn="auto" hangingPunct="1">
              <a:spcAft>
                <a:spcPts val="0"/>
              </a:spcAft>
              <a:defRPr/>
            </a:pPr>
            <a:r>
              <a:rPr lang="en-GB" sz="4000" b="1" smtClean="0"/>
              <a:t>Thuốc lá là nguyên nhân tử vong hàng đầu </a:t>
            </a:r>
            <a:endParaRPr lang="en-US" sz="4000" b="1"/>
          </a:p>
        </p:txBody>
      </p:sp>
      <p:sp>
        <p:nvSpPr>
          <p:cNvPr id="54275" name="Content Placeholder 2"/>
          <p:cNvSpPr>
            <a:spLocks noGrp="1"/>
          </p:cNvSpPr>
          <p:nvPr>
            <p:ph idx="1"/>
          </p:nvPr>
        </p:nvSpPr>
        <p:spPr/>
        <p:txBody>
          <a:bodyPr/>
          <a:lstStyle/>
          <a:p>
            <a:pPr eaLnBrk="1" hangingPunct="1"/>
            <a:endParaRPr lang="en-US" smtClean="0"/>
          </a:p>
        </p:txBody>
      </p:sp>
      <p:sp>
        <p:nvSpPr>
          <p:cNvPr id="4" name="Footer Placeholder 3"/>
          <p:cNvSpPr>
            <a:spLocks noGrp="1"/>
          </p:cNvSpPr>
          <p:nvPr>
            <p:ph type="ftr" sz="quarter" idx="11"/>
          </p:nvPr>
        </p:nvSpPr>
        <p:spPr/>
        <p:txBody>
          <a:bodyPr/>
          <a:lstStyle/>
          <a:p>
            <a:pPr>
              <a:defRPr/>
            </a:pPr>
            <a:r>
              <a:rPr lang="en-US" altLang="en-US" smtClean="0"/>
              <a:t>Văn phòng Tổ chức Y tế Thế giới tại Việt Nam</a:t>
            </a:r>
            <a:endParaRPr lang="en-US" altLang="en-US"/>
          </a:p>
        </p:txBody>
      </p:sp>
      <p:pic>
        <p:nvPicPr>
          <p:cNvPr id="54277" name="Picture 4"/>
          <p:cNvPicPr>
            <a:picLocks noChangeAspect="1" noChangeArrowheads="1"/>
          </p:cNvPicPr>
          <p:nvPr/>
        </p:nvPicPr>
        <p:blipFill>
          <a:blip r:embed="rId2"/>
          <a:srcRect/>
          <a:stretch>
            <a:fillRect/>
          </a:stretch>
        </p:blipFill>
        <p:spPr bwMode="auto">
          <a:xfrm>
            <a:off x="179388" y="1219200"/>
            <a:ext cx="8856662" cy="5080000"/>
          </a:xfrm>
          <a:prstGeom prst="rect">
            <a:avLst/>
          </a:prstGeom>
          <a:noFill/>
          <a:ln w="9525">
            <a:noFill/>
            <a:miter lim="800000"/>
            <a:headEnd/>
            <a:tailEnd/>
          </a:ln>
        </p:spPr>
      </p:pic>
      <p:sp>
        <p:nvSpPr>
          <p:cNvPr id="54278" name="Oval 5"/>
          <p:cNvSpPr>
            <a:spLocks noChangeArrowheads="1"/>
          </p:cNvSpPr>
          <p:nvPr/>
        </p:nvSpPr>
        <p:spPr bwMode="auto">
          <a:xfrm>
            <a:off x="323850" y="1773238"/>
            <a:ext cx="3527425" cy="287337"/>
          </a:xfrm>
          <a:prstGeom prst="ellipse">
            <a:avLst/>
          </a:prstGeom>
          <a:noFill/>
          <a:ln w="34925" cap="sq" algn="ctr">
            <a:solidFill>
              <a:srgbClr val="FF0000"/>
            </a:solidFill>
            <a:miter lim="800000"/>
            <a:headEnd type="none" w="sm" len="sm"/>
            <a:tailEnd type="none" w="sm" len="sm"/>
          </a:ln>
        </p:spPr>
        <p:txBody>
          <a:bodyPr wrap="none"/>
          <a:lstStyle/>
          <a:p>
            <a:endParaRPr lang="en-US" altLang="en-US" sz="2800">
              <a:latin typeface="Times New Roman" pitchFamily="18" charset="0"/>
            </a:endParaRP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152400" y="228600"/>
            <a:ext cx="8839200" cy="1446550"/>
          </a:xfrm>
          <a:prstGeom prst="rect">
            <a:avLst/>
          </a:prstGeom>
          <a:noFill/>
          <a:ln>
            <a:noFill/>
          </a:ln>
          <a:effectLst/>
          <a:extLst/>
        </p:spPr>
        <p:txBody>
          <a:bodyPr wrap="square">
            <a:spAutoFit/>
          </a:bodyPr>
          <a:lstStyle/>
          <a:p>
            <a:pPr algn="ctr">
              <a:lnSpc>
                <a:spcPct val="90000"/>
              </a:lnSpc>
              <a:spcBef>
                <a:spcPct val="20000"/>
              </a:spcBef>
              <a:buClr>
                <a:schemeClr val="hlink"/>
              </a:buClr>
              <a:buSzPct val="80000"/>
              <a:buFont typeface="Wingdings" pitchFamily="2" charset="2"/>
              <a:buNone/>
              <a:defRPr/>
            </a:pPr>
            <a:r>
              <a:rPr lang="en-US" altLang="en-US" sz="4400" b="1" dirty="0" err="1" smtClean="0">
                <a:solidFill>
                  <a:srgbClr val="00B0F0"/>
                </a:solidFill>
                <a:latin typeface="Arial" charset="0"/>
                <a:cs typeface="Times New Roman" pitchFamily="18" charset="0"/>
              </a:rPr>
              <a:t>Tử</a:t>
            </a:r>
            <a:r>
              <a:rPr lang="en-US" altLang="en-US" sz="4400" b="1" dirty="0" smtClean="0">
                <a:solidFill>
                  <a:srgbClr val="00B0F0"/>
                </a:solidFill>
                <a:latin typeface="Arial" charset="0"/>
                <a:cs typeface="Times New Roman" pitchFamily="18" charset="0"/>
              </a:rPr>
              <a:t> </a:t>
            </a:r>
            <a:r>
              <a:rPr lang="en-US" altLang="en-US" sz="4400" b="1" dirty="0" err="1">
                <a:solidFill>
                  <a:srgbClr val="00B0F0"/>
                </a:solidFill>
                <a:latin typeface="Arial" charset="0"/>
                <a:cs typeface="Times New Roman" pitchFamily="18" charset="0"/>
              </a:rPr>
              <a:t>vong</a:t>
            </a:r>
            <a:r>
              <a:rPr lang="en-US" altLang="en-US" sz="4400" b="1" dirty="0">
                <a:solidFill>
                  <a:srgbClr val="00B0F0"/>
                </a:solidFill>
                <a:latin typeface="Arial" charset="0"/>
                <a:cs typeface="Times New Roman" pitchFamily="18" charset="0"/>
              </a:rPr>
              <a:t> do </a:t>
            </a:r>
            <a:r>
              <a:rPr lang="en-US" altLang="en-US" sz="4400" b="1" dirty="0" err="1">
                <a:solidFill>
                  <a:srgbClr val="00B0F0"/>
                </a:solidFill>
                <a:latin typeface="Arial" charset="0"/>
                <a:cs typeface="Times New Roman" pitchFamily="18" charset="0"/>
              </a:rPr>
              <a:t>thuốc</a:t>
            </a:r>
            <a:r>
              <a:rPr lang="en-US" altLang="en-US" sz="4400" b="1" dirty="0">
                <a:solidFill>
                  <a:srgbClr val="00B0F0"/>
                </a:solidFill>
                <a:latin typeface="Arial" charset="0"/>
                <a:cs typeface="Times New Roman" pitchFamily="18" charset="0"/>
              </a:rPr>
              <a:t> </a:t>
            </a:r>
            <a:r>
              <a:rPr lang="en-US" altLang="en-US" sz="4400" b="1" dirty="0" err="1">
                <a:solidFill>
                  <a:srgbClr val="00B0F0"/>
                </a:solidFill>
                <a:latin typeface="Arial" charset="0"/>
                <a:cs typeface="Times New Roman" pitchFamily="18" charset="0"/>
              </a:rPr>
              <a:t>lá</a:t>
            </a:r>
            <a:r>
              <a:rPr lang="en-US" altLang="en-US" sz="4400" b="1" dirty="0">
                <a:solidFill>
                  <a:srgbClr val="00B0F0"/>
                </a:solidFill>
                <a:latin typeface="Arial" charset="0"/>
                <a:cs typeface="Times New Roman" pitchFamily="18" charset="0"/>
              </a:rPr>
              <a:t> </a:t>
            </a:r>
            <a:r>
              <a:rPr lang="en-US" altLang="en-US" sz="4400" b="1" dirty="0" err="1">
                <a:solidFill>
                  <a:srgbClr val="00B0F0"/>
                </a:solidFill>
                <a:latin typeface="Arial" charset="0"/>
                <a:cs typeface="Times New Roman" pitchFamily="18" charset="0"/>
              </a:rPr>
              <a:t>và</a:t>
            </a:r>
            <a:r>
              <a:rPr lang="en-US" altLang="en-US" sz="4400" b="1" dirty="0">
                <a:solidFill>
                  <a:srgbClr val="00B0F0"/>
                </a:solidFill>
                <a:latin typeface="Arial" charset="0"/>
                <a:cs typeface="Times New Roman" pitchFamily="18" charset="0"/>
              </a:rPr>
              <a:t> </a:t>
            </a:r>
          </a:p>
          <a:p>
            <a:pPr algn="ctr">
              <a:lnSpc>
                <a:spcPct val="90000"/>
              </a:lnSpc>
              <a:spcBef>
                <a:spcPct val="20000"/>
              </a:spcBef>
              <a:buClr>
                <a:schemeClr val="hlink"/>
              </a:buClr>
              <a:buSzPct val="80000"/>
              <a:buFont typeface="Wingdings" pitchFamily="2" charset="2"/>
              <a:buNone/>
              <a:defRPr/>
            </a:pPr>
            <a:r>
              <a:rPr lang="en-US" altLang="en-US" sz="4400" b="1" dirty="0">
                <a:solidFill>
                  <a:srgbClr val="00B0F0"/>
                </a:solidFill>
                <a:latin typeface="Arial" charset="0"/>
                <a:cs typeface="Times New Roman" pitchFamily="18" charset="0"/>
              </a:rPr>
              <a:t>tai </a:t>
            </a:r>
            <a:r>
              <a:rPr lang="en-US" altLang="en-US" sz="4400" b="1" dirty="0" err="1">
                <a:solidFill>
                  <a:srgbClr val="00B0F0"/>
                </a:solidFill>
                <a:latin typeface="Arial" charset="0"/>
                <a:cs typeface="Times New Roman" pitchFamily="18" charset="0"/>
              </a:rPr>
              <a:t>nạn</a:t>
            </a:r>
            <a:r>
              <a:rPr lang="en-US" altLang="en-US" sz="4400" b="1" dirty="0">
                <a:solidFill>
                  <a:srgbClr val="00B0F0"/>
                </a:solidFill>
                <a:latin typeface="Arial" charset="0"/>
                <a:cs typeface="Times New Roman" pitchFamily="18" charset="0"/>
              </a:rPr>
              <a:t> </a:t>
            </a:r>
            <a:r>
              <a:rPr lang="en-US" altLang="en-US" sz="4400" b="1" dirty="0" err="1">
                <a:solidFill>
                  <a:srgbClr val="00B0F0"/>
                </a:solidFill>
                <a:latin typeface="Arial" charset="0"/>
                <a:cs typeface="Times New Roman" pitchFamily="18" charset="0"/>
              </a:rPr>
              <a:t>giao</a:t>
            </a:r>
            <a:r>
              <a:rPr lang="en-US" altLang="en-US" sz="4400" b="1" dirty="0">
                <a:solidFill>
                  <a:srgbClr val="00B0F0"/>
                </a:solidFill>
                <a:latin typeface="Arial" charset="0"/>
                <a:cs typeface="Times New Roman" pitchFamily="18" charset="0"/>
              </a:rPr>
              <a:t> </a:t>
            </a:r>
            <a:r>
              <a:rPr lang="en-US" altLang="en-US" sz="4400" b="1" dirty="0" err="1">
                <a:solidFill>
                  <a:srgbClr val="00B0F0"/>
                </a:solidFill>
                <a:latin typeface="Arial" charset="0"/>
                <a:cs typeface="Times New Roman" pitchFamily="18" charset="0"/>
              </a:rPr>
              <a:t>thông</a:t>
            </a:r>
            <a:r>
              <a:rPr lang="en-US" altLang="en-US" sz="4400" b="1" dirty="0">
                <a:solidFill>
                  <a:srgbClr val="00B0F0"/>
                </a:solidFill>
                <a:latin typeface="Arial" charset="0"/>
                <a:cs typeface="Times New Roman" pitchFamily="18" charset="0"/>
              </a:rPr>
              <a:t> (2007)</a:t>
            </a:r>
          </a:p>
        </p:txBody>
      </p:sp>
      <p:graphicFrame>
        <p:nvGraphicFramePr>
          <p:cNvPr id="2050" name="Object 2"/>
          <p:cNvGraphicFramePr>
            <a:graphicFrameLocks noChangeAspect="1"/>
          </p:cNvGraphicFramePr>
          <p:nvPr>
            <p:ph sz="half" idx="1"/>
          </p:nvPr>
        </p:nvGraphicFramePr>
        <p:xfrm>
          <a:off x="838200" y="2362200"/>
          <a:ext cx="7010400" cy="3856685"/>
        </p:xfrm>
        <a:graphic>
          <a:graphicData uri="http://schemas.openxmlformats.org/presentationml/2006/ole">
            <p:oleObj spid="_x0000_s3074" name="Chart" r:id="rId3" imgW="4770783" imgH="2623930" progId="Excel.Sheet.8">
              <p:embed/>
            </p:oleObj>
          </a:graphicData>
        </a:graphic>
      </p:graphicFrame>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685800" y="152400"/>
            <a:ext cx="8153400" cy="990600"/>
          </a:xfrm>
        </p:spPr>
        <p:txBody>
          <a:bodyPr rtlCol="0">
            <a:normAutofit fontScale="90000"/>
          </a:bodyPr>
          <a:lstStyle/>
          <a:p>
            <a:pPr marL="342900" indent="-342900" eaLnBrk="1" fontAlgn="auto" hangingPunct="1">
              <a:spcAft>
                <a:spcPts val="0"/>
              </a:spcAft>
              <a:defRPr/>
            </a:pPr>
            <a:r>
              <a:rPr lang="en-US" altLang="en-US" sz="4000" b="1" smtClean="0"/>
              <a:t>Thuốc lá và kinh tế </a:t>
            </a:r>
            <a:r>
              <a:rPr lang="en-US" altLang="en-US" sz="3600" b="1" smtClean="0"/>
              <a:t/>
            </a:r>
            <a:br>
              <a:rPr lang="en-US" altLang="en-US" sz="3600" b="1" smtClean="0"/>
            </a:br>
            <a:r>
              <a:rPr lang="en-US" altLang="en-US" sz="2800" b="1" smtClean="0"/>
              <a:t>(Tổng tổng thât </a:t>
            </a:r>
            <a:r>
              <a:rPr lang="en-US" altLang="en-US" sz="2800" b="1" smtClean="0">
                <a:cs typeface="Times New Roman" pitchFamily="18" charset="0"/>
              </a:rPr>
              <a:t>500 tỷ USD/năm trên thế giới)</a:t>
            </a:r>
            <a:endParaRPr lang="en-US" altLang="en-US" sz="3600" b="1" smtClean="0"/>
          </a:p>
        </p:txBody>
      </p:sp>
      <p:sp>
        <p:nvSpPr>
          <p:cNvPr id="55299" name="Text Box 3"/>
          <p:cNvSpPr txBox="1">
            <a:spLocks noChangeArrowheads="1"/>
          </p:cNvSpPr>
          <p:nvPr/>
        </p:nvSpPr>
        <p:spPr bwMode="auto">
          <a:xfrm>
            <a:off x="4724400" y="3276600"/>
            <a:ext cx="2133600" cy="2647950"/>
          </a:xfrm>
          <a:prstGeom prst="rect">
            <a:avLst/>
          </a:prstGeom>
          <a:noFill/>
          <a:ln w="9525">
            <a:noFill/>
            <a:miter lim="800000"/>
            <a:headEnd/>
            <a:tailEnd/>
          </a:ln>
        </p:spPr>
        <p:txBody>
          <a:bodyPr>
            <a:spAutoFit/>
          </a:bodyPr>
          <a:lstStyle/>
          <a:p>
            <a:pPr>
              <a:spcBef>
                <a:spcPct val="50000"/>
              </a:spcBef>
            </a:pPr>
            <a:endParaRPr lang="en-US" altLang="en-US" sz="2400">
              <a:latin typeface="Times New Roman" pitchFamily="18" charset="0"/>
            </a:endParaRPr>
          </a:p>
          <a:p>
            <a:pPr>
              <a:spcBef>
                <a:spcPct val="50000"/>
              </a:spcBef>
            </a:pPr>
            <a:endParaRPr lang="en-US" altLang="en-US" sz="2400">
              <a:latin typeface="Times New Roman" pitchFamily="18" charset="0"/>
            </a:endParaRPr>
          </a:p>
          <a:p>
            <a:pPr>
              <a:spcBef>
                <a:spcPct val="50000"/>
              </a:spcBef>
            </a:pPr>
            <a:endParaRPr lang="en-US" altLang="en-US" sz="2400">
              <a:latin typeface="Times New Roman" pitchFamily="18" charset="0"/>
            </a:endParaRPr>
          </a:p>
          <a:p>
            <a:pPr>
              <a:spcBef>
                <a:spcPct val="50000"/>
              </a:spcBef>
            </a:pPr>
            <a:endParaRPr lang="en-US" altLang="en-US" sz="2400">
              <a:latin typeface="Times New Roman" pitchFamily="18" charset="0"/>
            </a:endParaRPr>
          </a:p>
          <a:p>
            <a:pPr>
              <a:spcBef>
                <a:spcPct val="50000"/>
              </a:spcBef>
            </a:pPr>
            <a:endParaRPr lang="en-US" altLang="en-US" sz="2400">
              <a:latin typeface="Times New Roman" pitchFamily="18" charset="0"/>
            </a:endParaRPr>
          </a:p>
        </p:txBody>
      </p:sp>
      <p:sp>
        <p:nvSpPr>
          <p:cNvPr id="55300" name="Rectangle 4"/>
          <p:cNvSpPr>
            <a:spLocks noChangeArrowheads="1"/>
          </p:cNvSpPr>
          <p:nvPr/>
        </p:nvSpPr>
        <p:spPr bwMode="auto">
          <a:xfrm>
            <a:off x="1600200" y="1295400"/>
            <a:ext cx="2590800" cy="838200"/>
          </a:xfrm>
          <a:prstGeom prst="rect">
            <a:avLst/>
          </a:prstGeom>
          <a:solidFill>
            <a:srgbClr val="00CCFF"/>
          </a:solidFill>
          <a:ln w="9525">
            <a:solidFill>
              <a:schemeClr val="tx1"/>
            </a:solidFill>
            <a:miter lim="800000"/>
            <a:headEnd/>
            <a:tailEnd/>
          </a:ln>
        </p:spPr>
        <p:txBody>
          <a:bodyPr wrap="none" anchor="ctr"/>
          <a:lstStyle/>
          <a:p>
            <a:pPr algn="ctr">
              <a:spcBef>
                <a:spcPct val="50000"/>
              </a:spcBef>
            </a:pPr>
            <a:endParaRPr lang="en-US" altLang="en-US" sz="2400">
              <a:latin typeface="Times New Roman" pitchFamily="18" charset="0"/>
            </a:endParaRPr>
          </a:p>
          <a:p>
            <a:pPr algn="ctr"/>
            <a:r>
              <a:rPr lang="en-US" altLang="en-US" sz="2400" b="1">
                <a:latin typeface="Times New Roman" pitchFamily="18" charset="0"/>
              </a:rPr>
              <a:t>Bệnh tật, tử vong</a:t>
            </a:r>
            <a:endParaRPr lang="en-US" altLang="en-US" sz="2400" b="1">
              <a:solidFill>
                <a:srgbClr val="FF3300"/>
              </a:solidFill>
              <a:latin typeface="Times New Roman" pitchFamily="18" charset="0"/>
            </a:endParaRPr>
          </a:p>
          <a:p>
            <a:pPr algn="ctr"/>
            <a:endParaRPr lang="en-US" altLang="en-US" sz="2400" b="1">
              <a:solidFill>
                <a:srgbClr val="FF3300"/>
              </a:solidFill>
              <a:latin typeface="Times New Roman" pitchFamily="18" charset="0"/>
            </a:endParaRPr>
          </a:p>
        </p:txBody>
      </p:sp>
      <p:sp>
        <p:nvSpPr>
          <p:cNvPr id="55301" name="Rectangle 5"/>
          <p:cNvSpPr>
            <a:spLocks noChangeArrowheads="1"/>
          </p:cNvSpPr>
          <p:nvPr/>
        </p:nvSpPr>
        <p:spPr bwMode="auto">
          <a:xfrm>
            <a:off x="1600200" y="2514600"/>
            <a:ext cx="2590800" cy="838200"/>
          </a:xfrm>
          <a:prstGeom prst="rect">
            <a:avLst/>
          </a:prstGeom>
          <a:solidFill>
            <a:srgbClr val="00CCFF"/>
          </a:solidFill>
          <a:ln w="9525" algn="ctr">
            <a:solidFill>
              <a:schemeClr val="tx1"/>
            </a:solidFill>
            <a:miter lim="800000"/>
            <a:headEnd/>
            <a:tailEnd/>
          </a:ln>
        </p:spPr>
        <p:txBody>
          <a:bodyPr wrap="none" anchor="ctr"/>
          <a:lstStyle/>
          <a:p>
            <a:pPr algn="ctr"/>
            <a:r>
              <a:rPr lang="en-US" altLang="en-US" sz="2400" b="1">
                <a:latin typeface="Times New Roman" pitchFamily="18" charset="0"/>
              </a:rPr>
              <a:t>Môi trường:</a:t>
            </a:r>
          </a:p>
          <a:p>
            <a:pPr algn="ctr"/>
            <a:r>
              <a:rPr lang="en-US" altLang="en-US" sz="2400" b="1">
                <a:latin typeface="Times New Roman" pitchFamily="18" charset="0"/>
              </a:rPr>
              <a:t>Làm mất 1,4% rừng</a:t>
            </a:r>
          </a:p>
        </p:txBody>
      </p:sp>
      <p:sp>
        <p:nvSpPr>
          <p:cNvPr id="55302" name="Rectangle 6"/>
          <p:cNvSpPr>
            <a:spLocks noChangeArrowheads="1"/>
          </p:cNvSpPr>
          <p:nvPr/>
        </p:nvSpPr>
        <p:spPr bwMode="auto">
          <a:xfrm>
            <a:off x="5029200" y="2971800"/>
            <a:ext cx="2286000" cy="1371600"/>
          </a:xfrm>
          <a:prstGeom prst="rect">
            <a:avLst/>
          </a:prstGeom>
          <a:solidFill>
            <a:srgbClr val="00CCFF"/>
          </a:solidFill>
          <a:ln w="9525" algn="ctr">
            <a:solidFill>
              <a:schemeClr val="tx1"/>
            </a:solidFill>
            <a:miter lim="800000"/>
            <a:headEnd/>
            <a:tailEnd/>
          </a:ln>
        </p:spPr>
        <p:txBody>
          <a:bodyPr wrap="none" anchor="ctr"/>
          <a:lstStyle/>
          <a:p>
            <a:pPr algn="ctr"/>
            <a:r>
              <a:rPr lang="en-US" altLang="en-US" sz="2000" b="1">
                <a:latin typeface="Times New Roman" pitchFamily="18" charset="0"/>
              </a:rPr>
              <a:t>Tổn phí y tế </a:t>
            </a:r>
          </a:p>
          <a:p>
            <a:pPr algn="ctr"/>
            <a:r>
              <a:rPr lang="en-US" altLang="en-US" sz="2000" b="1">
                <a:latin typeface="Times New Roman" pitchFamily="18" charset="0"/>
              </a:rPr>
              <a:t>(6-15%), </a:t>
            </a:r>
          </a:p>
          <a:p>
            <a:pPr algn="ctr"/>
            <a:r>
              <a:rPr lang="en-US" altLang="en-US" sz="2000" b="1">
                <a:latin typeface="Times New Roman" pitchFamily="18" charset="0"/>
              </a:rPr>
              <a:t>Xã hội </a:t>
            </a:r>
          </a:p>
          <a:p>
            <a:pPr algn="ctr"/>
            <a:r>
              <a:rPr lang="en-US" altLang="en-US" sz="2000" b="1">
                <a:latin typeface="Times New Roman" pitchFamily="18" charset="0"/>
              </a:rPr>
              <a:t>(1-2% GDP)</a:t>
            </a:r>
          </a:p>
        </p:txBody>
      </p:sp>
      <p:sp>
        <p:nvSpPr>
          <p:cNvPr id="55303" name="Rectangle 7"/>
          <p:cNvSpPr>
            <a:spLocks noChangeArrowheads="1"/>
          </p:cNvSpPr>
          <p:nvPr/>
        </p:nvSpPr>
        <p:spPr bwMode="auto">
          <a:xfrm>
            <a:off x="5029200" y="1295400"/>
            <a:ext cx="2133600" cy="762000"/>
          </a:xfrm>
          <a:prstGeom prst="rect">
            <a:avLst/>
          </a:prstGeom>
          <a:solidFill>
            <a:srgbClr val="00CCFF"/>
          </a:solidFill>
          <a:ln w="9525" algn="ctr">
            <a:solidFill>
              <a:schemeClr val="tx1"/>
            </a:solidFill>
            <a:miter lim="800000"/>
            <a:headEnd/>
            <a:tailEnd/>
          </a:ln>
        </p:spPr>
        <p:txBody>
          <a:bodyPr wrap="none" anchor="ctr"/>
          <a:lstStyle/>
          <a:p>
            <a:pPr algn="ctr"/>
            <a:r>
              <a:rPr lang="en-US" altLang="en-US" sz="2400" b="1">
                <a:latin typeface="Times New Roman" pitchFamily="18" charset="0"/>
              </a:rPr>
              <a:t>Giảm năng suất </a:t>
            </a:r>
          </a:p>
          <a:p>
            <a:pPr algn="ctr"/>
            <a:r>
              <a:rPr lang="en-US" altLang="en-US" sz="2400" b="1">
                <a:latin typeface="Times New Roman" pitchFamily="18" charset="0"/>
              </a:rPr>
              <a:t>lao động</a:t>
            </a:r>
          </a:p>
        </p:txBody>
      </p:sp>
      <p:sp>
        <p:nvSpPr>
          <p:cNvPr id="55304" name="Rectangle 8"/>
          <p:cNvSpPr>
            <a:spLocks noChangeArrowheads="1"/>
          </p:cNvSpPr>
          <p:nvPr/>
        </p:nvSpPr>
        <p:spPr bwMode="auto">
          <a:xfrm>
            <a:off x="1600200" y="5105400"/>
            <a:ext cx="2590800" cy="1143000"/>
          </a:xfrm>
          <a:prstGeom prst="rect">
            <a:avLst/>
          </a:prstGeom>
          <a:solidFill>
            <a:srgbClr val="00CCFF"/>
          </a:solidFill>
          <a:ln w="9525" algn="ctr">
            <a:solidFill>
              <a:schemeClr val="tx1"/>
            </a:solidFill>
            <a:miter lim="800000"/>
            <a:headEnd/>
            <a:tailEnd/>
          </a:ln>
        </p:spPr>
        <p:txBody>
          <a:bodyPr wrap="none" anchor="ctr"/>
          <a:lstStyle/>
          <a:p>
            <a:pPr algn="ctr"/>
            <a:endParaRPr lang="en-US" altLang="en-US" sz="2400" b="1">
              <a:latin typeface="Times New Roman" pitchFamily="18" charset="0"/>
            </a:endParaRPr>
          </a:p>
          <a:p>
            <a:pPr algn="ctr"/>
            <a:r>
              <a:rPr lang="en-US" altLang="en-US" sz="2400" b="1">
                <a:latin typeface="Times New Roman" pitchFamily="18" charset="0"/>
              </a:rPr>
              <a:t>Giảm ngân sách </a:t>
            </a:r>
          </a:p>
          <a:p>
            <a:pPr algn="ctr"/>
            <a:r>
              <a:rPr lang="en-US" altLang="en-US" sz="2400" b="1">
                <a:latin typeface="Times New Roman" pitchFamily="18" charset="0"/>
              </a:rPr>
              <a:t>hộ gia đình: </a:t>
            </a:r>
          </a:p>
          <a:p>
            <a:pPr algn="ctr"/>
            <a:r>
              <a:rPr lang="en-US" altLang="en-US" sz="2400" b="1">
                <a:latin typeface="Times New Roman" pitchFamily="18" charset="0"/>
              </a:rPr>
              <a:t>5-10% NS hộ nghèo</a:t>
            </a:r>
          </a:p>
          <a:p>
            <a:pPr algn="ctr"/>
            <a:endParaRPr lang="en-US" altLang="en-US" sz="2400" b="1">
              <a:latin typeface="Times New Roman" pitchFamily="18" charset="0"/>
            </a:endParaRPr>
          </a:p>
        </p:txBody>
      </p:sp>
      <p:sp>
        <p:nvSpPr>
          <p:cNvPr id="55305" name="Oval 9"/>
          <p:cNvSpPr>
            <a:spLocks noChangeArrowheads="1"/>
          </p:cNvSpPr>
          <p:nvPr/>
        </p:nvSpPr>
        <p:spPr bwMode="auto">
          <a:xfrm>
            <a:off x="76200" y="3276600"/>
            <a:ext cx="1219200" cy="914400"/>
          </a:xfrm>
          <a:prstGeom prst="ellipse">
            <a:avLst/>
          </a:prstGeom>
          <a:solidFill>
            <a:schemeClr val="accent1"/>
          </a:solidFill>
          <a:ln w="9525">
            <a:solidFill>
              <a:schemeClr val="tx1"/>
            </a:solidFill>
            <a:round/>
            <a:headEnd/>
            <a:tailEnd/>
          </a:ln>
        </p:spPr>
        <p:txBody>
          <a:bodyPr wrap="none" anchor="ctr"/>
          <a:lstStyle/>
          <a:p>
            <a:pPr algn="ctr">
              <a:spcBef>
                <a:spcPct val="50000"/>
              </a:spcBef>
            </a:pPr>
            <a:endParaRPr lang="en-US" altLang="en-US" sz="2400">
              <a:latin typeface="Times New Roman" pitchFamily="18" charset="0"/>
            </a:endParaRPr>
          </a:p>
          <a:p>
            <a:pPr algn="ctr"/>
            <a:r>
              <a:rPr lang="en-US" altLang="en-US" sz="2400" b="1">
                <a:solidFill>
                  <a:srgbClr val="FF3300"/>
                </a:solidFill>
                <a:latin typeface="Times New Roman" pitchFamily="18" charset="0"/>
              </a:rPr>
              <a:t>Thuốc lá</a:t>
            </a:r>
          </a:p>
          <a:p>
            <a:pPr algn="ctr"/>
            <a:endParaRPr lang="en-US" altLang="en-US" sz="2400">
              <a:latin typeface="Times New Roman" pitchFamily="18" charset="0"/>
            </a:endParaRPr>
          </a:p>
        </p:txBody>
      </p:sp>
      <p:sp>
        <p:nvSpPr>
          <p:cNvPr id="55306" name="Oval 10"/>
          <p:cNvSpPr>
            <a:spLocks noChangeArrowheads="1"/>
          </p:cNvSpPr>
          <p:nvPr/>
        </p:nvSpPr>
        <p:spPr bwMode="auto">
          <a:xfrm>
            <a:off x="7658100" y="2895600"/>
            <a:ext cx="1485900" cy="1676400"/>
          </a:xfrm>
          <a:prstGeom prst="ellipse">
            <a:avLst/>
          </a:prstGeom>
          <a:solidFill>
            <a:schemeClr val="accent1"/>
          </a:solidFill>
          <a:ln w="9525">
            <a:solidFill>
              <a:schemeClr val="tx1"/>
            </a:solidFill>
            <a:round/>
            <a:headEnd/>
            <a:tailEnd/>
          </a:ln>
        </p:spPr>
        <p:txBody>
          <a:bodyPr wrap="none" anchor="ctr"/>
          <a:lstStyle/>
          <a:p>
            <a:pPr algn="ctr">
              <a:spcBef>
                <a:spcPct val="5000"/>
              </a:spcBef>
            </a:pPr>
            <a:endParaRPr lang="en-US" altLang="en-US" sz="2400">
              <a:latin typeface="Times New Roman" pitchFamily="18" charset="0"/>
            </a:endParaRPr>
          </a:p>
          <a:p>
            <a:pPr algn="ctr"/>
            <a:endParaRPr lang="en-US" altLang="en-US" sz="2400">
              <a:latin typeface="Times New Roman" pitchFamily="18" charset="0"/>
            </a:endParaRPr>
          </a:p>
          <a:p>
            <a:pPr algn="ctr"/>
            <a:r>
              <a:rPr lang="en-US" altLang="en-US" sz="2000" b="1">
                <a:latin typeface="Times New Roman" pitchFamily="18" charset="0"/>
              </a:rPr>
              <a:t>Tăng </a:t>
            </a:r>
          </a:p>
          <a:p>
            <a:pPr algn="ctr"/>
            <a:r>
              <a:rPr lang="en-US" altLang="en-US" sz="2000" b="1">
                <a:latin typeface="Times New Roman" pitchFamily="18" charset="0"/>
              </a:rPr>
              <a:t>Nghèo/</a:t>
            </a:r>
          </a:p>
          <a:p>
            <a:pPr algn="ctr"/>
            <a:r>
              <a:rPr lang="en-US" altLang="en-US" sz="2000" b="1">
                <a:latin typeface="Times New Roman" pitchFamily="18" charset="0"/>
              </a:rPr>
              <a:t>Giảm </a:t>
            </a:r>
          </a:p>
          <a:p>
            <a:pPr algn="ctr"/>
            <a:r>
              <a:rPr lang="en-US" altLang="en-US" sz="2000" b="1">
                <a:latin typeface="Times New Roman" pitchFamily="18" charset="0"/>
              </a:rPr>
              <a:t>phát </a:t>
            </a:r>
          </a:p>
          <a:p>
            <a:pPr algn="ctr"/>
            <a:r>
              <a:rPr lang="en-US" altLang="en-US" sz="2000" b="1">
                <a:latin typeface="Times New Roman" pitchFamily="18" charset="0"/>
              </a:rPr>
              <a:t>triển </a:t>
            </a:r>
          </a:p>
          <a:p>
            <a:pPr algn="ctr"/>
            <a:endParaRPr lang="en-US" altLang="en-US" sz="2400" b="1">
              <a:latin typeface="Times New Roman" pitchFamily="18" charset="0"/>
            </a:endParaRPr>
          </a:p>
          <a:p>
            <a:pPr algn="ctr"/>
            <a:endParaRPr lang="en-US" altLang="en-US" sz="2400">
              <a:latin typeface="Times New Roman" pitchFamily="18" charset="0"/>
            </a:endParaRPr>
          </a:p>
        </p:txBody>
      </p:sp>
      <p:sp>
        <p:nvSpPr>
          <p:cNvPr id="55307" name="Rectangle 11"/>
          <p:cNvSpPr>
            <a:spLocks noChangeArrowheads="1"/>
          </p:cNvSpPr>
          <p:nvPr/>
        </p:nvSpPr>
        <p:spPr bwMode="auto">
          <a:xfrm>
            <a:off x="1600200" y="3886200"/>
            <a:ext cx="2590800" cy="914400"/>
          </a:xfrm>
          <a:prstGeom prst="rect">
            <a:avLst/>
          </a:prstGeom>
          <a:solidFill>
            <a:srgbClr val="00CCFF"/>
          </a:solidFill>
          <a:ln w="9525" algn="ctr">
            <a:solidFill>
              <a:schemeClr val="tx1"/>
            </a:solidFill>
            <a:miter lim="800000"/>
            <a:headEnd/>
            <a:tailEnd/>
          </a:ln>
        </p:spPr>
        <p:txBody>
          <a:bodyPr wrap="none" anchor="ctr"/>
          <a:lstStyle/>
          <a:p>
            <a:pPr algn="ctr"/>
            <a:r>
              <a:rPr lang="en-US" altLang="en-US" sz="2400" b="1">
                <a:latin typeface="Times New Roman" pitchFamily="18" charset="0"/>
              </a:rPr>
              <a:t>Hỏa hoạn:</a:t>
            </a:r>
          </a:p>
          <a:p>
            <a:pPr algn="ctr"/>
            <a:r>
              <a:rPr lang="en-US" altLang="en-US" sz="2400" b="1">
                <a:latin typeface="Times New Roman" pitchFamily="18" charset="0"/>
              </a:rPr>
              <a:t>Gây 10% số vụ cháy</a:t>
            </a:r>
          </a:p>
        </p:txBody>
      </p:sp>
      <p:sp>
        <p:nvSpPr>
          <p:cNvPr id="55308" name="Rectangle 12"/>
          <p:cNvSpPr>
            <a:spLocks noChangeArrowheads="1"/>
          </p:cNvSpPr>
          <p:nvPr/>
        </p:nvSpPr>
        <p:spPr bwMode="auto">
          <a:xfrm>
            <a:off x="5105400" y="5181600"/>
            <a:ext cx="2057400" cy="1066800"/>
          </a:xfrm>
          <a:prstGeom prst="rect">
            <a:avLst/>
          </a:prstGeom>
          <a:solidFill>
            <a:srgbClr val="00CCFF"/>
          </a:solidFill>
          <a:ln w="9525" algn="ctr">
            <a:solidFill>
              <a:schemeClr val="tx1"/>
            </a:solidFill>
            <a:miter lim="800000"/>
            <a:headEnd/>
            <a:tailEnd/>
          </a:ln>
        </p:spPr>
        <p:txBody>
          <a:bodyPr wrap="none" anchor="ctr"/>
          <a:lstStyle/>
          <a:p>
            <a:pPr algn="ctr"/>
            <a:r>
              <a:rPr lang="en-US" altLang="en-US" sz="2400" b="1">
                <a:latin typeface="Times New Roman" pitchFamily="18" charset="0"/>
              </a:rPr>
              <a:t>Giảm chi tiêu </a:t>
            </a:r>
          </a:p>
          <a:p>
            <a:pPr algn="ctr"/>
            <a:r>
              <a:rPr lang="en-US" altLang="en-US" sz="2400" b="1">
                <a:latin typeface="Times New Roman" pitchFamily="18" charset="0"/>
              </a:rPr>
              <a:t>cho thực phẩm</a:t>
            </a:r>
          </a:p>
          <a:p>
            <a:pPr algn="ctr"/>
            <a:r>
              <a:rPr lang="en-US" altLang="en-US" sz="2400" b="1">
                <a:latin typeface="Times New Roman" pitchFamily="18" charset="0"/>
              </a:rPr>
              <a:t>giáo dục</a:t>
            </a:r>
          </a:p>
        </p:txBody>
      </p:sp>
      <p:sp>
        <p:nvSpPr>
          <p:cNvPr id="55309" name="Line 13"/>
          <p:cNvSpPr>
            <a:spLocks noChangeShapeType="1"/>
          </p:cNvSpPr>
          <p:nvPr/>
        </p:nvSpPr>
        <p:spPr bwMode="auto">
          <a:xfrm flipV="1">
            <a:off x="8610600" y="4572000"/>
            <a:ext cx="0" cy="533400"/>
          </a:xfrm>
          <a:prstGeom prst="line">
            <a:avLst/>
          </a:prstGeom>
          <a:noFill/>
          <a:ln w="9525">
            <a:solidFill>
              <a:schemeClr val="tx1"/>
            </a:solidFill>
            <a:round/>
            <a:headEnd/>
            <a:tailEnd type="triangle" w="med" len="med"/>
          </a:ln>
        </p:spPr>
        <p:txBody>
          <a:bodyPr/>
          <a:lstStyle/>
          <a:p>
            <a:endParaRPr lang="en-US"/>
          </a:p>
        </p:txBody>
      </p:sp>
      <p:sp>
        <p:nvSpPr>
          <p:cNvPr id="55310" name="Line 14"/>
          <p:cNvSpPr>
            <a:spLocks noChangeShapeType="1"/>
          </p:cNvSpPr>
          <p:nvPr/>
        </p:nvSpPr>
        <p:spPr bwMode="auto">
          <a:xfrm>
            <a:off x="685800" y="1676400"/>
            <a:ext cx="0" cy="1600200"/>
          </a:xfrm>
          <a:prstGeom prst="line">
            <a:avLst/>
          </a:prstGeom>
          <a:noFill/>
          <a:ln w="12700" cap="sq">
            <a:solidFill>
              <a:schemeClr val="tx1"/>
            </a:solidFill>
            <a:round/>
            <a:headEnd type="none" w="sm" len="sm"/>
            <a:tailEnd type="none" w="sm" len="sm"/>
          </a:ln>
        </p:spPr>
        <p:txBody>
          <a:bodyPr wrap="none"/>
          <a:lstStyle/>
          <a:p>
            <a:endParaRPr lang="en-US"/>
          </a:p>
        </p:txBody>
      </p:sp>
      <p:sp>
        <p:nvSpPr>
          <p:cNvPr id="55311" name="Line 15"/>
          <p:cNvSpPr>
            <a:spLocks noChangeShapeType="1"/>
          </p:cNvSpPr>
          <p:nvPr/>
        </p:nvSpPr>
        <p:spPr bwMode="auto">
          <a:xfrm>
            <a:off x="685800" y="1676400"/>
            <a:ext cx="9144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12" name="Line 16"/>
          <p:cNvSpPr>
            <a:spLocks noChangeShapeType="1"/>
          </p:cNvSpPr>
          <p:nvPr/>
        </p:nvSpPr>
        <p:spPr bwMode="auto">
          <a:xfrm>
            <a:off x="685800" y="2667000"/>
            <a:ext cx="9144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13" name="Line 17"/>
          <p:cNvSpPr>
            <a:spLocks noChangeShapeType="1"/>
          </p:cNvSpPr>
          <p:nvPr/>
        </p:nvSpPr>
        <p:spPr bwMode="auto">
          <a:xfrm>
            <a:off x="685800" y="4191000"/>
            <a:ext cx="0" cy="1600200"/>
          </a:xfrm>
          <a:prstGeom prst="line">
            <a:avLst/>
          </a:prstGeom>
          <a:noFill/>
          <a:ln w="12700" cap="sq">
            <a:solidFill>
              <a:schemeClr val="tx1"/>
            </a:solidFill>
            <a:round/>
            <a:headEnd type="none" w="sm" len="sm"/>
            <a:tailEnd type="none" w="sm" len="sm"/>
          </a:ln>
        </p:spPr>
        <p:txBody>
          <a:bodyPr wrap="none"/>
          <a:lstStyle/>
          <a:p>
            <a:endParaRPr lang="en-US"/>
          </a:p>
        </p:txBody>
      </p:sp>
      <p:sp>
        <p:nvSpPr>
          <p:cNvPr id="55314" name="Line 18"/>
          <p:cNvSpPr>
            <a:spLocks noChangeShapeType="1"/>
          </p:cNvSpPr>
          <p:nvPr/>
        </p:nvSpPr>
        <p:spPr bwMode="auto">
          <a:xfrm>
            <a:off x="685800" y="5791200"/>
            <a:ext cx="9144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15" name="Line 19"/>
          <p:cNvSpPr>
            <a:spLocks noChangeShapeType="1"/>
          </p:cNvSpPr>
          <p:nvPr/>
        </p:nvSpPr>
        <p:spPr bwMode="auto">
          <a:xfrm>
            <a:off x="685800" y="4572000"/>
            <a:ext cx="9144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16" name="Rectangle 20"/>
          <p:cNvSpPr>
            <a:spLocks noChangeArrowheads="1"/>
          </p:cNvSpPr>
          <p:nvPr/>
        </p:nvSpPr>
        <p:spPr bwMode="auto">
          <a:xfrm>
            <a:off x="7924800" y="1295400"/>
            <a:ext cx="914400" cy="1066800"/>
          </a:xfrm>
          <a:prstGeom prst="rect">
            <a:avLst/>
          </a:prstGeom>
          <a:solidFill>
            <a:srgbClr val="00CCFF"/>
          </a:solidFill>
          <a:ln w="9525" algn="ctr">
            <a:solidFill>
              <a:schemeClr val="tx1"/>
            </a:solidFill>
            <a:miter lim="800000"/>
            <a:headEnd/>
            <a:tailEnd/>
          </a:ln>
        </p:spPr>
        <p:txBody>
          <a:bodyPr wrap="none" anchor="ctr"/>
          <a:lstStyle/>
          <a:p>
            <a:pPr algn="ctr"/>
            <a:r>
              <a:rPr lang="en-US" altLang="en-US" sz="2400" b="1">
                <a:latin typeface="Times New Roman" pitchFamily="18" charset="0"/>
              </a:rPr>
              <a:t>Giảm </a:t>
            </a:r>
          </a:p>
          <a:p>
            <a:pPr algn="ctr"/>
            <a:r>
              <a:rPr lang="en-US" altLang="en-US" sz="2400" b="1">
                <a:latin typeface="Times New Roman" pitchFamily="18" charset="0"/>
              </a:rPr>
              <a:t>Thu </a:t>
            </a:r>
          </a:p>
          <a:p>
            <a:pPr algn="ctr"/>
            <a:r>
              <a:rPr lang="en-US" altLang="en-US" sz="2400" b="1">
                <a:latin typeface="Times New Roman" pitchFamily="18" charset="0"/>
              </a:rPr>
              <a:t>nhập</a:t>
            </a:r>
          </a:p>
        </p:txBody>
      </p:sp>
      <p:sp>
        <p:nvSpPr>
          <p:cNvPr id="55317" name="Rectangle 21"/>
          <p:cNvSpPr>
            <a:spLocks noChangeArrowheads="1"/>
          </p:cNvSpPr>
          <p:nvPr/>
        </p:nvSpPr>
        <p:spPr bwMode="auto">
          <a:xfrm>
            <a:off x="7924800" y="5105400"/>
            <a:ext cx="914400" cy="1143000"/>
          </a:xfrm>
          <a:prstGeom prst="rect">
            <a:avLst/>
          </a:prstGeom>
          <a:solidFill>
            <a:srgbClr val="00CCFF"/>
          </a:solidFill>
          <a:ln w="9525" algn="ctr">
            <a:solidFill>
              <a:schemeClr val="tx1"/>
            </a:solidFill>
            <a:miter lim="800000"/>
            <a:headEnd/>
            <a:tailEnd/>
          </a:ln>
        </p:spPr>
        <p:txBody>
          <a:bodyPr wrap="none" anchor="ctr"/>
          <a:lstStyle/>
          <a:p>
            <a:pPr algn="ctr"/>
            <a:r>
              <a:rPr lang="en-US" altLang="en-US" sz="2400" b="1">
                <a:latin typeface="Times New Roman" pitchFamily="18" charset="0"/>
              </a:rPr>
              <a:t>Suy</a:t>
            </a:r>
          </a:p>
          <a:p>
            <a:pPr algn="ctr"/>
            <a:r>
              <a:rPr lang="en-US" altLang="en-US" sz="2400" b="1">
                <a:latin typeface="Times New Roman" pitchFamily="18" charset="0"/>
              </a:rPr>
              <a:t>Dinh </a:t>
            </a:r>
          </a:p>
          <a:p>
            <a:pPr algn="ctr"/>
            <a:r>
              <a:rPr lang="en-US" altLang="en-US" sz="2400" b="1">
                <a:latin typeface="Times New Roman" pitchFamily="18" charset="0"/>
              </a:rPr>
              <a:t>Dưỡng</a:t>
            </a:r>
          </a:p>
        </p:txBody>
      </p:sp>
      <p:sp>
        <p:nvSpPr>
          <p:cNvPr id="55318" name="Line 22"/>
          <p:cNvSpPr>
            <a:spLocks noChangeShapeType="1"/>
          </p:cNvSpPr>
          <p:nvPr/>
        </p:nvSpPr>
        <p:spPr bwMode="auto">
          <a:xfrm>
            <a:off x="7162800" y="5715000"/>
            <a:ext cx="7620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19" name="Line 23"/>
          <p:cNvSpPr>
            <a:spLocks noChangeShapeType="1"/>
          </p:cNvSpPr>
          <p:nvPr/>
        </p:nvSpPr>
        <p:spPr bwMode="auto">
          <a:xfrm>
            <a:off x="4191000" y="5791200"/>
            <a:ext cx="9144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20" name="Line 24"/>
          <p:cNvSpPr>
            <a:spLocks noChangeShapeType="1"/>
          </p:cNvSpPr>
          <p:nvPr/>
        </p:nvSpPr>
        <p:spPr bwMode="auto">
          <a:xfrm>
            <a:off x="4191000" y="1600200"/>
            <a:ext cx="8382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21" name="Line 25"/>
          <p:cNvSpPr>
            <a:spLocks noChangeShapeType="1"/>
          </p:cNvSpPr>
          <p:nvPr/>
        </p:nvSpPr>
        <p:spPr bwMode="auto">
          <a:xfrm>
            <a:off x="4572000" y="1600200"/>
            <a:ext cx="0" cy="1447800"/>
          </a:xfrm>
          <a:prstGeom prst="line">
            <a:avLst/>
          </a:prstGeom>
          <a:noFill/>
          <a:ln w="12700" cap="sq">
            <a:solidFill>
              <a:schemeClr val="tx1"/>
            </a:solidFill>
            <a:round/>
            <a:headEnd type="none" w="sm" len="sm"/>
            <a:tailEnd type="none" w="sm" len="sm"/>
          </a:ln>
        </p:spPr>
        <p:txBody>
          <a:bodyPr wrap="none"/>
          <a:lstStyle/>
          <a:p>
            <a:endParaRPr lang="en-US"/>
          </a:p>
        </p:txBody>
      </p:sp>
      <p:sp>
        <p:nvSpPr>
          <p:cNvPr id="55322" name="Line 26"/>
          <p:cNvSpPr>
            <a:spLocks noChangeShapeType="1"/>
          </p:cNvSpPr>
          <p:nvPr/>
        </p:nvSpPr>
        <p:spPr bwMode="auto">
          <a:xfrm>
            <a:off x="4191000" y="3048000"/>
            <a:ext cx="8382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23" name="Line 27"/>
          <p:cNvSpPr>
            <a:spLocks noChangeShapeType="1"/>
          </p:cNvSpPr>
          <p:nvPr/>
        </p:nvSpPr>
        <p:spPr bwMode="auto">
          <a:xfrm>
            <a:off x="6172200" y="2057400"/>
            <a:ext cx="0" cy="91440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24" name="Line 28"/>
          <p:cNvSpPr>
            <a:spLocks noChangeShapeType="1"/>
          </p:cNvSpPr>
          <p:nvPr/>
        </p:nvSpPr>
        <p:spPr bwMode="auto">
          <a:xfrm>
            <a:off x="7162800" y="1600200"/>
            <a:ext cx="7620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25" name="Line 29"/>
          <p:cNvSpPr>
            <a:spLocks noChangeShapeType="1"/>
          </p:cNvSpPr>
          <p:nvPr/>
        </p:nvSpPr>
        <p:spPr bwMode="auto">
          <a:xfrm>
            <a:off x="7315200" y="3733800"/>
            <a:ext cx="342900" cy="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26" name="Line 30"/>
          <p:cNvSpPr>
            <a:spLocks noChangeShapeType="1"/>
          </p:cNvSpPr>
          <p:nvPr/>
        </p:nvSpPr>
        <p:spPr bwMode="auto">
          <a:xfrm>
            <a:off x="8534400" y="2438400"/>
            <a:ext cx="0" cy="457200"/>
          </a:xfrm>
          <a:prstGeom prst="line">
            <a:avLst/>
          </a:prstGeom>
          <a:noFill/>
          <a:ln w="12700" cap="sq">
            <a:solidFill>
              <a:schemeClr val="tx1"/>
            </a:solidFill>
            <a:round/>
            <a:headEnd type="none" w="sm" len="sm"/>
            <a:tailEnd type="triangle" w="sm" len="sm"/>
          </a:ln>
        </p:spPr>
        <p:txBody>
          <a:bodyPr wrap="none"/>
          <a:lstStyle/>
          <a:p>
            <a:endParaRPr lang="en-US"/>
          </a:p>
        </p:txBody>
      </p:sp>
      <p:sp>
        <p:nvSpPr>
          <p:cNvPr id="55327" name="Line 31"/>
          <p:cNvSpPr>
            <a:spLocks noChangeShapeType="1"/>
          </p:cNvSpPr>
          <p:nvPr/>
        </p:nvSpPr>
        <p:spPr bwMode="auto">
          <a:xfrm>
            <a:off x="4191000" y="4191000"/>
            <a:ext cx="838200" cy="0"/>
          </a:xfrm>
          <a:prstGeom prst="line">
            <a:avLst/>
          </a:prstGeom>
          <a:noFill/>
          <a:ln w="12700" cap="sq">
            <a:solidFill>
              <a:schemeClr val="tx1"/>
            </a:solidFill>
            <a:round/>
            <a:headEnd type="none" w="sm" len="sm"/>
            <a:tailEnd type="triangle" w="sm" len="sm"/>
          </a:ln>
        </p:spPr>
        <p:txBody>
          <a:bodyPr wrap="none"/>
          <a:lstStyle/>
          <a:p>
            <a:endParaRPr lang="en-US"/>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0"/>
            <a:ext cx="8078787" cy="1143000"/>
          </a:xfrm>
        </p:spPr>
        <p:txBody>
          <a:bodyPr rtlCol="0">
            <a:normAutofit fontScale="90000"/>
          </a:bodyPr>
          <a:lstStyle/>
          <a:p>
            <a:pPr eaLnBrk="1" fontAlgn="auto" hangingPunct="1">
              <a:spcAft>
                <a:spcPts val="0"/>
              </a:spcAft>
              <a:defRPr/>
            </a:pPr>
            <a:r>
              <a:rPr lang="en-GB" sz="3600" b="1" dirty="0" smtClean="0">
                <a:solidFill>
                  <a:srgbClr val="00B0F0"/>
                </a:solidFill>
              </a:rPr>
              <a:t>Chi </a:t>
            </a:r>
            <a:r>
              <a:rPr lang="en-GB" sz="3600" b="1" dirty="0" err="1" smtClean="0">
                <a:solidFill>
                  <a:srgbClr val="00B0F0"/>
                </a:solidFill>
              </a:rPr>
              <a:t>phí</a:t>
            </a:r>
            <a:r>
              <a:rPr lang="en-GB" sz="3600" b="1" dirty="0" smtClean="0">
                <a:solidFill>
                  <a:srgbClr val="00B0F0"/>
                </a:solidFill>
              </a:rPr>
              <a:t> </a:t>
            </a:r>
            <a:r>
              <a:rPr lang="en-GB" sz="3600" b="1" dirty="0" err="1" smtClean="0">
                <a:solidFill>
                  <a:srgbClr val="00B0F0"/>
                </a:solidFill>
              </a:rPr>
              <a:t>điều</a:t>
            </a:r>
            <a:r>
              <a:rPr lang="en-GB" sz="3600" b="1" dirty="0" smtClean="0">
                <a:solidFill>
                  <a:srgbClr val="00B0F0"/>
                </a:solidFill>
              </a:rPr>
              <a:t> </a:t>
            </a:r>
            <a:r>
              <a:rPr lang="en-GB" sz="3600" b="1" dirty="0" err="1" smtClean="0">
                <a:solidFill>
                  <a:srgbClr val="00B0F0"/>
                </a:solidFill>
              </a:rPr>
              <a:t>trị</a:t>
            </a:r>
            <a:r>
              <a:rPr lang="en-GB" sz="3600" b="1" dirty="0" smtClean="0">
                <a:solidFill>
                  <a:srgbClr val="00B0F0"/>
                </a:solidFill>
              </a:rPr>
              <a:t> </a:t>
            </a:r>
            <a:r>
              <a:rPr lang="en-GB" sz="3600" b="1" dirty="0" err="1" smtClean="0">
                <a:solidFill>
                  <a:srgbClr val="00B0F0"/>
                </a:solidFill>
              </a:rPr>
              <a:t>bệnh</a:t>
            </a:r>
            <a:r>
              <a:rPr lang="en-GB" sz="3600" b="1" dirty="0" smtClean="0">
                <a:solidFill>
                  <a:srgbClr val="00B0F0"/>
                </a:solidFill>
              </a:rPr>
              <a:t> </a:t>
            </a:r>
            <a:r>
              <a:rPr lang="en-GB" sz="3600" b="1" dirty="0" err="1" smtClean="0">
                <a:solidFill>
                  <a:srgbClr val="00B0F0"/>
                </a:solidFill>
              </a:rPr>
              <a:t>và</a:t>
            </a:r>
            <a:r>
              <a:rPr lang="en-GB" sz="3600" b="1" dirty="0" smtClean="0">
                <a:solidFill>
                  <a:srgbClr val="00B0F0"/>
                </a:solidFill>
              </a:rPr>
              <a:t> </a:t>
            </a:r>
            <a:r>
              <a:rPr lang="en-GB" sz="3600" b="1" dirty="0" err="1" smtClean="0">
                <a:solidFill>
                  <a:srgbClr val="00B0F0"/>
                </a:solidFill>
              </a:rPr>
              <a:t>mất</a:t>
            </a:r>
            <a:r>
              <a:rPr lang="en-GB" sz="3600" b="1" dirty="0" smtClean="0">
                <a:solidFill>
                  <a:srgbClr val="00B0F0"/>
                </a:solidFill>
              </a:rPr>
              <a:t> </a:t>
            </a:r>
            <a:r>
              <a:rPr lang="en-GB" sz="3600" b="1" dirty="0" err="1" smtClean="0">
                <a:solidFill>
                  <a:srgbClr val="00B0F0"/>
                </a:solidFill>
              </a:rPr>
              <a:t>năng</a:t>
            </a:r>
            <a:r>
              <a:rPr lang="en-GB" sz="3600" b="1" dirty="0" smtClean="0">
                <a:solidFill>
                  <a:srgbClr val="00B0F0"/>
                </a:solidFill>
              </a:rPr>
              <a:t> </a:t>
            </a:r>
            <a:r>
              <a:rPr lang="en-GB" sz="3600" b="1" dirty="0" err="1" smtClean="0">
                <a:solidFill>
                  <a:srgbClr val="00B0F0"/>
                </a:solidFill>
              </a:rPr>
              <a:t>suất</a:t>
            </a:r>
            <a:r>
              <a:rPr lang="en-GB" sz="3600" b="1" dirty="0" smtClean="0">
                <a:solidFill>
                  <a:srgbClr val="00B0F0"/>
                </a:solidFill>
              </a:rPr>
              <a:t> </a:t>
            </a:r>
            <a:r>
              <a:rPr lang="en-GB" sz="3600" b="1" dirty="0" err="1" smtClean="0">
                <a:solidFill>
                  <a:srgbClr val="00B0F0"/>
                </a:solidFill>
              </a:rPr>
              <a:t>lao</a:t>
            </a:r>
            <a:r>
              <a:rPr lang="en-GB" sz="3600" b="1" dirty="0" smtClean="0">
                <a:solidFill>
                  <a:srgbClr val="00B0F0"/>
                </a:solidFill>
              </a:rPr>
              <a:t> </a:t>
            </a:r>
            <a:r>
              <a:rPr lang="en-GB" sz="3600" b="1" dirty="0" err="1" smtClean="0">
                <a:solidFill>
                  <a:srgbClr val="00B0F0"/>
                </a:solidFill>
              </a:rPr>
              <a:t>động</a:t>
            </a:r>
            <a:endParaRPr lang="en-US" sz="3600" b="1" dirty="0">
              <a:solidFill>
                <a:srgbClr val="00B0F0"/>
              </a:solidFill>
            </a:endParaRPr>
          </a:p>
        </p:txBody>
      </p:sp>
      <p:sp>
        <p:nvSpPr>
          <p:cNvPr id="56323" name="Content Placeholder 2"/>
          <p:cNvSpPr>
            <a:spLocks noGrp="1"/>
          </p:cNvSpPr>
          <p:nvPr>
            <p:ph idx="1"/>
          </p:nvPr>
        </p:nvSpPr>
        <p:spPr/>
        <p:txBody>
          <a:bodyPr/>
          <a:lstStyle/>
          <a:p>
            <a:pPr eaLnBrk="1" hangingPunct="1"/>
            <a:endParaRPr lang="en-US" smtClean="0"/>
          </a:p>
        </p:txBody>
      </p:sp>
      <p:graphicFrame>
        <p:nvGraphicFramePr>
          <p:cNvPr id="5" name="Content Placeholder 8"/>
          <p:cNvGraphicFramePr>
            <a:graphicFrameLocks/>
          </p:cNvGraphicFramePr>
          <p:nvPr/>
        </p:nvGraphicFramePr>
        <p:xfrm>
          <a:off x="457200" y="1143000"/>
          <a:ext cx="8069261" cy="5485101"/>
        </p:xfrm>
        <a:graphic>
          <a:graphicData uri="http://schemas.openxmlformats.org/drawingml/2006/table">
            <a:tbl>
              <a:tblPr firstRow="1" bandRow="1">
                <a:tableStyleId>{5C22544A-7EE6-4342-B048-85BDC9FD1C3A}</a:tableStyleId>
              </a:tblPr>
              <a:tblGrid>
                <a:gridCol w="1543684"/>
                <a:gridCol w="1894523"/>
                <a:gridCol w="1607890"/>
                <a:gridCol w="1492915"/>
                <a:gridCol w="1530249"/>
              </a:tblGrid>
              <a:tr h="1102468">
                <a:tc>
                  <a:txBody>
                    <a:bodyPr/>
                    <a:lstStyle/>
                    <a:p>
                      <a:pPr algn="ctr" fontAlgn="ctr">
                        <a:lnSpc>
                          <a:spcPct val="100000"/>
                        </a:lnSpc>
                        <a:spcBef>
                          <a:spcPts val="0"/>
                        </a:spcBef>
                        <a:spcAft>
                          <a:spcPts val="0"/>
                        </a:spcAft>
                      </a:pPr>
                      <a:r>
                        <a:rPr lang="en-US" sz="1600" b="1" i="0" u="none" strike="noStrike" dirty="0" err="1" smtClean="0">
                          <a:solidFill>
                            <a:srgbClr val="000000"/>
                          </a:solidFill>
                          <a:latin typeface="+mj-lt"/>
                        </a:rPr>
                        <a:t>Bệnh</a:t>
                      </a:r>
                      <a:endParaRPr lang="en-US" sz="1600" b="1" i="0" u="none" strike="noStrike" dirty="0">
                        <a:solidFill>
                          <a:srgbClr val="000000"/>
                        </a:solidFill>
                        <a:latin typeface="+mj-lt"/>
                      </a:endParaRPr>
                    </a:p>
                  </a:txBody>
                  <a:tcPr marL="0" marR="0" marT="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cap="none" normalizeH="0" baseline="0" dirty="0" smtClean="0">
                          <a:ln>
                            <a:noFill/>
                          </a:ln>
                          <a:solidFill>
                            <a:schemeClr val="tx1"/>
                          </a:solidFill>
                          <a:effectLst/>
                          <a:latin typeface="+mj-lt"/>
                          <a:cs typeface="Times New Roman" pitchFamily="18" charset="0"/>
                        </a:rPr>
                        <a:t>SAE (chi </a:t>
                      </a:r>
                      <a:r>
                        <a:rPr kumimoji="0" lang="en-US" sz="1600" b="1" i="0" u="none" strike="noStrike" cap="none" normalizeH="0" baseline="0" dirty="0" err="1" smtClean="0">
                          <a:ln>
                            <a:noFill/>
                          </a:ln>
                          <a:solidFill>
                            <a:schemeClr val="tx1"/>
                          </a:solidFill>
                          <a:effectLst/>
                          <a:latin typeface="+mj-lt"/>
                          <a:cs typeface="Times New Roman" pitchFamily="18" charset="0"/>
                        </a:rPr>
                        <a:t>phí</a:t>
                      </a:r>
                      <a:r>
                        <a:rPr kumimoji="0" lang="en-US" sz="1600" b="1" i="0" u="none" strike="noStrike" cap="none" normalizeH="0" baseline="0" dirty="0" smtClean="0">
                          <a:ln>
                            <a:noFill/>
                          </a:ln>
                          <a:solidFill>
                            <a:schemeClr val="tx1"/>
                          </a:solidFill>
                          <a:effectLst/>
                          <a:latin typeface="+mj-lt"/>
                          <a:cs typeface="Times New Roman" pitchFamily="18" charset="0"/>
                        </a:rPr>
                        <a:t> y </a:t>
                      </a:r>
                      <a:r>
                        <a:rPr kumimoji="0" lang="en-US" sz="1600" b="1" i="0" u="none" strike="noStrike" cap="none" normalizeH="0" baseline="0" dirty="0" err="1" smtClean="0">
                          <a:ln>
                            <a:noFill/>
                          </a:ln>
                          <a:solidFill>
                            <a:schemeClr val="tx1"/>
                          </a:solidFill>
                          <a:effectLst/>
                          <a:latin typeface="+mj-lt"/>
                          <a:cs typeface="Times New Roman" pitchFamily="18" charset="0"/>
                        </a:rPr>
                        <a:t>tế</a:t>
                      </a:r>
                      <a:r>
                        <a:rPr kumimoji="0" lang="en-US" sz="1600" b="1" i="0" u="none" strike="noStrike" cap="none" normalizeH="0" baseline="0" dirty="0" smtClean="0">
                          <a:ln>
                            <a:noFill/>
                          </a:ln>
                          <a:solidFill>
                            <a:schemeClr val="tx1"/>
                          </a:solidFill>
                          <a:effectLst/>
                          <a:latin typeface="+mj-lt"/>
                          <a:cs typeface="Times New Roman" pitchFamily="18" charset="0"/>
                        </a:rPr>
                        <a:t>)</a:t>
                      </a:r>
                    </a:p>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cap="none" normalizeH="0" baseline="0" dirty="0" smtClean="0">
                          <a:ln>
                            <a:noFill/>
                          </a:ln>
                          <a:solidFill>
                            <a:schemeClr val="tx1"/>
                          </a:solidFill>
                          <a:effectLst/>
                          <a:latin typeface="+mj-lt"/>
                          <a:cs typeface="Times New Roman" pitchFamily="18" charset="0"/>
                        </a:rPr>
                        <a:t>(</a:t>
                      </a:r>
                      <a:r>
                        <a:rPr kumimoji="0" lang="en-US" sz="1600" b="1" i="0" u="none" strike="noStrike" cap="none" normalizeH="0" baseline="0" dirty="0" err="1" smtClean="0">
                          <a:ln>
                            <a:noFill/>
                          </a:ln>
                          <a:solidFill>
                            <a:schemeClr val="tx1"/>
                          </a:solidFill>
                          <a:effectLst/>
                          <a:latin typeface="+mj-lt"/>
                          <a:cs typeface="Times New Roman" pitchFamily="18" charset="0"/>
                        </a:rPr>
                        <a:t>tỷ</a:t>
                      </a:r>
                      <a:r>
                        <a:rPr kumimoji="0" lang="en-US" sz="1600" b="1" i="0" u="none" strike="noStrike" cap="none" normalizeH="0" baseline="0" dirty="0" smtClean="0">
                          <a:ln>
                            <a:noFill/>
                          </a:ln>
                          <a:solidFill>
                            <a:schemeClr val="tx1"/>
                          </a:solidFill>
                          <a:effectLst/>
                          <a:latin typeface="+mj-lt"/>
                          <a:cs typeface="Times New Roman" pitchFamily="18" charset="0"/>
                        </a:rPr>
                        <a:t> VND)</a:t>
                      </a:r>
                      <a:endParaRPr lang="en-US" sz="1600" b="1" i="0" u="none" strike="noStrike" dirty="0">
                        <a:solidFill>
                          <a:srgbClr val="000000"/>
                        </a:solidFill>
                        <a:latin typeface="+mj-lt"/>
                      </a:endParaRPr>
                    </a:p>
                  </a:txBody>
                  <a:tcPr marL="0" marR="0" marT="0" marB="0" anchor="ct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j-lt"/>
                          <a:cs typeface="Times New Roman" pitchFamily="18" charset="0"/>
                        </a:rPr>
                        <a:t>SAPLD (chi </a:t>
                      </a:r>
                      <a:r>
                        <a:rPr kumimoji="0" lang="en-US" sz="1600" b="1" i="0" u="none" strike="noStrike" cap="none" normalizeH="0" baseline="0" dirty="0" err="1" smtClean="0">
                          <a:ln>
                            <a:noFill/>
                          </a:ln>
                          <a:solidFill>
                            <a:schemeClr val="tx1"/>
                          </a:solidFill>
                          <a:effectLst/>
                          <a:latin typeface="+mj-lt"/>
                          <a:cs typeface="Times New Roman" pitchFamily="18" charset="0"/>
                        </a:rPr>
                        <a:t>phí</a:t>
                      </a:r>
                      <a:r>
                        <a:rPr kumimoji="0" lang="en-US" sz="1600" b="1" i="0" u="none" strike="noStrike" cap="none" normalizeH="0" baseline="0" dirty="0" smtClean="0">
                          <a:ln>
                            <a:noFill/>
                          </a:ln>
                          <a:solidFill>
                            <a:schemeClr val="tx1"/>
                          </a:solidFill>
                          <a:effectLst/>
                          <a:latin typeface="+mj-lt"/>
                          <a:cs typeface="Times New Roman" pitchFamily="18" charset="0"/>
                        </a:rPr>
                        <a:t> do </a:t>
                      </a:r>
                      <a:r>
                        <a:rPr kumimoji="0" lang="en-US" sz="1600" b="1" i="0" u="none" strike="noStrike" cap="none" normalizeH="0" baseline="0" dirty="0" err="1" smtClean="0">
                          <a:ln>
                            <a:noFill/>
                          </a:ln>
                          <a:solidFill>
                            <a:schemeClr val="tx1"/>
                          </a:solidFill>
                          <a:effectLst/>
                          <a:latin typeface="+mj-lt"/>
                          <a:cs typeface="Times New Roman" pitchFamily="18" charset="0"/>
                        </a:rPr>
                        <a:t>mất</a:t>
                      </a:r>
                      <a:r>
                        <a:rPr kumimoji="0" lang="en-US" sz="1600" b="1" i="0" u="none" strike="noStrike" cap="none" normalizeH="0" baseline="0" dirty="0" smtClean="0">
                          <a:ln>
                            <a:noFill/>
                          </a:ln>
                          <a:solidFill>
                            <a:schemeClr val="tx1"/>
                          </a:solidFill>
                          <a:effectLst/>
                          <a:latin typeface="+mj-lt"/>
                          <a:cs typeface="Times New Roman" pitchFamily="18" charset="0"/>
                        </a:rPr>
                        <a:t> NSLĐ </a:t>
                      </a:r>
                      <a:r>
                        <a:rPr kumimoji="0" lang="en-US" sz="1600" b="1" i="0" u="none" strike="noStrike" cap="none" normalizeH="0" baseline="0" dirty="0" err="1" smtClean="0">
                          <a:ln>
                            <a:noFill/>
                          </a:ln>
                          <a:solidFill>
                            <a:schemeClr val="tx1"/>
                          </a:solidFill>
                          <a:effectLst/>
                          <a:latin typeface="+mj-lt"/>
                          <a:cs typeface="Times New Roman" pitchFamily="18" charset="0"/>
                        </a:rPr>
                        <a:t>vì</a:t>
                      </a:r>
                      <a:r>
                        <a:rPr kumimoji="0" lang="en-US" sz="1600" b="1" i="0" u="none" strike="noStrike" cap="none" normalizeH="0" baseline="0" dirty="0" smtClean="0">
                          <a:ln>
                            <a:noFill/>
                          </a:ln>
                          <a:solidFill>
                            <a:schemeClr val="tx1"/>
                          </a:solidFill>
                          <a:effectLst/>
                          <a:latin typeface="+mj-lt"/>
                          <a:cs typeface="Times New Roman" pitchFamily="18" charset="0"/>
                        </a:rPr>
                        <a:t> </a:t>
                      </a:r>
                      <a:r>
                        <a:rPr kumimoji="0" lang="en-US" sz="1600" b="1" i="0" u="none" strike="noStrike" cap="none" normalizeH="0" baseline="0" dirty="0" err="1" smtClean="0">
                          <a:ln>
                            <a:noFill/>
                          </a:ln>
                          <a:solidFill>
                            <a:schemeClr val="tx1"/>
                          </a:solidFill>
                          <a:effectLst/>
                          <a:latin typeface="+mj-lt"/>
                          <a:cs typeface="Times New Roman" pitchFamily="18" charset="0"/>
                        </a:rPr>
                        <a:t>bệnh</a:t>
                      </a:r>
                      <a:r>
                        <a:rPr kumimoji="0" lang="en-US" sz="1600" b="1" i="0" u="none" strike="noStrike" cap="none" normalizeH="0" baseline="0" dirty="0" smtClean="0">
                          <a:ln>
                            <a:noFill/>
                          </a:ln>
                          <a:solidFill>
                            <a:schemeClr val="tx1"/>
                          </a:solidFill>
                          <a:effectLst/>
                          <a:latin typeface="+mj-lt"/>
                          <a:cs typeface="Times New Roman" pitchFamily="18" charset="0"/>
                        </a:rPr>
                        <a: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j-lt"/>
                          <a:cs typeface="Times New Roman" pitchFamily="18" charset="0"/>
                        </a:rPr>
                        <a:t>(</a:t>
                      </a:r>
                      <a:r>
                        <a:rPr kumimoji="0" lang="en-US" sz="1600" b="1" i="0" u="none" strike="noStrike" cap="none" normalizeH="0" baseline="0" dirty="0" err="1" smtClean="0">
                          <a:ln>
                            <a:noFill/>
                          </a:ln>
                          <a:solidFill>
                            <a:schemeClr val="tx1"/>
                          </a:solidFill>
                          <a:effectLst/>
                          <a:latin typeface="+mj-lt"/>
                          <a:cs typeface="Times New Roman" pitchFamily="18" charset="0"/>
                        </a:rPr>
                        <a:t>tỷ</a:t>
                      </a:r>
                      <a:r>
                        <a:rPr kumimoji="0" lang="en-US" sz="1600" b="1" i="0" u="none" strike="noStrike" cap="none" normalizeH="0" baseline="0" dirty="0" smtClean="0">
                          <a:ln>
                            <a:noFill/>
                          </a:ln>
                          <a:solidFill>
                            <a:schemeClr val="tx1"/>
                          </a:solidFill>
                          <a:effectLst/>
                          <a:latin typeface="+mj-lt"/>
                          <a:cs typeface="Times New Roman" pitchFamily="18" charset="0"/>
                        </a:rPr>
                        <a:t> VND )</a:t>
                      </a:r>
                      <a:endParaRPr lang="en-US" sz="1600" b="1" i="0" u="none" strike="noStrike" dirty="0">
                        <a:solidFill>
                          <a:srgbClr val="000000"/>
                        </a:solidFill>
                        <a:latin typeface="+mj-lt"/>
                      </a:endParaRPr>
                    </a:p>
                  </a:txBody>
                  <a:tcPr marL="0" marR="0" marT="0" marB="0" anchor="ct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1600" b="1" i="0" u="none" strike="noStrike" kern="1200" cap="none" normalizeH="0" baseline="0" dirty="0" smtClean="0">
                          <a:ln>
                            <a:noFill/>
                          </a:ln>
                          <a:solidFill>
                            <a:schemeClr val="tx1"/>
                          </a:solidFill>
                          <a:effectLst/>
                          <a:latin typeface="+mj-lt"/>
                          <a:ea typeface="+mn-ea"/>
                          <a:cs typeface="Times New Roman" pitchFamily="18" charset="0"/>
                        </a:rPr>
                        <a:t>SAPLM (chi phí do mất NSLĐ vì tử vong sớm)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smtClean="0">
                          <a:ln>
                            <a:noFill/>
                          </a:ln>
                          <a:solidFill>
                            <a:schemeClr val="tx1"/>
                          </a:solidFill>
                          <a:effectLst/>
                          <a:latin typeface="+mj-lt"/>
                          <a:ea typeface="+mn-ea"/>
                          <a:cs typeface="Times New Roman" pitchFamily="18" charset="0"/>
                        </a:rPr>
                        <a:t>(</a:t>
                      </a:r>
                      <a:r>
                        <a:rPr kumimoji="0" lang="en-US" sz="1600" b="1" i="0" u="none" strike="noStrike" kern="1200" cap="none" normalizeH="0" baseline="0" dirty="0" err="1" smtClean="0">
                          <a:ln>
                            <a:noFill/>
                          </a:ln>
                          <a:solidFill>
                            <a:schemeClr val="tx1"/>
                          </a:solidFill>
                          <a:effectLst/>
                          <a:latin typeface="+mj-lt"/>
                          <a:ea typeface="+mn-ea"/>
                          <a:cs typeface="Times New Roman" pitchFamily="18" charset="0"/>
                        </a:rPr>
                        <a:t>tỷ</a:t>
                      </a:r>
                      <a:r>
                        <a:rPr kumimoji="0" lang="en-US" sz="1600" b="1" i="0" u="none" strike="noStrike" kern="1200" cap="none" normalizeH="0" baseline="0" dirty="0" smtClean="0">
                          <a:ln>
                            <a:noFill/>
                          </a:ln>
                          <a:solidFill>
                            <a:schemeClr val="tx1"/>
                          </a:solidFill>
                          <a:effectLst/>
                          <a:latin typeface="+mj-lt"/>
                          <a:ea typeface="+mn-ea"/>
                          <a:cs typeface="Times New Roman" pitchFamily="18" charset="0"/>
                        </a:rPr>
                        <a:t> VND)</a:t>
                      </a:r>
                    </a:p>
                  </a:txBody>
                  <a:tcPr marL="68580" marR="68580" marT="0" marB="0" anchor="b" horzOverflow="overflow"/>
                </a:tc>
                <a:tc>
                  <a:txBody>
                    <a:bodyPr/>
                    <a:lstStyle/>
                    <a:p>
                      <a:pPr algn="ctr" fontAlgn="ctr">
                        <a:lnSpc>
                          <a:spcPct val="100000"/>
                        </a:lnSpc>
                        <a:spcBef>
                          <a:spcPts val="0"/>
                        </a:spcBef>
                        <a:spcAft>
                          <a:spcPts val="0"/>
                        </a:spcAft>
                      </a:pPr>
                      <a:r>
                        <a:rPr lang="en-US" sz="1600" b="1" i="0" u="none" strike="noStrike" dirty="0" err="1" smtClean="0">
                          <a:solidFill>
                            <a:srgbClr val="000000"/>
                          </a:solidFill>
                          <a:latin typeface="+mj-lt"/>
                        </a:rPr>
                        <a:t>Tổng</a:t>
                      </a:r>
                      <a:endParaRPr lang="en-US" sz="1600" b="1" i="0" u="none" strike="noStrike" dirty="0" smtClean="0">
                        <a:solidFill>
                          <a:srgbClr val="000000"/>
                        </a:solidFill>
                        <a:latin typeface="+mj-lt"/>
                      </a:endParaRPr>
                    </a:p>
                    <a:p>
                      <a:pPr algn="ctr" fontAlgn="ctr">
                        <a:lnSpc>
                          <a:spcPct val="100000"/>
                        </a:lnSpc>
                        <a:spcBef>
                          <a:spcPts val="0"/>
                        </a:spcBef>
                        <a:spcAft>
                          <a:spcPts val="0"/>
                        </a:spcAft>
                      </a:pPr>
                      <a:r>
                        <a:rPr kumimoji="0" lang="en-US" sz="1600" b="1" i="0" u="none" strike="noStrike" kern="1200" cap="none" normalizeH="0" baseline="0" dirty="0" smtClean="0">
                          <a:ln>
                            <a:noFill/>
                          </a:ln>
                          <a:solidFill>
                            <a:schemeClr val="tx1"/>
                          </a:solidFill>
                          <a:effectLst/>
                          <a:latin typeface="+mn-lt"/>
                          <a:ea typeface="+mn-ea"/>
                          <a:cs typeface="Times New Roman" pitchFamily="18" charset="0"/>
                        </a:rPr>
                        <a:t>(</a:t>
                      </a:r>
                      <a:r>
                        <a:rPr kumimoji="0" lang="en-US" sz="1600" b="1" i="0" u="none" strike="noStrike" kern="1200" cap="none" normalizeH="0" baseline="0" dirty="0" err="1" smtClean="0">
                          <a:ln>
                            <a:noFill/>
                          </a:ln>
                          <a:solidFill>
                            <a:schemeClr val="tx1"/>
                          </a:solidFill>
                          <a:effectLst/>
                          <a:latin typeface="+mn-lt"/>
                          <a:ea typeface="+mn-ea"/>
                          <a:cs typeface="Times New Roman" pitchFamily="18" charset="0"/>
                        </a:rPr>
                        <a:t>tỷ</a:t>
                      </a:r>
                      <a:r>
                        <a:rPr kumimoji="0" lang="en-US" sz="1600" b="1" i="0" u="none" strike="noStrike" kern="1200" cap="none" normalizeH="0" baseline="0" dirty="0" smtClean="0">
                          <a:ln>
                            <a:noFill/>
                          </a:ln>
                          <a:solidFill>
                            <a:schemeClr val="tx1"/>
                          </a:solidFill>
                          <a:effectLst/>
                          <a:latin typeface="+mn-lt"/>
                          <a:ea typeface="+mn-ea"/>
                          <a:cs typeface="Times New Roman" pitchFamily="18" charset="0"/>
                        </a:rPr>
                        <a:t> VND)</a:t>
                      </a:r>
                      <a:endParaRPr lang="en-US" sz="1600" b="1" i="0" u="none" strike="noStrike" dirty="0">
                        <a:solidFill>
                          <a:srgbClr val="000000"/>
                        </a:solidFill>
                        <a:latin typeface="+mj-lt"/>
                      </a:endParaRPr>
                    </a:p>
                  </a:txBody>
                  <a:tcPr marL="0" marR="0" marT="0" marB="0" anchor="ctr"/>
                </a:tc>
              </a:tr>
              <a:tr h="330740">
                <a:tc rowSpan="2">
                  <a:txBody>
                    <a:bodyPr/>
                    <a:lstStyle/>
                    <a:p>
                      <a:pPr algn="l" fontAlgn="ctr">
                        <a:lnSpc>
                          <a:spcPct val="100000"/>
                        </a:lnSpc>
                        <a:spcBef>
                          <a:spcPts val="0"/>
                        </a:spcBef>
                        <a:spcAft>
                          <a:spcPts val="0"/>
                        </a:spcAft>
                      </a:pPr>
                      <a:r>
                        <a:rPr lang="en-US" sz="1600" b="0" i="0" u="none" strike="noStrike" dirty="0" err="1" smtClean="0">
                          <a:solidFill>
                            <a:srgbClr val="000000"/>
                          </a:solidFill>
                          <a:latin typeface="+mj-lt"/>
                        </a:rPr>
                        <a:t>Ung</a:t>
                      </a:r>
                      <a:r>
                        <a:rPr lang="en-US" sz="1600" b="0" i="0" u="none" strike="noStrike" baseline="0" dirty="0" smtClean="0">
                          <a:solidFill>
                            <a:srgbClr val="000000"/>
                          </a:solidFill>
                          <a:latin typeface="+mj-lt"/>
                        </a:rPr>
                        <a:t> </a:t>
                      </a:r>
                      <a:r>
                        <a:rPr lang="en-US" sz="1600" b="0" i="0" u="none" strike="noStrike" baseline="0" dirty="0" err="1" smtClean="0">
                          <a:solidFill>
                            <a:srgbClr val="000000"/>
                          </a:solidFill>
                          <a:latin typeface="+mj-lt"/>
                        </a:rPr>
                        <a:t>thư</a:t>
                      </a:r>
                      <a:r>
                        <a:rPr lang="en-US" sz="1600" b="0" i="0" u="none" strike="noStrike" baseline="0" dirty="0" smtClean="0">
                          <a:solidFill>
                            <a:srgbClr val="000000"/>
                          </a:solidFill>
                          <a:latin typeface="+mj-lt"/>
                        </a:rPr>
                        <a:t> </a:t>
                      </a:r>
                      <a:r>
                        <a:rPr lang="en-US" sz="1600" b="0" i="0" u="none" strike="noStrike" baseline="0" dirty="0" err="1" smtClean="0">
                          <a:solidFill>
                            <a:srgbClr val="000000"/>
                          </a:solidFill>
                          <a:latin typeface="+mj-lt"/>
                        </a:rPr>
                        <a:t>phổi</a:t>
                      </a:r>
                      <a:endParaRPr lang="en-US" sz="1600" b="0" i="0" u="none" strike="noStrike" dirty="0">
                        <a:solidFill>
                          <a:srgbClr val="000000"/>
                        </a:solidFill>
                        <a:latin typeface="+mj-lt"/>
                      </a:endParaRPr>
                    </a:p>
                  </a:txBody>
                  <a:tcPr marL="0" marR="0" marT="0" marB="0" anchor="ctr"/>
                </a:tc>
                <a:tc>
                  <a:txBody>
                    <a:bodyPr/>
                    <a:lstStyle/>
                    <a:p>
                      <a:pPr algn="ctr">
                        <a:lnSpc>
                          <a:spcPct val="150000"/>
                        </a:lnSpc>
                        <a:spcAft>
                          <a:spcPts val="0"/>
                        </a:spcAft>
                      </a:pPr>
                      <a:r>
                        <a:rPr lang="en-US" sz="1600" dirty="0">
                          <a:latin typeface="+mj-lt"/>
                          <a:ea typeface="Times New Roman"/>
                          <a:cs typeface="Times New Roman"/>
                        </a:rPr>
                        <a:t>2,688.2 </a:t>
                      </a:r>
                    </a:p>
                  </a:txBody>
                  <a:tcPr marL="68580" marR="68580" marT="0" marB="0" anchor="b"/>
                </a:tc>
                <a:tc>
                  <a:txBody>
                    <a:bodyPr/>
                    <a:lstStyle/>
                    <a:p>
                      <a:pPr algn="ctr">
                        <a:lnSpc>
                          <a:spcPct val="100000"/>
                        </a:lnSpc>
                        <a:spcAft>
                          <a:spcPts val="0"/>
                        </a:spcAft>
                      </a:pPr>
                      <a:r>
                        <a:rPr lang="en-US" sz="1600" dirty="0" smtClean="0">
                          <a:latin typeface="+mj-lt"/>
                          <a:ea typeface="Times New Roman"/>
                          <a:cs typeface="Times New Roman"/>
                        </a:rPr>
                        <a:t>2,365.1</a:t>
                      </a:r>
                      <a:endParaRPr lang="en-US" sz="1600" dirty="0">
                        <a:latin typeface="+mj-lt"/>
                        <a:ea typeface="Times New Roman"/>
                        <a:cs typeface="Times New Roman"/>
                      </a:endParaRPr>
                    </a:p>
                  </a:txBody>
                  <a:tcPr marL="68580" marR="68580" marT="0" marB="0" anchor="b"/>
                </a:tc>
                <a:tc>
                  <a:txBody>
                    <a:bodyPr/>
                    <a:lstStyle/>
                    <a:p>
                      <a:pPr algn="ctr">
                        <a:lnSpc>
                          <a:spcPct val="150000"/>
                        </a:lnSpc>
                        <a:spcAft>
                          <a:spcPts val="0"/>
                        </a:spcAft>
                      </a:pPr>
                      <a:r>
                        <a:rPr lang="en-US" sz="1600" dirty="0" smtClean="0">
                          <a:solidFill>
                            <a:srgbClr val="000000"/>
                          </a:solidFill>
                          <a:latin typeface="+mj-lt"/>
                          <a:ea typeface="Times New Roman"/>
                          <a:cs typeface="Times New Roman"/>
                        </a:rPr>
                        <a:t>3,226.4</a:t>
                      </a:r>
                      <a:endParaRPr lang="en-US" sz="1600" dirty="0">
                        <a:latin typeface="+mj-lt"/>
                        <a:ea typeface="Times New Roman"/>
                        <a:cs typeface="Times New Roman"/>
                      </a:endParaRPr>
                    </a:p>
                  </a:txBody>
                  <a:tcPr marL="68580" marR="68580" marT="0" marB="0" anchor="b"/>
                </a:tc>
                <a:tc>
                  <a:txBody>
                    <a:bodyPr/>
                    <a:lstStyle/>
                    <a:p>
                      <a:pPr algn="ctr" fontAlgn="b">
                        <a:lnSpc>
                          <a:spcPct val="100000"/>
                        </a:lnSpc>
                        <a:spcBef>
                          <a:spcPts val="0"/>
                        </a:spcBef>
                        <a:spcAft>
                          <a:spcPts val="0"/>
                        </a:spcAft>
                      </a:pPr>
                      <a:r>
                        <a:rPr lang="en-US" sz="1600" b="1" i="0" u="none" strike="noStrike" dirty="0">
                          <a:solidFill>
                            <a:srgbClr val="000000"/>
                          </a:solidFill>
                          <a:latin typeface="+mj-lt"/>
                        </a:rPr>
                        <a:t>   </a:t>
                      </a:r>
                      <a:r>
                        <a:rPr lang="en-US" sz="1600" b="1" i="0" u="none" strike="noStrike" dirty="0" smtClean="0">
                          <a:solidFill>
                            <a:srgbClr val="000000"/>
                          </a:solidFill>
                          <a:latin typeface="+mj-lt"/>
                        </a:rPr>
                        <a:t>8,279.7 </a:t>
                      </a:r>
                      <a:endParaRPr lang="en-US" sz="1600" b="1" i="0" u="none" strike="noStrike" dirty="0">
                        <a:solidFill>
                          <a:srgbClr val="000000"/>
                        </a:solidFill>
                        <a:latin typeface="+mj-lt"/>
                      </a:endParaRPr>
                    </a:p>
                  </a:txBody>
                  <a:tcPr marL="0" marR="0" marT="0" marB="0" anchor="b"/>
                </a:tc>
              </a:tr>
              <a:tr h="330740">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mj-lt"/>
                        <a:ea typeface="Times New Roman"/>
                        <a:cs typeface="Times New Roman"/>
                      </a:endParaRPr>
                    </a:p>
                  </a:txBody>
                  <a:tcPr marL="68580" marR="68580" marT="0"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mj-lt"/>
                        <a:ea typeface="Times New Roman"/>
                        <a:cs typeface="Times New Roman"/>
                      </a:endParaRPr>
                    </a:p>
                  </a:txBody>
                  <a:tcPr marL="68580" marR="68580" marT="0" marB="0" anchor="b"/>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sz="1600" dirty="0">
                        <a:latin typeface="+mj-lt"/>
                      </a:endParaRPr>
                    </a:p>
                  </a:txBody>
                  <a:tcPr marL="68580" marR="68580" marT="0" marB="0" anchor="b"/>
                </a:tc>
                <a:tc>
                  <a:txBody>
                    <a:bodyPr/>
                    <a:lstStyle/>
                    <a:p>
                      <a:pPr algn="ctr" fontAlgn="b">
                        <a:lnSpc>
                          <a:spcPct val="100000"/>
                        </a:lnSpc>
                        <a:spcBef>
                          <a:spcPts val="0"/>
                        </a:spcBef>
                        <a:spcAft>
                          <a:spcPts val="0"/>
                        </a:spcAft>
                      </a:pPr>
                      <a:r>
                        <a:rPr lang="en-US" sz="1600" b="1" i="0" u="none" strike="noStrike" dirty="0">
                          <a:solidFill>
                            <a:srgbClr val="000000"/>
                          </a:solidFill>
                          <a:latin typeface="+mj-lt"/>
                        </a:rPr>
                        <a:t> </a:t>
                      </a:r>
                      <a:r>
                        <a:rPr lang="en-US" sz="1600" b="1" i="0" u="none" strike="noStrike" dirty="0" smtClean="0">
                          <a:solidFill>
                            <a:srgbClr val="000000"/>
                          </a:solidFill>
                          <a:latin typeface="+mj-lt"/>
                        </a:rPr>
                        <a:t> </a:t>
                      </a:r>
                      <a:endParaRPr lang="en-US" sz="1600" b="1" i="0" u="none" strike="noStrike" dirty="0">
                        <a:solidFill>
                          <a:srgbClr val="000000"/>
                        </a:solidFill>
                        <a:latin typeface="+mj-lt"/>
                      </a:endParaRPr>
                    </a:p>
                  </a:txBody>
                  <a:tcPr marL="0" marR="0" marT="0" marB="0" anchor="b"/>
                </a:tc>
              </a:tr>
              <a:tr h="330740">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err="1" smtClean="0">
                          <a:ln>
                            <a:noFill/>
                          </a:ln>
                          <a:solidFill>
                            <a:srgbClr val="000000"/>
                          </a:solidFill>
                          <a:effectLst/>
                          <a:latin typeface="+mj-lt"/>
                          <a:cs typeface="Times New Roman" pitchFamily="18" charset="0"/>
                        </a:rPr>
                        <a:t>Ung</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thư</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đường</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hô</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hấp</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và</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tiêu</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hóa</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trên</a:t>
                      </a:r>
                      <a:r>
                        <a:rPr kumimoji="0" lang="en-US" sz="1600" b="0" i="0" u="none" strike="noStrike" cap="none" normalizeH="0" baseline="0" dirty="0" smtClean="0">
                          <a:ln>
                            <a:noFill/>
                          </a:ln>
                          <a:solidFill>
                            <a:srgbClr val="000000"/>
                          </a:solidFill>
                          <a:effectLst/>
                          <a:latin typeface="+mj-lt"/>
                          <a:cs typeface="Times New Roman" pitchFamily="18" charset="0"/>
                        </a:rPr>
                        <a:t> </a:t>
                      </a:r>
                    </a:p>
                  </a:txBody>
                  <a:tcPr marL="0" marR="0" marT="0" marB="0" anchor="ctr"/>
                </a:tc>
                <a:tc>
                  <a:txBody>
                    <a:bodyPr/>
                    <a:lstStyle/>
                    <a:p>
                      <a:pPr algn="ctr">
                        <a:lnSpc>
                          <a:spcPct val="150000"/>
                        </a:lnSpc>
                        <a:spcAft>
                          <a:spcPts val="0"/>
                        </a:spcAft>
                      </a:pPr>
                      <a:r>
                        <a:rPr lang="en-US" sz="1600" dirty="0">
                          <a:latin typeface="+mj-lt"/>
                          <a:ea typeface="Times New Roman"/>
                          <a:cs typeface="Times New Roman"/>
                        </a:rPr>
                        <a:t>2,045.7 </a:t>
                      </a:r>
                    </a:p>
                  </a:txBody>
                  <a:tcPr marL="68580" marR="68580" marT="0" marB="0" anchor="b"/>
                </a:tc>
                <a:tc>
                  <a:txBody>
                    <a:bodyPr/>
                    <a:lstStyle/>
                    <a:p>
                      <a:pPr algn="ctr">
                        <a:lnSpc>
                          <a:spcPct val="100000"/>
                        </a:lnSpc>
                        <a:spcAft>
                          <a:spcPts val="0"/>
                        </a:spcAft>
                      </a:pPr>
                      <a:r>
                        <a:rPr lang="en-US" sz="1600" dirty="0">
                          <a:latin typeface="+mj-lt"/>
                          <a:ea typeface="Times New Roman"/>
                          <a:cs typeface="Times New Roman"/>
                        </a:rPr>
                        <a:t>230.8 </a:t>
                      </a:r>
                    </a:p>
                  </a:txBody>
                  <a:tcPr marL="68580" marR="68580" marT="0" marB="0" anchor="b"/>
                </a:tc>
                <a:tc>
                  <a:txBody>
                    <a:bodyPr/>
                    <a:lstStyle/>
                    <a:p>
                      <a:pPr algn="ctr">
                        <a:lnSpc>
                          <a:spcPct val="150000"/>
                        </a:lnSpc>
                        <a:spcAft>
                          <a:spcPts val="0"/>
                        </a:spcAft>
                      </a:pPr>
                      <a:r>
                        <a:rPr lang="en-US" sz="1600" dirty="0" smtClean="0">
                          <a:solidFill>
                            <a:srgbClr val="000000"/>
                          </a:solidFill>
                          <a:latin typeface="+mj-lt"/>
                          <a:ea typeface="Times New Roman"/>
                          <a:cs typeface="Times New Roman"/>
                        </a:rPr>
                        <a:t>979.2</a:t>
                      </a:r>
                      <a:endParaRPr lang="en-US" sz="1600" dirty="0">
                        <a:latin typeface="+mj-lt"/>
                        <a:ea typeface="Times New Roman"/>
                        <a:cs typeface="Times New Roman"/>
                      </a:endParaRPr>
                    </a:p>
                  </a:txBody>
                  <a:tcPr marL="68580" marR="68580" marT="0" marB="0" anchor="b"/>
                </a:tc>
                <a:tc>
                  <a:txBody>
                    <a:bodyPr/>
                    <a:lstStyle/>
                    <a:p>
                      <a:pPr algn="ctr" fontAlgn="b">
                        <a:lnSpc>
                          <a:spcPct val="100000"/>
                        </a:lnSpc>
                        <a:spcBef>
                          <a:spcPts val="0"/>
                        </a:spcBef>
                        <a:spcAft>
                          <a:spcPts val="0"/>
                        </a:spcAft>
                      </a:pPr>
                      <a:r>
                        <a:rPr lang="en-US" sz="1600" b="1" i="0" u="none" strike="noStrike" dirty="0">
                          <a:solidFill>
                            <a:srgbClr val="000000"/>
                          </a:solidFill>
                          <a:latin typeface="+mj-lt"/>
                        </a:rPr>
                        <a:t>   </a:t>
                      </a:r>
                      <a:r>
                        <a:rPr lang="en-US" sz="1600" b="1" i="0" u="none" strike="noStrike" dirty="0" smtClean="0">
                          <a:solidFill>
                            <a:srgbClr val="000000"/>
                          </a:solidFill>
                          <a:latin typeface="+mj-lt"/>
                        </a:rPr>
                        <a:t>3,255.8 </a:t>
                      </a:r>
                      <a:endParaRPr lang="en-US" sz="1600" b="1" i="0" u="none" strike="noStrike" dirty="0">
                        <a:solidFill>
                          <a:srgbClr val="000000"/>
                        </a:solidFill>
                        <a:latin typeface="+mj-lt"/>
                      </a:endParaRPr>
                    </a:p>
                  </a:txBody>
                  <a:tcPr marL="0" marR="0" marT="0" marB="0" anchor="b"/>
                </a:tc>
              </a:tr>
              <a:tr h="330740">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mj-lt"/>
                        <a:ea typeface="Times New Roman"/>
                        <a:cs typeface="Times New Roman"/>
                      </a:endParaRPr>
                    </a:p>
                  </a:txBody>
                  <a:tcPr marL="68580" marR="68580" marT="0"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latin typeface="+mj-lt"/>
                      </a:endParaRPr>
                    </a:p>
                  </a:txBody>
                  <a:tcPr marL="68580" marR="68580" marT="0" marB="0" anchor="b"/>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endParaRPr lang="en-US" sz="1600" dirty="0">
                        <a:latin typeface="+mj-lt"/>
                      </a:endParaRPr>
                    </a:p>
                  </a:txBody>
                  <a:tcPr marL="68580" marR="68580" marT="0" marB="0" anchor="b"/>
                </a:tc>
                <a:tc>
                  <a:txBody>
                    <a:bodyPr/>
                    <a:lstStyle/>
                    <a:p>
                      <a:pPr algn="ctr" fontAlgn="b">
                        <a:lnSpc>
                          <a:spcPct val="100000"/>
                        </a:lnSpc>
                        <a:spcBef>
                          <a:spcPts val="0"/>
                        </a:spcBef>
                        <a:spcAft>
                          <a:spcPts val="0"/>
                        </a:spcAft>
                      </a:pPr>
                      <a:endParaRPr lang="en-US" sz="1600" b="1" i="0" u="none" strike="noStrike" dirty="0">
                        <a:solidFill>
                          <a:srgbClr val="000000"/>
                        </a:solidFill>
                        <a:latin typeface="+mj-lt"/>
                      </a:endParaRPr>
                    </a:p>
                  </a:txBody>
                  <a:tcPr marL="0" marR="0" marT="0" marB="0" anchor="b"/>
                </a:tc>
              </a:tr>
              <a:tr h="330740">
                <a:tc rowSpan="2">
                  <a:txBody>
                    <a:bodyPr/>
                    <a:lstStyle/>
                    <a:p>
                      <a:pPr algn="l" fontAlgn="ctr">
                        <a:lnSpc>
                          <a:spcPct val="100000"/>
                        </a:lnSpc>
                        <a:spcBef>
                          <a:spcPts val="0"/>
                        </a:spcBef>
                        <a:spcAft>
                          <a:spcPts val="0"/>
                        </a:spcAft>
                      </a:pPr>
                      <a:r>
                        <a:rPr lang="en-US" sz="1600" b="0" i="0" u="none" strike="noStrike" dirty="0">
                          <a:solidFill>
                            <a:srgbClr val="000000"/>
                          </a:solidFill>
                          <a:latin typeface="+mj-lt"/>
                        </a:rPr>
                        <a:t>COPD</a:t>
                      </a:r>
                    </a:p>
                  </a:txBody>
                  <a:tcPr marL="0" marR="0" marT="0" marB="0" anchor="ctr"/>
                </a:tc>
                <a:tc>
                  <a:txBody>
                    <a:bodyPr/>
                    <a:lstStyle/>
                    <a:p>
                      <a:pPr algn="ctr">
                        <a:lnSpc>
                          <a:spcPct val="150000"/>
                        </a:lnSpc>
                        <a:spcAft>
                          <a:spcPts val="0"/>
                        </a:spcAft>
                      </a:pPr>
                      <a:r>
                        <a:rPr lang="en-US" sz="1600" dirty="0">
                          <a:latin typeface="+mj-lt"/>
                          <a:ea typeface="Times New Roman"/>
                          <a:cs typeface="Times New Roman"/>
                        </a:rPr>
                        <a:t>5,584.1 </a:t>
                      </a:r>
                    </a:p>
                  </a:txBody>
                  <a:tcPr marL="68580" marR="68580" marT="0" marB="0" anchor="b"/>
                </a:tc>
                <a:tc>
                  <a:txBody>
                    <a:bodyPr/>
                    <a:lstStyle/>
                    <a:p>
                      <a:pPr algn="ctr">
                        <a:lnSpc>
                          <a:spcPct val="100000"/>
                        </a:lnSpc>
                        <a:spcAft>
                          <a:spcPts val="0"/>
                        </a:spcAft>
                      </a:pPr>
                      <a:r>
                        <a:rPr lang="en-US" sz="1600" dirty="0" smtClean="0">
                          <a:latin typeface="+mj-lt"/>
                          <a:ea typeface="Times New Roman"/>
                          <a:cs typeface="Times New Roman"/>
                        </a:rPr>
                        <a:t>56.1</a:t>
                      </a:r>
                      <a:endParaRPr lang="en-US" sz="1600" dirty="0">
                        <a:latin typeface="+mj-lt"/>
                        <a:ea typeface="Times New Roman"/>
                        <a:cs typeface="Times New Roman"/>
                      </a:endParaRPr>
                    </a:p>
                  </a:txBody>
                  <a:tcPr marL="68580" marR="68580" marT="0" marB="0" anchor="b"/>
                </a:tc>
                <a:tc>
                  <a:txBody>
                    <a:bodyPr/>
                    <a:lstStyle/>
                    <a:p>
                      <a:pPr algn="ctr">
                        <a:lnSpc>
                          <a:spcPct val="150000"/>
                        </a:lnSpc>
                        <a:spcAft>
                          <a:spcPts val="0"/>
                        </a:spcAft>
                      </a:pPr>
                      <a:r>
                        <a:rPr lang="en-US" sz="1600" dirty="0" smtClean="0">
                          <a:solidFill>
                            <a:srgbClr val="000000"/>
                          </a:solidFill>
                          <a:latin typeface="+mj-lt"/>
                          <a:ea typeface="Times New Roman"/>
                          <a:cs typeface="Times New Roman"/>
                        </a:rPr>
                        <a:t>1,636.8</a:t>
                      </a:r>
                      <a:endParaRPr lang="en-US" sz="1600" dirty="0">
                        <a:latin typeface="+mj-lt"/>
                        <a:ea typeface="Times New Roman"/>
                        <a:cs typeface="Times New Roman"/>
                      </a:endParaRPr>
                    </a:p>
                  </a:txBody>
                  <a:tcPr marL="68580" marR="68580" marT="0" marB="0" anchor="b"/>
                </a:tc>
                <a:tc>
                  <a:txBody>
                    <a:bodyPr/>
                    <a:lstStyle/>
                    <a:p>
                      <a:pPr algn="ctr" fontAlgn="b">
                        <a:lnSpc>
                          <a:spcPct val="100000"/>
                        </a:lnSpc>
                        <a:spcBef>
                          <a:spcPts val="0"/>
                        </a:spcBef>
                        <a:spcAft>
                          <a:spcPts val="0"/>
                        </a:spcAft>
                      </a:pPr>
                      <a:r>
                        <a:rPr lang="en-US" sz="1600" b="1" i="0" u="none" strike="noStrike" dirty="0" smtClean="0">
                          <a:solidFill>
                            <a:srgbClr val="000000"/>
                          </a:solidFill>
                          <a:latin typeface="+mj-lt"/>
                        </a:rPr>
                        <a:t>7,276.8 </a:t>
                      </a:r>
                      <a:endParaRPr lang="en-US" sz="1600" b="1" i="0" u="none" strike="noStrike" dirty="0">
                        <a:solidFill>
                          <a:srgbClr val="000000"/>
                        </a:solidFill>
                        <a:latin typeface="+mj-lt"/>
                      </a:endParaRPr>
                    </a:p>
                  </a:txBody>
                  <a:tcPr marL="0" marR="0" marT="0" marB="0" anchor="b"/>
                </a:tc>
              </a:tr>
              <a:tr h="220494">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mj-lt"/>
                        <a:ea typeface="Times New Roman"/>
                        <a:cs typeface="Times New Roman"/>
                      </a:endParaRPr>
                    </a:p>
                  </a:txBody>
                  <a:tcPr marL="68580" marR="68580" marT="0"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latin typeface="+mj-lt"/>
                      </a:endParaRPr>
                    </a:p>
                  </a:txBody>
                  <a:tcPr marL="68580" marR="68580" marT="0"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latin typeface="+mj-lt"/>
                      </a:endParaRPr>
                    </a:p>
                  </a:txBody>
                  <a:tcPr marL="68580" marR="68580" marT="0" marB="0" anchor="b"/>
                </a:tc>
                <a:tc>
                  <a:txBody>
                    <a:bodyPr/>
                    <a:lstStyle/>
                    <a:p>
                      <a:pPr algn="ctr" fontAlgn="b">
                        <a:lnSpc>
                          <a:spcPct val="100000"/>
                        </a:lnSpc>
                        <a:spcBef>
                          <a:spcPts val="0"/>
                        </a:spcBef>
                        <a:spcAft>
                          <a:spcPts val="0"/>
                        </a:spcAft>
                      </a:pPr>
                      <a:r>
                        <a:rPr lang="en-US" sz="1600" b="1" i="0" u="none" strike="noStrike" dirty="0" smtClean="0">
                          <a:solidFill>
                            <a:srgbClr val="000000"/>
                          </a:solidFill>
                          <a:latin typeface="+mj-lt"/>
                        </a:rPr>
                        <a:t> </a:t>
                      </a:r>
                      <a:endParaRPr lang="en-US" sz="1600" b="1" i="0" u="none" strike="noStrike" dirty="0">
                        <a:solidFill>
                          <a:srgbClr val="000000"/>
                        </a:solidFill>
                        <a:latin typeface="+mj-lt"/>
                      </a:endParaRPr>
                    </a:p>
                  </a:txBody>
                  <a:tcPr marL="0" marR="0" marT="0" marB="0" anchor="b"/>
                </a:tc>
              </a:tr>
              <a:tr h="330740">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err="1" smtClean="0">
                          <a:ln>
                            <a:noFill/>
                          </a:ln>
                          <a:solidFill>
                            <a:srgbClr val="000000"/>
                          </a:solidFill>
                          <a:effectLst/>
                          <a:latin typeface="+mj-lt"/>
                          <a:cs typeface="Times New Roman" pitchFamily="18" charset="0"/>
                        </a:rPr>
                        <a:t>Bệnh</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tim</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thiếu</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máu</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cục</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bộ</a:t>
                      </a:r>
                      <a:r>
                        <a:rPr kumimoji="0" lang="en-US" sz="1600" b="0" i="0" u="none" strike="noStrike" cap="none" normalizeH="0" baseline="0" dirty="0" smtClean="0">
                          <a:ln>
                            <a:noFill/>
                          </a:ln>
                          <a:solidFill>
                            <a:srgbClr val="000000"/>
                          </a:solidFill>
                          <a:effectLst/>
                          <a:latin typeface="+mj-lt"/>
                          <a:cs typeface="Times New Roman" pitchFamily="18" charset="0"/>
                        </a:rPr>
                        <a:t> </a:t>
                      </a:r>
                    </a:p>
                  </a:txBody>
                  <a:tcPr marL="0" marR="0" marT="0" marB="0" anchor="ctr"/>
                </a:tc>
                <a:tc>
                  <a:txBody>
                    <a:bodyPr/>
                    <a:lstStyle/>
                    <a:p>
                      <a:pPr algn="ctr">
                        <a:lnSpc>
                          <a:spcPct val="150000"/>
                        </a:lnSpc>
                        <a:spcAft>
                          <a:spcPts val="0"/>
                        </a:spcAft>
                      </a:pPr>
                      <a:r>
                        <a:rPr lang="en-US" sz="1600" dirty="0">
                          <a:latin typeface="+mj-lt"/>
                          <a:ea typeface="Times New Roman"/>
                          <a:cs typeface="Times New Roman"/>
                        </a:rPr>
                        <a:t>93.6 </a:t>
                      </a:r>
                    </a:p>
                  </a:txBody>
                  <a:tcPr marL="68580" marR="68580" marT="0" marB="0" anchor="b"/>
                </a:tc>
                <a:tc>
                  <a:txBody>
                    <a:bodyPr/>
                    <a:lstStyle/>
                    <a:p>
                      <a:pPr algn="ctr">
                        <a:lnSpc>
                          <a:spcPct val="100000"/>
                        </a:lnSpc>
                        <a:spcAft>
                          <a:spcPts val="0"/>
                        </a:spcAft>
                      </a:pPr>
                      <a:r>
                        <a:rPr lang="en-US" sz="1600" dirty="0">
                          <a:latin typeface="+mj-lt"/>
                          <a:ea typeface="Times New Roman"/>
                          <a:cs typeface="Times New Roman"/>
                        </a:rPr>
                        <a:t>3.3 </a:t>
                      </a:r>
                    </a:p>
                  </a:txBody>
                  <a:tcPr marL="68580" marR="68580" marT="0" marB="0" anchor="b"/>
                </a:tc>
                <a:tc>
                  <a:txBody>
                    <a:bodyPr/>
                    <a:lstStyle/>
                    <a:p>
                      <a:pPr algn="ctr">
                        <a:lnSpc>
                          <a:spcPct val="150000"/>
                        </a:lnSpc>
                        <a:spcAft>
                          <a:spcPts val="0"/>
                        </a:spcAft>
                      </a:pPr>
                      <a:r>
                        <a:rPr lang="en-US" sz="1600" dirty="0" smtClean="0">
                          <a:solidFill>
                            <a:srgbClr val="000000"/>
                          </a:solidFill>
                          <a:latin typeface="+mj-lt"/>
                          <a:ea typeface="Times New Roman"/>
                          <a:cs typeface="Times New Roman"/>
                        </a:rPr>
                        <a:t>918.7</a:t>
                      </a:r>
                      <a:endParaRPr lang="en-US" sz="1600" dirty="0">
                        <a:latin typeface="+mj-lt"/>
                        <a:ea typeface="Times New Roman"/>
                        <a:cs typeface="Times New Roman"/>
                      </a:endParaRPr>
                    </a:p>
                  </a:txBody>
                  <a:tcPr marL="68580" marR="68580" marT="0" marB="0" anchor="b"/>
                </a:tc>
                <a:tc>
                  <a:txBody>
                    <a:bodyPr/>
                    <a:lstStyle/>
                    <a:p>
                      <a:pPr algn="ctr" fontAlgn="b">
                        <a:lnSpc>
                          <a:spcPct val="100000"/>
                        </a:lnSpc>
                        <a:spcBef>
                          <a:spcPts val="0"/>
                        </a:spcBef>
                        <a:spcAft>
                          <a:spcPts val="0"/>
                        </a:spcAft>
                      </a:pPr>
                      <a:r>
                        <a:rPr lang="en-US" sz="1600" b="1" i="0" u="none" strike="noStrike" dirty="0" smtClean="0">
                          <a:solidFill>
                            <a:srgbClr val="000000"/>
                          </a:solidFill>
                          <a:latin typeface="+mj-lt"/>
                        </a:rPr>
                        <a:t>1,015.7 </a:t>
                      </a:r>
                      <a:endParaRPr lang="en-US" sz="1600" b="1" i="0" u="none" strike="noStrike" dirty="0">
                        <a:solidFill>
                          <a:srgbClr val="000000"/>
                        </a:solidFill>
                        <a:latin typeface="+mj-lt"/>
                      </a:endParaRPr>
                    </a:p>
                  </a:txBody>
                  <a:tcPr marL="0" marR="0" marT="0" marB="0" anchor="b"/>
                </a:tc>
              </a:tr>
              <a:tr h="220494">
                <a:tc vMerge="1">
                  <a:txBody>
                    <a:bodyPr/>
                    <a:lstStyle/>
                    <a:p>
                      <a:endParaRPr lang="en-US"/>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latin typeface="+mj-lt"/>
                      </a:endParaRPr>
                    </a:p>
                  </a:txBody>
                  <a:tcPr marL="68580" marR="68580" marT="0" marB="0" anchor="b"/>
                </a:tc>
                <a:tc>
                  <a:txBody>
                    <a:bodyPr/>
                    <a:lstStyle/>
                    <a:p>
                      <a:pPr algn="ctr"/>
                      <a:endParaRPr lang="en-US" sz="1600" dirty="0">
                        <a:latin typeface="+mj-lt"/>
                      </a:endParaRPr>
                    </a:p>
                  </a:txBody>
                  <a:tcPr marL="68580" marR="68580" marT="0"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mj-lt"/>
                        <a:ea typeface="Times New Roman"/>
                        <a:cs typeface="Times New Roman"/>
                      </a:endParaRPr>
                    </a:p>
                  </a:txBody>
                  <a:tcPr marL="68580" marR="68580" marT="0" marB="0" anchor="b"/>
                </a:tc>
                <a:tc>
                  <a:txBody>
                    <a:bodyPr/>
                    <a:lstStyle/>
                    <a:p>
                      <a:pPr algn="ctr" fontAlgn="b">
                        <a:lnSpc>
                          <a:spcPct val="100000"/>
                        </a:lnSpc>
                        <a:spcBef>
                          <a:spcPts val="0"/>
                        </a:spcBef>
                        <a:spcAft>
                          <a:spcPts val="0"/>
                        </a:spcAft>
                      </a:pPr>
                      <a:endParaRPr lang="en-US" sz="1600" b="1" i="0" u="none" strike="noStrike" dirty="0">
                        <a:solidFill>
                          <a:srgbClr val="000000"/>
                        </a:solidFill>
                        <a:latin typeface="+mj-lt"/>
                      </a:endParaRPr>
                    </a:p>
                  </a:txBody>
                  <a:tcPr marL="0" marR="0" marT="0" marB="0" anchor="b"/>
                </a:tc>
              </a:tr>
              <a:tr h="330740">
                <a:tc rowSpan="2">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err="1" smtClean="0">
                          <a:ln>
                            <a:noFill/>
                          </a:ln>
                          <a:solidFill>
                            <a:srgbClr val="000000"/>
                          </a:solidFill>
                          <a:effectLst/>
                          <a:latin typeface="+mj-lt"/>
                          <a:cs typeface="Times New Roman" pitchFamily="18" charset="0"/>
                        </a:rPr>
                        <a:t>Đột</a:t>
                      </a:r>
                      <a:r>
                        <a:rPr kumimoji="0" lang="en-US" sz="1600" b="0" i="0" u="none" strike="noStrike" cap="none" normalizeH="0" baseline="0" dirty="0" smtClean="0">
                          <a:ln>
                            <a:noFill/>
                          </a:ln>
                          <a:solidFill>
                            <a:srgbClr val="000000"/>
                          </a:solidFill>
                          <a:effectLst/>
                          <a:latin typeface="+mj-lt"/>
                          <a:cs typeface="Times New Roman" pitchFamily="18" charset="0"/>
                        </a:rPr>
                        <a:t> </a:t>
                      </a:r>
                      <a:r>
                        <a:rPr kumimoji="0" lang="en-US" sz="1600" b="0" i="0" u="none" strike="noStrike" cap="none" normalizeH="0" baseline="0" dirty="0" err="1" smtClean="0">
                          <a:ln>
                            <a:noFill/>
                          </a:ln>
                          <a:solidFill>
                            <a:srgbClr val="000000"/>
                          </a:solidFill>
                          <a:effectLst/>
                          <a:latin typeface="+mj-lt"/>
                          <a:cs typeface="Times New Roman" pitchFamily="18" charset="0"/>
                        </a:rPr>
                        <a:t>quỵ</a:t>
                      </a:r>
                      <a:r>
                        <a:rPr kumimoji="0" lang="en-US" sz="1600" b="0" i="0" u="none" strike="noStrike" cap="none" normalizeH="0" baseline="0" dirty="0" smtClean="0">
                          <a:ln>
                            <a:noFill/>
                          </a:ln>
                          <a:solidFill>
                            <a:srgbClr val="000000"/>
                          </a:solidFill>
                          <a:effectLst/>
                          <a:latin typeface="+mj-lt"/>
                          <a:cs typeface="Times New Roman" pitchFamily="18" charset="0"/>
                        </a:rPr>
                        <a:t> </a:t>
                      </a:r>
                    </a:p>
                  </a:txBody>
                  <a:tcPr marL="0" marR="0" marT="0" marB="0" anchor="ctr"/>
                </a:tc>
                <a:tc>
                  <a:txBody>
                    <a:bodyPr/>
                    <a:lstStyle/>
                    <a:p>
                      <a:pPr algn="ctr">
                        <a:lnSpc>
                          <a:spcPct val="150000"/>
                        </a:lnSpc>
                        <a:spcAft>
                          <a:spcPts val="0"/>
                        </a:spcAft>
                      </a:pPr>
                      <a:r>
                        <a:rPr lang="en-US" sz="1600" dirty="0">
                          <a:latin typeface="+mj-lt"/>
                          <a:ea typeface="Times New Roman"/>
                          <a:cs typeface="Times New Roman"/>
                        </a:rPr>
                        <a:t>445.3 </a:t>
                      </a:r>
                    </a:p>
                  </a:txBody>
                  <a:tcPr marL="68580" marR="68580" marT="0" marB="0" anchor="b"/>
                </a:tc>
                <a:tc>
                  <a:txBody>
                    <a:bodyPr/>
                    <a:lstStyle/>
                    <a:p>
                      <a:pPr algn="ctr">
                        <a:lnSpc>
                          <a:spcPct val="100000"/>
                        </a:lnSpc>
                        <a:spcAft>
                          <a:spcPts val="0"/>
                        </a:spcAft>
                      </a:pPr>
                      <a:r>
                        <a:rPr lang="en-US" sz="1600" dirty="0">
                          <a:latin typeface="+mj-lt"/>
                          <a:ea typeface="Times New Roman"/>
                          <a:cs typeface="Times New Roman"/>
                        </a:rPr>
                        <a:t>63.6 </a:t>
                      </a:r>
                    </a:p>
                  </a:txBody>
                  <a:tcPr marL="68580" marR="68580" marT="0" marB="0" anchor="b"/>
                </a:tc>
                <a:tc>
                  <a:txBody>
                    <a:bodyPr/>
                    <a:lstStyle/>
                    <a:p>
                      <a:pPr algn="ctr">
                        <a:lnSpc>
                          <a:spcPct val="150000"/>
                        </a:lnSpc>
                        <a:spcAft>
                          <a:spcPts val="0"/>
                        </a:spcAft>
                      </a:pPr>
                      <a:r>
                        <a:rPr lang="en-US" sz="1600" dirty="0" smtClean="0">
                          <a:solidFill>
                            <a:srgbClr val="000000"/>
                          </a:solidFill>
                          <a:latin typeface="+mj-lt"/>
                          <a:ea typeface="Times New Roman"/>
                          <a:cs typeface="Times New Roman"/>
                        </a:rPr>
                        <a:t>2,802.4</a:t>
                      </a:r>
                      <a:endParaRPr lang="en-US" sz="1600" dirty="0">
                        <a:latin typeface="+mj-lt"/>
                        <a:ea typeface="Times New Roman"/>
                        <a:cs typeface="Times New Roman"/>
                      </a:endParaRPr>
                    </a:p>
                  </a:txBody>
                  <a:tcPr marL="68580" marR="68580" marT="0" marB="0" anchor="b"/>
                </a:tc>
                <a:tc>
                  <a:txBody>
                    <a:bodyPr/>
                    <a:lstStyle/>
                    <a:p>
                      <a:pPr algn="ctr" fontAlgn="b">
                        <a:lnSpc>
                          <a:spcPct val="100000"/>
                        </a:lnSpc>
                        <a:spcBef>
                          <a:spcPts val="0"/>
                        </a:spcBef>
                        <a:spcAft>
                          <a:spcPts val="0"/>
                        </a:spcAft>
                      </a:pPr>
                      <a:r>
                        <a:rPr lang="en-US" sz="1600" b="1" i="0" u="none" strike="noStrike" dirty="0" smtClean="0">
                          <a:solidFill>
                            <a:srgbClr val="000000"/>
                          </a:solidFill>
                          <a:latin typeface="+mj-lt"/>
                        </a:rPr>
                        <a:t>3,311.3 </a:t>
                      </a:r>
                      <a:endParaRPr lang="en-US" sz="1600" b="1" i="0" u="none" strike="noStrike" dirty="0">
                        <a:solidFill>
                          <a:srgbClr val="000000"/>
                        </a:solidFill>
                        <a:latin typeface="+mj-lt"/>
                      </a:endParaRPr>
                    </a:p>
                  </a:txBody>
                  <a:tcPr marL="0" marR="0" marT="0" marB="0" anchor="b"/>
                </a:tc>
              </a:tr>
              <a:tr h="330740">
                <a:tc vMerge="1">
                  <a:txBody>
                    <a:bodyPr/>
                    <a:lstStyle/>
                    <a:p>
                      <a:endParaRPr lang="en-US"/>
                    </a:p>
                  </a:txBody>
                  <a:tcPr/>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endParaRPr lang="en-US" sz="1600" u="sng" dirty="0">
                        <a:solidFill>
                          <a:srgbClr val="FF0000"/>
                        </a:solidFill>
                        <a:latin typeface="+mj-lt"/>
                        <a:ea typeface="Times New Roman"/>
                        <a:cs typeface="Times New Roman"/>
                      </a:endParaRPr>
                    </a:p>
                  </a:txBody>
                  <a:tcPr marL="68580" marR="68580" marT="0"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smtClean="0">
                        <a:latin typeface="+mj-lt"/>
                        <a:ea typeface="Times New Roman"/>
                        <a:cs typeface="Times New Roman"/>
                      </a:endParaRPr>
                    </a:p>
                  </a:txBody>
                  <a:tcPr marL="68580" marR="68580" marT="0"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600" dirty="0">
                        <a:latin typeface="+mj-lt"/>
                      </a:endParaRPr>
                    </a:p>
                  </a:txBody>
                  <a:tcPr marL="68580" marR="68580" marT="0" marB="0" anchor="b"/>
                </a:tc>
                <a:tc>
                  <a:txBody>
                    <a:bodyPr/>
                    <a:lstStyle/>
                    <a:p>
                      <a:pPr algn="ctr" fontAlgn="b">
                        <a:lnSpc>
                          <a:spcPct val="100000"/>
                        </a:lnSpc>
                        <a:spcBef>
                          <a:spcPts val="0"/>
                        </a:spcBef>
                        <a:spcAft>
                          <a:spcPts val="0"/>
                        </a:spcAft>
                      </a:pPr>
                      <a:endParaRPr lang="en-US" sz="1600" b="1" i="0" u="none" strike="noStrike" dirty="0">
                        <a:solidFill>
                          <a:srgbClr val="000000"/>
                        </a:solidFill>
                        <a:latin typeface="+mj-lt"/>
                      </a:endParaRPr>
                    </a:p>
                  </a:txBody>
                  <a:tcPr marL="0" marR="0" marT="0" marB="0" anchor="b"/>
                </a:tc>
              </a:tr>
              <a:tr h="330740">
                <a:tc rowSpan="2">
                  <a:txBody>
                    <a:bodyPr/>
                    <a:lstStyle/>
                    <a:p>
                      <a:pPr algn="l" fontAlgn="ctr">
                        <a:lnSpc>
                          <a:spcPct val="100000"/>
                        </a:lnSpc>
                        <a:spcBef>
                          <a:spcPts val="0"/>
                        </a:spcBef>
                        <a:spcAft>
                          <a:spcPts val="0"/>
                        </a:spcAft>
                      </a:pPr>
                      <a:r>
                        <a:rPr lang="en-US" sz="1600" b="1" i="0" u="sng" strike="noStrike" dirty="0" err="1" smtClean="0">
                          <a:solidFill>
                            <a:srgbClr val="FF0000"/>
                          </a:solidFill>
                          <a:latin typeface="+mj-lt"/>
                        </a:rPr>
                        <a:t>Tổng</a:t>
                      </a:r>
                      <a:endParaRPr lang="en-US" sz="1600" b="1" i="0" u="sng" strike="noStrike" dirty="0">
                        <a:solidFill>
                          <a:srgbClr val="FF0000"/>
                        </a:solidFill>
                        <a:latin typeface="+mj-lt"/>
                      </a:endParaRPr>
                    </a:p>
                  </a:txBody>
                  <a:tcPr marL="0" marR="0" marT="0" marB="0" anchor="ctr"/>
                </a:tc>
                <a:tc>
                  <a:txBody>
                    <a:bodyPr/>
                    <a:lstStyle/>
                    <a:p>
                      <a:pPr algn="ctr">
                        <a:lnSpc>
                          <a:spcPct val="150000"/>
                        </a:lnSpc>
                        <a:spcAft>
                          <a:spcPts val="0"/>
                        </a:spcAft>
                      </a:pPr>
                      <a:r>
                        <a:rPr lang="en-US" sz="1600" b="1" u="sng" dirty="0" smtClean="0">
                          <a:solidFill>
                            <a:srgbClr val="FF0000"/>
                          </a:solidFill>
                          <a:latin typeface="+mj-lt"/>
                          <a:ea typeface="Times New Roman"/>
                          <a:cs typeface="Times New Roman"/>
                        </a:rPr>
                        <a:t>10,856.9 </a:t>
                      </a:r>
                      <a:endParaRPr lang="en-US" sz="1600" b="1" i="0" u="sng" strike="noStrike" dirty="0">
                        <a:solidFill>
                          <a:srgbClr val="FF0000"/>
                        </a:solidFill>
                        <a:latin typeface="+mj-lt"/>
                      </a:endParaRPr>
                    </a:p>
                  </a:txBody>
                  <a:tcPr marL="0" marR="0" marT="0" marB="0" anchor="b"/>
                </a:tc>
                <a:tc>
                  <a:txBody>
                    <a:bodyPr/>
                    <a:lstStyle/>
                    <a:p>
                      <a:pPr algn="ctr">
                        <a:lnSpc>
                          <a:spcPct val="100000"/>
                        </a:lnSpc>
                        <a:spcAft>
                          <a:spcPts val="0"/>
                        </a:spcAft>
                      </a:pPr>
                      <a:r>
                        <a:rPr lang="en-US" sz="1600" b="1" u="sng" dirty="0" smtClean="0">
                          <a:solidFill>
                            <a:srgbClr val="FF0000"/>
                          </a:solidFill>
                          <a:latin typeface="+mj-lt"/>
                          <a:ea typeface="Times New Roman"/>
                          <a:cs typeface="Times New Roman"/>
                        </a:rPr>
                        <a:t>2,718.9 </a:t>
                      </a:r>
                      <a:endParaRPr lang="en-US" sz="1600" b="1" i="0" u="sng" strike="noStrike" dirty="0">
                        <a:solidFill>
                          <a:srgbClr val="FF0000"/>
                        </a:solidFill>
                        <a:latin typeface="+mj-lt"/>
                      </a:endParaRPr>
                    </a:p>
                  </a:txBody>
                  <a:tcPr marL="0" marR="0" marT="0" marB="0" anchor="b"/>
                </a:tc>
                <a:tc>
                  <a:txBody>
                    <a:bodyPr/>
                    <a:lstStyle/>
                    <a:p>
                      <a:pPr algn="ctr">
                        <a:lnSpc>
                          <a:spcPct val="150000"/>
                        </a:lnSpc>
                        <a:spcAft>
                          <a:spcPts val="0"/>
                        </a:spcAft>
                      </a:pPr>
                      <a:r>
                        <a:rPr lang="en-US" sz="1600" b="1" u="sng" dirty="0" smtClean="0">
                          <a:solidFill>
                            <a:srgbClr val="FF0000"/>
                          </a:solidFill>
                          <a:latin typeface="+mj-lt"/>
                          <a:ea typeface="Times New Roman"/>
                          <a:cs typeface="Times New Roman"/>
                        </a:rPr>
                        <a:t>9,563.5</a:t>
                      </a:r>
                      <a:endParaRPr lang="en-US" sz="1600" u="sng" dirty="0">
                        <a:solidFill>
                          <a:srgbClr val="FF0000"/>
                        </a:solidFill>
                        <a:latin typeface="+mj-lt"/>
                        <a:ea typeface="Times New Roman"/>
                        <a:cs typeface="Times New Roman"/>
                      </a:endParaRPr>
                    </a:p>
                  </a:txBody>
                  <a:tcPr marL="68580" marR="68580" marT="0" marB="0" anchor="b"/>
                </a:tc>
                <a:tc>
                  <a:txBody>
                    <a:bodyPr/>
                    <a:lstStyle/>
                    <a:p>
                      <a:pPr algn="ctr" fontAlgn="b">
                        <a:lnSpc>
                          <a:spcPct val="100000"/>
                        </a:lnSpc>
                        <a:spcBef>
                          <a:spcPts val="0"/>
                        </a:spcBef>
                        <a:spcAft>
                          <a:spcPts val="0"/>
                        </a:spcAft>
                      </a:pPr>
                      <a:r>
                        <a:rPr lang="en-US" sz="1600" b="1" i="0" u="sng" strike="noStrike" dirty="0" smtClean="0">
                          <a:solidFill>
                            <a:srgbClr val="FF0000"/>
                          </a:solidFill>
                          <a:latin typeface="+mj-lt"/>
                        </a:rPr>
                        <a:t>23,139.3 </a:t>
                      </a:r>
                      <a:endParaRPr lang="en-US" sz="1600" b="1" i="0" u="sng" strike="noStrike" dirty="0">
                        <a:solidFill>
                          <a:srgbClr val="FF0000"/>
                        </a:solidFill>
                        <a:latin typeface="+mj-lt"/>
                      </a:endParaRPr>
                    </a:p>
                  </a:txBody>
                  <a:tcPr marL="0" marR="0" marT="0" marB="0" anchor="b"/>
                </a:tc>
              </a:tr>
              <a:tr h="661481">
                <a:tc vMerge="1">
                  <a:txBody>
                    <a:bodyPr/>
                    <a:lstStyle/>
                    <a:p>
                      <a:endParaRPr lang="en-US" dirty="0"/>
                    </a:p>
                  </a:txBody>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u="sng" dirty="0" smtClean="0">
                          <a:solidFill>
                            <a:srgbClr val="FF0000"/>
                          </a:solidFill>
                          <a:latin typeface="+mj-lt"/>
                          <a:ea typeface="Times New Roman"/>
                          <a:cs typeface="Times New Roman"/>
                        </a:rPr>
                        <a:t>(USD 512 mil.)</a:t>
                      </a:r>
                      <a:endParaRPr lang="en-US" sz="1600" u="sng" dirty="0" smtClean="0">
                        <a:solidFill>
                          <a:srgbClr val="FF0000"/>
                        </a:solidFill>
                        <a:latin typeface="+mj-lt"/>
                        <a:ea typeface="Times New Roman"/>
                        <a:cs typeface="Times New Roman"/>
                      </a:endParaRPr>
                    </a:p>
                  </a:txBody>
                  <a:tcPr marL="0" marR="0" marT="0" marB="0" anchor="b"/>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600" b="1" u="sng" dirty="0" smtClean="0">
                          <a:solidFill>
                            <a:srgbClr val="FF0000"/>
                          </a:solidFill>
                          <a:latin typeface="+mj-lt"/>
                          <a:ea typeface="Times New Roman"/>
                          <a:cs typeface="Times New Roman"/>
                        </a:rPr>
                        <a:t>(USD 125 mil.)</a:t>
                      </a:r>
                      <a:endParaRPr lang="en-US" sz="1600" u="sng" dirty="0" smtClean="0">
                        <a:solidFill>
                          <a:srgbClr val="FF0000"/>
                        </a:solidFill>
                        <a:latin typeface="+mj-lt"/>
                        <a:ea typeface="Times New Roman"/>
                        <a:cs typeface="Times New Roman"/>
                      </a:endParaRPr>
                    </a:p>
                  </a:txBody>
                  <a:tcPr marL="0" marR="0" marT="0" marB="0" anchor="b"/>
                </a:tc>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1600" b="1" u="sng" dirty="0" smtClean="0">
                          <a:solidFill>
                            <a:srgbClr val="FF0000"/>
                          </a:solidFill>
                          <a:latin typeface="+mj-lt"/>
                          <a:ea typeface="Calibri"/>
                          <a:cs typeface="Times New Roman"/>
                        </a:rPr>
                        <a:t>(USD 451 mil.)</a:t>
                      </a:r>
                      <a:endParaRPr lang="en-US" sz="1600" dirty="0">
                        <a:latin typeface="+mj-lt"/>
                        <a:ea typeface="Times New Roman"/>
                        <a:cs typeface="Times New Roman"/>
                      </a:endParaRPr>
                    </a:p>
                  </a:txBody>
                  <a:tcPr marL="68580" marR="68580" marT="0" marB="0" anchor="b"/>
                </a:tc>
                <a:tc>
                  <a:txBody>
                    <a:bodyPr/>
                    <a:lstStyle/>
                    <a:p>
                      <a:pPr algn="ctr" fontAlgn="b">
                        <a:lnSpc>
                          <a:spcPct val="100000"/>
                        </a:lnSpc>
                        <a:spcBef>
                          <a:spcPts val="0"/>
                        </a:spcBef>
                        <a:spcAft>
                          <a:spcPts val="0"/>
                        </a:spcAft>
                      </a:pPr>
                      <a:r>
                        <a:rPr lang="en-US" sz="1600" b="1" i="0" u="sng" strike="noStrike" dirty="0">
                          <a:solidFill>
                            <a:srgbClr val="FF0000"/>
                          </a:solidFill>
                          <a:latin typeface="+mj-lt"/>
                        </a:rPr>
                        <a:t> (USD </a:t>
                      </a:r>
                      <a:r>
                        <a:rPr lang="en-US" sz="1600" b="1" i="0" u="sng" strike="noStrike" dirty="0" smtClean="0">
                          <a:solidFill>
                            <a:srgbClr val="FF0000"/>
                          </a:solidFill>
                          <a:latin typeface="+mj-lt"/>
                        </a:rPr>
                        <a:t>1,088 mil.) </a:t>
                      </a:r>
                      <a:endParaRPr lang="en-US" sz="1600" b="1" i="0" u="sng" strike="noStrike" dirty="0">
                        <a:solidFill>
                          <a:srgbClr val="FF0000"/>
                        </a:solidFill>
                        <a:latin typeface="+mj-lt"/>
                      </a:endParaRPr>
                    </a:p>
                  </a:txBody>
                  <a:tcPr marL="0" marR="0" marT="0" marB="0" anchor="b"/>
                </a:tc>
              </a:tr>
            </a:tbl>
          </a:graphicData>
        </a:graphic>
      </p:graphicFrame>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0" y="152400"/>
            <a:ext cx="8772525" cy="609600"/>
          </a:xfrm>
        </p:spPr>
        <p:txBody>
          <a:bodyPr rtlCol="0">
            <a:normAutofit/>
          </a:bodyPr>
          <a:lstStyle/>
          <a:p>
            <a:pPr eaLnBrk="1" fontAlgn="auto" hangingPunct="1">
              <a:spcAft>
                <a:spcPts val="0"/>
              </a:spcAft>
              <a:defRPr/>
            </a:pPr>
            <a:r>
              <a:rPr lang="en-US" sz="3000" b="1" dirty="0" err="1" smtClean="0">
                <a:solidFill>
                  <a:srgbClr val="00B0F0"/>
                </a:solidFill>
                <a:latin typeface="Times New Roman" pitchFamily="18" charset="0"/>
                <a:cs typeface="Times New Roman" pitchFamily="18" charset="0"/>
              </a:rPr>
              <a:t>Gánh</a:t>
            </a:r>
            <a:r>
              <a:rPr lang="en-US" sz="3000" b="1" dirty="0" smtClean="0">
                <a:solidFill>
                  <a:srgbClr val="00B0F0"/>
                </a:solidFill>
                <a:latin typeface="Times New Roman" pitchFamily="18" charset="0"/>
                <a:cs typeface="Times New Roman" pitchFamily="18" charset="0"/>
              </a:rPr>
              <a:t> </a:t>
            </a:r>
            <a:r>
              <a:rPr lang="en-US" sz="3000" b="1" dirty="0" err="1" smtClean="0">
                <a:solidFill>
                  <a:srgbClr val="00B0F0"/>
                </a:solidFill>
                <a:latin typeface="Times New Roman" pitchFamily="18" charset="0"/>
                <a:cs typeface="Times New Roman" pitchFamily="18" charset="0"/>
              </a:rPr>
              <a:t>nặng</a:t>
            </a:r>
            <a:r>
              <a:rPr lang="en-US" sz="3000" b="1" dirty="0" smtClean="0">
                <a:solidFill>
                  <a:srgbClr val="00B0F0"/>
                </a:solidFill>
                <a:latin typeface="Times New Roman" pitchFamily="18" charset="0"/>
                <a:cs typeface="Times New Roman" pitchFamily="18" charset="0"/>
              </a:rPr>
              <a:t> </a:t>
            </a:r>
            <a:r>
              <a:rPr lang="en-US" sz="3000" b="1" dirty="0" err="1" smtClean="0">
                <a:solidFill>
                  <a:srgbClr val="00B0F0"/>
                </a:solidFill>
                <a:latin typeface="Times New Roman" pitchFamily="18" charset="0"/>
                <a:cs typeface="Times New Roman" pitchFamily="18" charset="0"/>
              </a:rPr>
              <a:t>kinh</a:t>
            </a:r>
            <a:r>
              <a:rPr lang="en-US" sz="3000" b="1" dirty="0" smtClean="0">
                <a:solidFill>
                  <a:srgbClr val="00B0F0"/>
                </a:solidFill>
                <a:latin typeface="Times New Roman" pitchFamily="18" charset="0"/>
                <a:cs typeface="Times New Roman" pitchFamily="18" charset="0"/>
              </a:rPr>
              <a:t> </a:t>
            </a:r>
            <a:r>
              <a:rPr lang="en-US" sz="3000" b="1" dirty="0" err="1" smtClean="0">
                <a:solidFill>
                  <a:srgbClr val="00B0F0"/>
                </a:solidFill>
                <a:latin typeface="Times New Roman" pitchFamily="18" charset="0"/>
                <a:cs typeface="Times New Roman" pitchFamily="18" charset="0"/>
              </a:rPr>
              <a:t>tế</a:t>
            </a:r>
            <a:r>
              <a:rPr lang="en-US" sz="3000" b="1" dirty="0" smtClean="0">
                <a:solidFill>
                  <a:srgbClr val="00B0F0"/>
                </a:solidFill>
                <a:latin typeface="Times New Roman" pitchFamily="18" charset="0"/>
                <a:cs typeface="Times New Roman" pitchFamily="18" charset="0"/>
              </a:rPr>
              <a:t> do </a:t>
            </a:r>
            <a:r>
              <a:rPr lang="en-US" sz="3000" b="1" dirty="0" err="1" smtClean="0">
                <a:solidFill>
                  <a:srgbClr val="00B0F0"/>
                </a:solidFill>
                <a:latin typeface="Times New Roman" pitchFamily="18" charset="0"/>
                <a:cs typeface="Times New Roman" pitchFamily="18" charset="0"/>
              </a:rPr>
              <a:t>sử</a:t>
            </a:r>
            <a:r>
              <a:rPr lang="en-US" sz="3000" b="1" dirty="0" smtClean="0">
                <a:solidFill>
                  <a:srgbClr val="00B0F0"/>
                </a:solidFill>
                <a:latin typeface="Times New Roman" pitchFamily="18" charset="0"/>
                <a:cs typeface="Times New Roman" pitchFamily="18" charset="0"/>
              </a:rPr>
              <a:t> </a:t>
            </a:r>
            <a:r>
              <a:rPr lang="en-US" sz="3000" b="1" dirty="0" err="1" smtClean="0">
                <a:solidFill>
                  <a:srgbClr val="00B0F0"/>
                </a:solidFill>
                <a:latin typeface="Times New Roman" pitchFamily="18" charset="0"/>
                <a:cs typeface="Times New Roman" pitchFamily="18" charset="0"/>
              </a:rPr>
              <a:t>dụng</a:t>
            </a:r>
            <a:r>
              <a:rPr lang="en-US" sz="3000" b="1" dirty="0" smtClean="0">
                <a:solidFill>
                  <a:srgbClr val="00B0F0"/>
                </a:solidFill>
                <a:latin typeface="Times New Roman" pitchFamily="18" charset="0"/>
                <a:cs typeface="Times New Roman" pitchFamily="18" charset="0"/>
              </a:rPr>
              <a:t> </a:t>
            </a:r>
            <a:r>
              <a:rPr lang="en-US" sz="3000" b="1" dirty="0" err="1" smtClean="0">
                <a:solidFill>
                  <a:srgbClr val="00B0F0"/>
                </a:solidFill>
                <a:latin typeface="Times New Roman" pitchFamily="18" charset="0"/>
                <a:cs typeface="Times New Roman" pitchFamily="18" charset="0"/>
              </a:rPr>
              <a:t>thuốc</a:t>
            </a:r>
            <a:r>
              <a:rPr lang="en-US" sz="3000" b="1" dirty="0" smtClean="0">
                <a:solidFill>
                  <a:srgbClr val="00B0F0"/>
                </a:solidFill>
                <a:latin typeface="Times New Roman" pitchFamily="18" charset="0"/>
                <a:cs typeface="Times New Roman" pitchFamily="18" charset="0"/>
              </a:rPr>
              <a:t> </a:t>
            </a:r>
            <a:r>
              <a:rPr lang="en-US" sz="3000" b="1" dirty="0" err="1" smtClean="0">
                <a:solidFill>
                  <a:srgbClr val="00B0F0"/>
                </a:solidFill>
                <a:latin typeface="Times New Roman" pitchFamily="18" charset="0"/>
                <a:cs typeface="Times New Roman" pitchFamily="18" charset="0"/>
              </a:rPr>
              <a:t>lá</a:t>
            </a:r>
            <a:r>
              <a:rPr lang="en-US" sz="3000" b="1" dirty="0" smtClean="0">
                <a:solidFill>
                  <a:srgbClr val="00B0F0"/>
                </a:solidFill>
                <a:latin typeface="Times New Roman" pitchFamily="18" charset="0"/>
                <a:cs typeface="Times New Roman" pitchFamily="18" charset="0"/>
              </a:rPr>
              <a:t> </a:t>
            </a:r>
          </a:p>
        </p:txBody>
      </p:sp>
      <p:sp>
        <p:nvSpPr>
          <p:cNvPr id="11267" name="Rectangle 3"/>
          <p:cNvSpPr>
            <a:spLocks noGrp="1" noChangeArrowheads="1"/>
          </p:cNvSpPr>
          <p:nvPr>
            <p:ph type="body" sz="half" idx="4294967295"/>
          </p:nvPr>
        </p:nvSpPr>
        <p:spPr>
          <a:xfrm>
            <a:off x="0" y="874713"/>
            <a:ext cx="8620125" cy="5983287"/>
          </a:xfrm>
        </p:spPr>
        <p:txBody>
          <a:bodyPr rtlCol="0">
            <a:normAutofit/>
          </a:bodyPr>
          <a:lstStyle/>
          <a:p>
            <a:pPr eaLnBrk="1" fontAlgn="auto" hangingPunct="1">
              <a:spcBef>
                <a:spcPct val="50000"/>
              </a:spcBef>
              <a:spcAft>
                <a:spcPts val="0"/>
              </a:spcAft>
              <a:buClr>
                <a:schemeClr val="tx1"/>
              </a:buClr>
              <a:buFont typeface="Wingdings" pitchFamily="2" charset="2"/>
              <a:buChar char="v"/>
              <a:defRPr/>
            </a:pPr>
            <a:r>
              <a:rPr lang="en-US" sz="2300" dirty="0" smtClean="0">
                <a:solidFill>
                  <a:srgbClr val="CC0000"/>
                </a:solidFill>
                <a:latin typeface="Times New Roman" pitchFamily="18" charset="0"/>
                <a:cs typeface="Times New Roman" pitchFamily="18" charset="0"/>
              </a:rPr>
              <a:t>22.000 </a:t>
            </a:r>
            <a:r>
              <a:rPr lang="en-US" sz="2300" dirty="0" err="1" smtClean="0">
                <a:solidFill>
                  <a:srgbClr val="CC0000"/>
                </a:solidFill>
                <a:latin typeface="Times New Roman" pitchFamily="18" charset="0"/>
                <a:cs typeface="Times New Roman" pitchFamily="18" charset="0"/>
              </a:rPr>
              <a:t>tỷ</a:t>
            </a:r>
            <a:r>
              <a:rPr lang="en-US" sz="2300" dirty="0" smtClean="0">
                <a:latin typeface="Times New Roman" pitchFamily="18" charset="0"/>
                <a:cs typeface="Times New Roman" pitchFamily="18" charset="0"/>
              </a:rPr>
              <a:t> VND/</a:t>
            </a:r>
            <a:r>
              <a:rPr lang="en-US" sz="2300" dirty="0" err="1" smtClean="0">
                <a:latin typeface="Times New Roman" pitchFamily="18" charset="0"/>
                <a:cs typeface="Times New Roman" pitchFamily="18" charset="0"/>
              </a:rPr>
              <a:t>năm</a:t>
            </a:r>
            <a:r>
              <a:rPr lang="en-US" sz="2300" dirty="0" smtClean="0">
                <a:latin typeface="Times New Roman" pitchFamily="18" charset="0"/>
                <a:cs typeface="Times New Roman" pitchFamily="18" charset="0"/>
              </a:rPr>
              <a:t> 2012: </a:t>
            </a:r>
            <a:r>
              <a:rPr lang="en-US" sz="2300" dirty="0" err="1" smtClean="0">
                <a:latin typeface="Times New Roman" pitchFamily="18" charset="0"/>
                <a:cs typeface="Times New Roman" pitchFamily="18" charset="0"/>
              </a:rPr>
              <a:t>mua</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thuốc</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lá</a:t>
            </a:r>
            <a:endParaRPr lang="en-US" sz="2300" dirty="0" smtClean="0">
              <a:latin typeface="Times New Roman" pitchFamily="18" charset="0"/>
              <a:cs typeface="Times New Roman" pitchFamily="18" charset="0"/>
            </a:endParaRPr>
          </a:p>
          <a:p>
            <a:pPr algn="just" eaLnBrk="1" fontAlgn="auto" hangingPunct="1">
              <a:spcBef>
                <a:spcPct val="50000"/>
              </a:spcBef>
              <a:spcAft>
                <a:spcPts val="0"/>
              </a:spcAft>
              <a:buClr>
                <a:schemeClr val="tx1"/>
              </a:buClr>
              <a:buFont typeface="Wingdings" pitchFamily="2" charset="2"/>
              <a:buChar char="v"/>
              <a:defRPr/>
            </a:pPr>
            <a:r>
              <a:rPr lang="en-US" sz="2300" dirty="0" smtClean="0">
                <a:solidFill>
                  <a:srgbClr val="CC0000"/>
                </a:solidFill>
                <a:latin typeface="Times New Roman" pitchFamily="18" charset="0"/>
                <a:cs typeface="Times New Roman" pitchFamily="18" charset="0"/>
              </a:rPr>
              <a:t>23.139 </a:t>
            </a:r>
            <a:r>
              <a:rPr lang="en-US" sz="2300" dirty="0" err="1" smtClean="0">
                <a:solidFill>
                  <a:srgbClr val="CC0000"/>
                </a:solidFill>
                <a:latin typeface="Times New Roman" pitchFamily="18" charset="0"/>
                <a:cs typeface="Times New Roman" pitchFamily="18" charset="0"/>
              </a:rPr>
              <a:t>tỷ</a:t>
            </a:r>
            <a:r>
              <a:rPr lang="en-US" sz="2300" dirty="0" smtClean="0">
                <a:latin typeface="Times New Roman" pitchFamily="18" charset="0"/>
                <a:cs typeface="Times New Roman" pitchFamily="18" charset="0"/>
              </a:rPr>
              <a:t> VND/</a:t>
            </a:r>
            <a:r>
              <a:rPr lang="en-US" sz="2300" dirty="0" err="1" smtClean="0">
                <a:latin typeface="Times New Roman" pitchFamily="18" charset="0"/>
                <a:cs typeface="Times New Roman" pitchFamily="18" charset="0"/>
              </a:rPr>
              <a:t>năm</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Tổng</a:t>
            </a:r>
            <a:r>
              <a:rPr lang="en-US" sz="2300" dirty="0" smtClean="0">
                <a:latin typeface="Times New Roman" pitchFamily="18" charset="0"/>
                <a:cs typeface="Times New Roman" pitchFamily="18" charset="0"/>
              </a:rPr>
              <a:t> chi </a:t>
            </a:r>
            <a:r>
              <a:rPr lang="en-US" sz="2300" dirty="0" err="1" smtClean="0">
                <a:latin typeface="Times New Roman" pitchFamily="18" charset="0"/>
                <a:cs typeface="Times New Roman" pitchFamily="18" charset="0"/>
              </a:rPr>
              <a:t>phí</a:t>
            </a:r>
            <a:r>
              <a:rPr lang="en-US" sz="2300" dirty="0" smtClean="0">
                <a:latin typeface="Times New Roman" pitchFamily="18" charset="0"/>
                <a:cs typeface="Times New Roman" pitchFamily="18" charset="0"/>
              </a:rPr>
              <a:t> </a:t>
            </a:r>
            <a:r>
              <a:rPr lang="vi-VN" sz="2300" dirty="0" smtClean="0">
                <a:cs typeface="Times New Roman" pitchFamily="18" charset="0"/>
              </a:rPr>
              <a:t>đ</a:t>
            </a:r>
            <a:r>
              <a:rPr lang="en-US" sz="2300" dirty="0" err="1" smtClean="0">
                <a:latin typeface="Times New Roman" pitchFamily="18" charset="0"/>
                <a:cs typeface="Times New Roman" pitchFamily="18" charset="0"/>
              </a:rPr>
              <a:t>iều</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trị</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và</a:t>
            </a:r>
            <a:r>
              <a:rPr lang="en-US" sz="2300" dirty="0" smtClean="0">
                <a:latin typeface="Times New Roman" pitchFamily="18" charset="0"/>
                <a:cs typeface="Times New Roman" pitchFamily="18" charset="0"/>
              </a:rPr>
              <a:t> chi </a:t>
            </a:r>
            <a:r>
              <a:rPr lang="en-US" sz="2300" dirty="0" err="1" smtClean="0">
                <a:latin typeface="Times New Roman" pitchFamily="18" charset="0"/>
                <a:cs typeface="Times New Roman" pitchFamily="18" charset="0"/>
              </a:rPr>
              <a:t>phí</a:t>
            </a:r>
            <a:r>
              <a:rPr lang="en-US" sz="2300" dirty="0" smtClean="0">
                <a:latin typeface="Times New Roman" pitchFamily="18" charset="0"/>
                <a:cs typeface="Times New Roman" pitchFamily="18" charset="0"/>
              </a:rPr>
              <a:t> do </a:t>
            </a:r>
            <a:r>
              <a:rPr lang="en-US" sz="2300" dirty="0" err="1" smtClean="0">
                <a:latin typeface="Times New Roman" pitchFamily="18" charset="0"/>
                <a:cs typeface="Times New Roman" pitchFamily="18" charset="0"/>
              </a:rPr>
              <a:t>mất</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khả</a:t>
            </a:r>
            <a:r>
              <a:rPr lang="en-US" sz="2300" dirty="0" smtClean="0">
                <a:latin typeface="Times New Roman" pitchFamily="18" charset="0"/>
                <a:cs typeface="Times New Roman" pitchFamily="18" charset="0"/>
              </a:rPr>
              <a:t> n</a:t>
            </a:r>
            <a:r>
              <a:rPr lang="vi-VN" sz="2300" dirty="0" smtClean="0">
                <a:cs typeface="Times New Roman" pitchFamily="18" charset="0"/>
              </a:rPr>
              <a:t>ă</a:t>
            </a:r>
            <a:r>
              <a:rPr lang="en-US" sz="2300" dirty="0" err="1" smtClean="0">
                <a:latin typeface="Times New Roman" pitchFamily="18" charset="0"/>
                <a:cs typeface="Times New Roman" pitchFamily="18" charset="0"/>
              </a:rPr>
              <a:t>ng</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lao</a:t>
            </a:r>
            <a:r>
              <a:rPr lang="en-US" sz="2300" dirty="0" smtClean="0">
                <a:latin typeface="Times New Roman" pitchFamily="18" charset="0"/>
                <a:cs typeface="Times New Roman" pitchFamily="18" charset="0"/>
              </a:rPr>
              <a:t> </a:t>
            </a:r>
            <a:r>
              <a:rPr lang="vi-VN" sz="2300" dirty="0" smtClean="0">
                <a:cs typeface="Times New Roman" pitchFamily="18" charset="0"/>
              </a:rPr>
              <a:t>đ</a:t>
            </a:r>
            <a:r>
              <a:rPr lang="en-US" sz="2300" dirty="0" err="1" smtClean="0">
                <a:latin typeface="Times New Roman" pitchFamily="18" charset="0"/>
                <a:cs typeface="Times New Roman" pitchFamily="18" charset="0"/>
              </a:rPr>
              <a:t>ộng</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vì</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ốm</a:t>
            </a:r>
            <a:r>
              <a:rPr lang="en-US" sz="2300" dirty="0" smtClean="0">
                <a:latin typeface="Times New Roman" pitchFamily="18" charset="0"/>
                <a:cs typeface="Times New Roman" pitchFamily="18" charset="0"/>
              </a:rPr>
              <a:t> </a:t>
            </a:r>
            <a:r>
              <a:rPr lang="vi-VN" sz="2300" dirty="0" smtClean="0">
                <a:cs typeface="Times New Roman" pitchFamily="18" charset="0"/>
              </a:rPr>
              <a:t>đ</a:t>
            </a:r>
            <a:r>
              <a:rPr lang="en-US" sz="2300" dirty="0" smtClean="0">
                <a:latin typeface="Times New Roman" pitchFamily="18" charset="0"/>
                <a:cs typeface="Times New Roman" pitchFamily="18" charset="0"/>
              </a:rPr>
              <a:t>au </a:t>
            </a:r>
            <a:r>
              <a:rPr lang="en-US" sz="2300" dirty="0" err="1" smtClean="0">
                <a:latin typeface="Times New Roman" pitchFamily="18" charset="0"/>
                <a:cs typeface="Times New Roman" pitchFamily="18" charset="0"/>
              </a:rPr>
              <a:t>và</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tử</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vong</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sớm</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cho</a:t>
            </a:r>
            <a:r>
              <a:rPr lang="en-US" sz="2300" dirty="0" smtClean="0">
                <a:latin typeface="Times New Roman" pitchFamily="18" charset="0"/>
                <a:cs typeface="Times New Roman" pitchFamily="18" charset="0"/>
              </a:rPr>
              <a:t> 5 </a:t>
            </a:r>
            <a:r>
              <a:rPr lang="en-US" sz="2300" dirty="0" err="1" smtClean="0">
                <a:latin typeface="Times New Roman" pitchFamily="18" charset="0"/>
                <a:cs typeface="Times New Roman" pitchFamily="18" charset="0"/>
              </a:rPr>
              <a:t>nhóm</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bệnh</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trên</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tổng</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số</a:t>
            </a:r>
            <a:r>
              <a:rPr lang="en-US" sz="2300" dirty="0" smtClean="0">
                <a:latin typeface="Times New Roman" pitchFamily="18" charset="0"/>
                <a:cs typeface="Times New Roman" pitchFamily="18" charset="0"/>
              </a:rPr>
              <a:t> 25 </a:t>
            </a:r>
            <a:r>
              <a:rPr lang="en-US" sz="2300" dirty="0" err="1" smtClean="0">
                <a:latin typeface="Times New Roman" pitchFamily="18" charset="0"/>
                <a:cs typeface="Times New Roman" pitchFamily="18" charset="0"/>
              </a:rPr>
              <a:t>nhóm</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bệnh</a:t>
            </a:r>
            <a:r>
              <a:rPr lang="en-US" sz="2300" dirty="0" smtClean="0">
                <a:latin typeface="Times New Roman" pitchFamily="18" charset="0"/>
                <a:cs typeface="Times New Roman" pitchFamily="18" charset="0"/>
              </a:rPr>
              <a:t> do </a:t>
            </a:r>
            <a:r>
              <a:rPr lang="en-US" sz="2300" dirty="0" err="1" smtClean="0">
                <a:latin typeface="Times New Roman" pitchFamily="18" charset="0"/>
                <a:cs typeface="Times New Roman" pitchFamily="18" charset="0"/>
              </a:rPr>
              <a:t>thuốc</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lá</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gây</a:t>
            </a:r>
            <a:r>
              <a:rPr lang="en-US" sz="2300" dirty="0" smtClean="0">
                <a:latin typeface="Times New Roman" pitchFamily="18" charset="0"/>
                <a:cs typeface="Times New Roman" pitchFamily="18" charset="0"/>
              </a:rPr>
              <a:t> </a:t>
            </a:r>
            <a:r>
              <a:rPr lang="en-US" sz="2300" dirty="0" err="1" smtClean="0">
                <a:latin typeface="Times New Roman" pitchFamily="18" charset="0"/>
                <a:cs typeface="Times New Roman" pitchFamily="18" charset="0"/>
              </a:rPr>
              <a:t>ra.</a:t>
            </a:r>
            <a:endParaRPr lang="en-US" sz="2300" dirty="0" smtClean="0">
              <a:latin typeface="Times New Roman" pitchFamily="18" charset="0"/>
              <a:cs typeface="Times New Roman" pitchFamily="18" charset="0"/>
            </a:endParaRPr>
          </a:p>
          <a:p>
            <a:pPr marL="0" indent="0" algn="just" eaLnBrk="1" fontAlgn="auto" hangingPunct="1">
              <a:spcBef>
                <a:spcPct val="50000"/>
              </a:spcBef>
              <a:spcAft>
                <a:spcPts val="0"/>
              </a:spcAft>
              <a:buClr>
                <a:schemeClr val="tx1"/>
              </a:buClr>
              <a:buFont typeface="Wingdings 2" pitchFamily="18" charset="2"/>
              <a:buNone/>
              <a:defRPr/>
            </a:pPr>
            <a:endParaRPr lang="en-US" sz="2300" dirty="0" smtClean="0">
              <a:latin typeface="Times New Roman" pitchFamily="18" charset="0"/>
              <a:cs typeface="Times New Roman" pitchFamily="18" charset="0"/>
            </a:endParaRPr>
          </a:p>
        </p:txBody>
      </p:sp>
      <p:pic>
        <p:nvPicPr>
          <p:cNvPr id="57348" name="Picture 3" descr="C:\Users\Admin\Desktop\21.jpg"/>
          <p:cNvPicPr>
            <a:picLocks noChangeAspect="1" noChangeArrowheads="1"/>
          </p:cNvPicPr>
          <p:nvPr/>
        </p:nvPicPr>
        <p:blipFill>
          <a:blip r:embed="rId3"/>
          <a:srcRect/>
          <a:stretch>
            <a:fillRect/>
          </a:stretch>
        </p:blipFill>
        <p:spPr bwMode="auto">
          <a:xfrm>
            <a:off x="1600200" y="2590800"/>
            <a:ext cx="5715000" cy="3962400"/>
          </a:xfrm>
          <a:prstGeom prst="rect">
            <a:avLst/>
          </a:prstGeom>
          <a:noFill/>
          <a:ln w="9525">
            <a:noFill/>
            <a:miter lim="800000"/>
            <a:headEnd/>
            <a:tailEnd/>
          </a:ln>
        </p:spPr>
      </p:pic>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xfrm>
            <a:off x="457200" y="381000"/>
            <a:ext cx="8229600" cy="1041400"/>
          </a:xfrm>
        </p:spPr>
        <p:txBody>
          <a:bodyPr>
            <a:normAutofit/>
          </a:bodyPr>
          <a:lstStyle/>
          <a:p>
            <a:pPr eaLnBrk="1" hangingPunct="1">
              <a:defRPr/>
            </a:pPr>
            <a:r>
              <a:rPr lang="en-US" sz="3600" dirty="0" smtClean="0">
                <a:solidFill>
                  <a:srgbClr val="00B0F0"/>
                </a:solidFill>
                <a:latin typeface="Verdana" pitchFamily="34" charset="0"/>
                <a:ea typeface="Verdana" pitchFamily="34" charset="0"/>
                <a:cs typeface="Verdana" pitchFamily="34" charset="0"/>
              </a:rPr>
              <a:t>KẾT LUẬN</a:t>
            </a:r>
          </a:p>
        </p:txBody>
      </p:sp>
      <p:sp>
        <p:nvSpPr>
          <p:cNvPr id="229380" name="Text Box 4"/>
          <p:cNvSpPr txBox="1">
            <a:spLocks noChangeArrowheads="1"/>
          </p:cNvSpPr>
          <p:nvPr/>
        </p:nvSpPr>
        <p:spPr bwMode="auto">
          <a:xfrm>
            <a:off x="304800" y="1828800"/>
            <a:ext cx="5105400" cy="3970318"/>
          </a:xfrm>
          <a:prstGeom prst="rect">
            <a:avLst/>
          </a:prstGeom>
          <a:noFill/>
          <a:ln w="9525" algn="ctr">
            <a:noFill/>
            <a:miter lim="800000"/>
            <a:headEnd/>
            <a:tailEnd/>
          </a:ln>
          <a:effectLst/>
        </p:spPr>
        <p:txBody>
          <a:bodyPr wrap="square">
            <a:spAutoFit/>
          </a:bodyPr>
          <a:lstStyle/>
          <a:p>
            <a:pPr marL="514350" indent="-514350">
              <a:spcBef>
                <a:spcPct val="50000"/>
              </a:spcBef>
              <a:buFont typeface="+mj-lt"/>
              <a:buAutoNum type="arabicPeriod"/>
              <a:defRPr/>
            </a:pPr>
            <a:r>
              <a:rPr lang="en-US" sz="2800" dirty="0" err="1">
                <a:effectLst>
                  <a:outerShdw blurRad="38100" dist="38100" dir="2700000" algn="tl">
                    <a:srgbClr val="FFFFFF"/>
                  </a:outerShdw>
                </a:effectLst>
                <a:latin typeface="Arial" charset="0"/>
                <a:cs typeface="+mn-cs"/>
              </a:rPr>
              <a:t>Thuốc</a:t>
            </a:r>
            <a:r>
              <a:rPr lang="en-US" sz="2800" dirty="0">
                <a:effectLst>
                  <a:outerShdw blurRad="38100" dist="38100" dir="2700000" algn="tl">
                    <a:srgbClr val="FFFFFF"/>
                  </a:outerShdw>
                </a:effectLst>
                <a:latin typeface="Arial" charset="0"/>
                <a:cs typeface="+mn-cs"/>
              </a:rPr>
              <a:t> </a:t>
            </a:r>
            <a:r>
              <a:rPr lang="en-US" sz="2800" dirty="0" err="1">
                <a:effectLst>
                  <a:outerShdw blurRad="38100" dist="38100" dir="2700000" algn="tl">
                    <a:srgbClr val="FFFFFF"/>
                  </a:outerShdw>
                </a:effectLst>
                <a:latin typeface="Arial" charset="0"/>
                <a:cs typeface="+mn-cs"/>
              </a:rPr>
              <a:t>lá</a:t>
            </a:r>
            <a:r>
              <a:rPr lang="en-US" sz="2800" dirty="0">
                <a:effectLst>
                  <a:outerShdw blurRad="38100" dist="38100" dir="2700000" algn="tl">
                    <a:srgbClr val="FFFFFF"/>
                  </a:outerShdw>
                </a:effectLst>
                <a:latin typeface="Arial" charset="0"/>
                <a:cs typeface="+mn-cs"/>
              </a:rPr>
              <a:t> </a:t>
            </a:r>
            <a:r>
              <a:rPr lang="en-US" sz="2800" dirty="0" err="1">
                <a:effectLst>
                  <a:outerShdw blurRad="38100" dist="38100" dir="2700000" algn="tl">
                    <a:srgbClr val="FFFFFF"/>
                  </a:outerShdw>
                </a:effectLst>
                <a:latin typeface="Arial" charset="0"/>
                <a:cs typeface="+mn-cs"/>
              </a:rPr>
              <a:t>nguy</a:t>
            </a:r>
            <a:r>
              <a:rPr lang="en-US" sz="2800" dirty="0">
                <a:effectLst>
                  <a:outerShdw blurRad="38100" dist="38100" dir="2700000" algn="tl">
                    <a:srgbClr val="FFFFFF"/>
                  </a:outerShdw>
                </a:effectLst>
                <a:latin typeface="Arial" charset="0"/>
                <a:cs typeface="+mn-cs"/>
              </a:rPr>
              <a:t> </a:t>
            </a:r>
            <a:r>
              <a:rPr lang="en-US" sz="2800" dirty="0" err="1">
                <a:effectLst>
                  <a:outerShdw blurRad="38100" dist="38100" dir="2700000" algn="tl">
                    <a:srgbClr val="FFFFFF"/>
                  </a:outerShdw>
                </a:effectLst>
                <a:latin typeface="Arial" charset="0"/>
                <a:cs typeface="+mn-cs"/>
              </a:rPr>
              <a:t>hiểm</a:t>
            </a:r>
            <a:r>
              <a:rPr lang="en-US" sz="2800" dirty="0">
                <a:effectLst>
                  <a:outerShdw blurRad="38100" dist="38100" dir="2700000" algn="tl">
                    <a:srgbClr val="FFFFFF"/>
                  </a:outerShdw>
                </a:effectLst>
                <a:latin typeface="Arial" charset="0"/>
                <a:cs typeface="+mn-cs"/>
              </a:rPr>
              <a:t> </a:t>
            </a:r>
            <a:r>
              <a:rPr lang="en-US" sz="2800" dirty="0" err="1">
                <a:effectLst>
                  <a:outerShdw blurRad="38100" dist="38100" dir="2700000" algn="tl">
                    <a:srgbClr val="FFFFFF"/>
                  </a:outerShdw>
                </a:effectLst>
                <a:latin typeface="Arial" charset="0"/>
                <a:cs typeface="+mn-cs"/>
              </a:rPr>
              <a:t>giết</a:t>
            </a:r>
            <a:r>
              <a:rPr lang="en-US" sz="2800" dirty="0">
                <a:effectLst>
                  <a:outerShdw blurRad="38100" dist="38100" dir="2700000" algn="tl">
                    <a:srgbClr val="FFFFFF"/>
                  </a:outerShdw>
                </a:effectLst>
                <a:latin typeface="Arial" charset="0"/>
                <a:cs typeface="+mn-cs"/>
              </a:rPr>
              <a:t> </a:t>
            </a:r>
            <a:r>
              <a:rPr lang="en-US" sz="2800" dirty="0" err="1">
                <a:effectLst>
                  <a:outerShdw blurRad="38100" dist="38100" dir="2700000" algn="tl">
                    <a:srgbClr val="FFFFFF"/>
                  </a:outerShdw>
                </a:effectLst>
                <a:latin typeface="Arial" charset="0"/>
                <a:cs typeface="+mn-cs"/>
              </a:rPr>
              <a:t>người</a:t>
            </a:r>
            <a:r>
              <a:rPr lang="en-US" sz="2800" dirty="0">
                <a:effectLst>
                  <a:outerShdw blurRad="38100" dist="38100" dir="2700000" algn="tl">
                    <a:srgbClr val="FFFFFF"/>
                  </a:outerShdw>
                </a:effectLst>
                <a:latin typeface="Arial" charset="0"/>
                <a:cs typeface="+mn-cs"/>
              </a:rPr>
              <a:t> </a:t>
            </a:r>
            <a:r>
              <a:rPr lang="en-US" sz="2800" dirty="0" err="1">
                <a:effectLst>
                  <a:outerShdw blurRad="38100" dist="38100" dir="2700000" algn="tl">
                    <a:srgbClr val="FFFFFF"/>
                  </a:outerShdw>
                </a:effectLst>
                <a:latin typeface="Arial" charset="0"/>
                <a:cs typeface="+mn-cs"/>
              </a:rPr>
              <a:t>dưới</a:t>
            </a:r>
            <a:r>
              <a:rPr lang="en-US" sz="2800" dirty="0">
                <a:effectLst>
                  <a:outerShdw blurRad="38100" dist="38100" dir="2700000" algn="tl">
                    <a:srgbClr val="FFFFFF"/>
                  </a:outerShdw>
                </a:effectLst>
                <a:latin typeface="Arial" charset="0"/>
                <a:cs typeface="+mn-cs"/>
              </a:rPr>
              <a:t> </a:t>
            </a:r>
            <a:r>
              <a:rPr lang="en-US" sz="2800" dirty="0" err="1">
                <a:effectLst>
                  <a:outerShdw blurRad="38100" dist="38100" dir="2700000" algn="tl">
                    <a:srgbClr val="FFFFFF"/>
                  </a:outerShdw>
                </a:effectLst>
                <a:latin typeface="Arial" charset="0"/>
                <a:cs typeface="+mn-cs"/>
              </a:rPr>
              <a:t>mọi</a:t>
            </a:r>
            <a:r>
              <a:rPr lang="en-US" sz="2800" dirty="0">
                <a:effectLst>
                  <a:outerShdw blurRad="38100" dist="38100" dir="2700000" algn="tl">
                    <a:srgbClr val="FFFFFF"/>
                  </a:outerShdw>
                </a:effectLst>
                <a:latin typeface="Arial" charset="0"/>
                <a:cs typeface="+mn-cs"/>
              </a:rPr>
              <a:t> </a:t>
            </a:r>
            <a:r>
              <a:rPr lang="en-US" sz="2800" dirty="0" err="1">
                <a:effectLst>
                  <a:outerShdw blurRad="38100" dist="38100" dir="2700000" algn="tl">
                    <a:srgbClr val="FFFFFF"/>
                  </a:outerShdw>
                </a:effectLst>
                <a:latin typeface="Arial" charset="0"/>
                <a:cs typeface="+mn-cs"/>
              </a:rPr>
              <a:t>hình</a:t>
            </a:r>
            <a:r>
              <a:rPr lang="en-US" sz="2800" dirty="0">
                <a:effectLst>
                  <a:outerShdw blurRad="38100" dist="38100" dir="2700000" algn="tl">
                    <a:srgbClr val="FFFFFF"/>
                  </a:outerShdw>
                </a:effectLst>
                <a:latin typeface="Arial" charset="0"/>
                <a:cs typeface="+mn-cs"/>
              </a:rPr>
              <a:t> </a:t>
            </a:r>
            <a:r>
              <a:rPr lang="en-US" sz="2800" dirty="0" err="1">
                <a:effectLst>
                  <a:outerShdw blurRad="38100" dist="38100" dir="2700000" algn="tl">
                    <a:srgbClr val="FFFFFF"/>
                  </a:outerShdw>
                </a:effectLst>
                <a:latin typeface="Arial" charset="0"/>
                <a:cs typeface="+mn-cs"/>
              </a:rPr>
              <a:t>thức</a:t>
            </a:r>
            <a:endParaRPr lang="en-US" sz="2800" dirty="0">
              <a:effectLst>
                <a:outerShdw blurRad="38100" dist="38100" dir="2700000" algn="tl">
                  <a:srgbClr val="FFFFFF"/>
                </a:outerShdw>
              </a:effectLst>
              <a:latin typeface="Arial" charset="0"/>
              <a:cs typeface="+mn-cs"/>
            </a:endParaRPr>
          </a:p>
          <a:p>
            <a:pPr marL="514350" indent="-514350">
              <a:spcBef>
                <a:spcPct val="50000"/>
              </a:spcBef>
              <a:buFont typeface="+mj-lt"/>
              <a:buAutoNum type="arabicPeriod"/>
              <a:defRPr/>
            </a:pPr>
            <a:r>
              <a:rPr lang="en-US" sz="2800" dirty="0" err="1" smtClean="0">
                <a:effectLst>
                  <a:outerShdw blurRad="38100" dist="38100" dir="2700000" algn="tl">
                    <a:srgbClr val="FFFFFF"/>
                  </a:outerShdw>
                </a:effectLst>
                <a:latin typeface="Arial" charset="0"/>
                <a:cs typeface="+mn-cs"/>
              </a:rPr>
              <a:t>Người</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hút</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thuốc</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chủ</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động</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hút</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thuốc</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thụ</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động</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bị</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ảnh</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hưởng</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bệnh</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tật</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lên</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toàn</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bộ</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cơ</a:t>
            </a:r>
            <a:r>
              <a:rPr lang="en-US" sz="2800" dirty="0" smtClean="0">
                <a:effectLst>
                  <a:outerShdw blurRad="38100" dist="38100" dir="2700000" algn="tl">
                    <a:srgbClr val="FFFFFF"/>
                  </a:outerShdw>
                </a:effectLst>
                <a:latin typeface="Arial" charset="0"/>
                <a:cs typeface="+mn-cs"/>
              </a:rPr>
              <a:t> </a:t>
            </a:r>
            <a:r>
              <a:rPr lang="en-US" sz="2800" dirty="0" err="1" smtClean="0">
                <a:effectLst>
                  <a:outerShdw blurRad="38100" dist="38100" dir="2700000" algn="tl">
                    <a:srgbClr val="FFFFFF"/>
                  </a:outerShdw>
                </a:effectLst>
                <a:latin typeface="Arial" charset="0"/>
                <a:cs typeface="+mn-cs"/>
              </a:rPr>
              <a:t>thể</a:t>
            </a:r>
            <a:endParaRPr lang="en-US" sz="2800" dirty="0" smtClean="0">
              <a:effectLst>
                <a:outerShdw blurRad="38100" dist="38100" dir="2700000" algn="tl">
                  <a:srgbClr val="FFFFFF"/>
                </a:outerShdw>
              </a:effectLst>
              <a:latin typeface="Arial" charset="0"/>
              <a:cs typeface="+mn-cs"/>
            </a:endParaRPr>
          </a:p>
          <a:p>
            <a:pPr marL="514350" indent="-514350">
              <a:spcBef>
                <a:spcPct val="50000"/>
              </a:spcBef>
              <a:buFont typeface="+mj-lt"/>
              <a:buAutoNum type="arabicPeriod"/>
              <a:defRPr/>
            </a:pPr>
            <a:r>
              <a:rPr lang="en-US" sz="2800" dirty="0" err="1" smtClean="0">
                <a:effectLst>
                  <a:outerShdw blurRad="38100" dist="38100" dir="2700000" algn="tl">
                    <a:srgbClr val="FFFFFF"/>
                  </a:outerShdw>
                </a:effectLst>
                <a:latin typeface="Arial" charset="0"/>
              </a:rPr>
              <a:t>Cai</a:t>
            </a:r>
            <a:r>
              <a:rPr lang="en-US" sz="2800" dirty="0" smtClean="0">
                <a:effectLst>
                  <a:outerShdw blurRad="38100" dist="38100" dir="2700000" algn="tl">
                    <a:srgbClr val="FFFFFF"/>
                  </a:outerShdw>
                </a:effectLst>
                <a:latin typeface="Arial" charset="0"/>
              </a:rPr>
              <a:t> </a:t>
            </a:r>
            <a:r>
              <a:rPr lang="en-US" sz="2800" dirty="0" err="1" smtClean="0">
                <a:effectLst>
                  <a:outerShdw blurRad="38100" dist="38100" dir="2700000" algn="tl">
                    <a:srgbClr val="FFFFFF"/>
                  </a:outerShdw>
                </a:effectLst>
                <a:latin typeface="Arial" charset="0"/>
              </a:rPr>
              <a:t>thuốc</a:t>
            </a:r>
            <a:r>
              <a:rPr lang="en-US" sz="2800" dirty="0" smtClean="0">
                <a:effectLst>
                  <a:outerShdw blurRad="38100" dist="38100" dir="2700000" algn="tl">
                    <a:srgbClr val="FFFFFF"/>
                  </a:outerShdw>
                </a:effectLst>
                <a:latin typeface="Arial" charset="0"/>
              </a:rPr>
              <a:t> </a:t>
            </a:r>
            <a:r>
              <a:rPr lang="en-US" sz="2800" dirty="0" err="1" smtClean="0">
                <a:effectLst>
                  <a:outerShdw blurRad="38100" dist="38100" dir="2700000" algn="tl">
                    <a:srgbClr val="FFFFFF"/>
                  </a:outerShdw>
                </a:effectLst>
                <a:latin typeface="Arial" charset="0"/>
              </a:rPr>
              <a:t>càng</a:t>
            </a:r>
            <a:r>
              <a:rPr lang="en-US" sz="2800" dirty="0" smtClean="0">
                <a:effectLst>
                  <a:outerShdw blurRad="38100" dist="38100" dir="2700000" algn="tl">
                    <a:srgbClr val="FFFFFF"/>
                  </a:outerShdw>
                </a:effectLst>
                <a:latin typeface="Arial" charset="0"/>
              </a:rPr>
              <a:t> </a:t>
            </a:r>
            <a:r>
              <a:rPr lang="en-US" sz="2800" dirty="0" err="1" smtClean="0">
                <a:effectLst>
                  <a:outerShdw blurRad="38100" dist="38100" dir="2700000" algn="tl">
                    <a:srgbClr val="FFFFFF"/>
                  </a:outerShdw>
                </a:effectLst>
                <a:latin typeface="Arial" charset="0"/>
              </a:rPr>
              <a:t>sớm</a:t>
            </a:r>
            <a:r>
              <a:rPr lang="en-US" sz="2800" dirty="0" smtClean="0">
                <a:effectLst>
                  <a:outerShdw blurRad="38100" dist="38100" dir="2700000" algn="tl">
                    <a:srgbClr val="FFFFFF"/>
                  </a:outerShdw>
                </a:effectLst>
                <a:latin typeface="Arial" charset="0"/>
              </a:rPr>
              <a:t> </a:t>
            </a:r>
            <a:r>
              <a:rPr lang="en-US" sz="2800" dirty="0" err="1" smtClean="0">
                <a:effectLst>
                  <a:outerShdw blurRad="38100" dist="38100" dir="2700000" algn="tl">
                    <a:srgbClr val="FFFFFF"/>
                  </a:outerShdw>
                </a:effectLst>
                <a:latin typeface="Arial" charset="0"/>
              </a:rPr>
              <a:t>càng</a:t>
            </a:r>
            <a:r>
              <a:rPr lang="en-US" sz="2800" dirty="0" smtClean="0">
                <a:effectLst>
                  <a:outerShdw blurRad="38100" dist="38100" dir="2700000" algn="tl">
                    <a:srgbClr val="FFFFFF"/>
                  </a:outerShdw>
                </a:effectLst>
                <a:latin typeface="Arial" charset="0"/>
              </a:rPr>
              <a:t> </a:t>
            </a:r>
            <a:r>
              <a:rPr lang="en-US" sz="2800" dirty="0" err="1" smtClean="0">
                <a:effectLst>
                  <a:outerShdw blurRad="38100" dist="38100" dir="2700000" algn="tl">
                    <a:srgbClr val="FFFFFF"/>
                  </a:outerShdw>
                </a:effectLst>
                <a:latin typeface="Arial" charset="0"/>
              </a:rPr>
              <a:t>tốt</a:t>
            </a:r>
            <a:r>
              <a:rPr lang="en-US" sz="2800" dirty="0" smtClean="0">
                <a:effectLst>
                  <a:outerShdw blurRad="38100" dist="38100" dir="2700000" algn="tl">
                    <a:srgbClr val="FFFFFF"/>
                  </a:outerShdw>
                </a:effectLst>
                <a:latin typeface="Arial" charset="0"/>
              </a:rPr>
              <a:t>, </a:t>
            </a:r>
            <a:r>
              <a:rPr lang="en-US" sz="2800" dirty="0" err="1" smtClean="0">
                <a:effectLst>
                  <a:outerShdw blurRad="38100" dist="38100" dir="2700000" algn="tl">
                    <a:srgbClr val="FFFFFF"/>
                  </a:outerShdw>
                </a:effectLst>
                <a:latin typeface="Arial" charset="0"/>
              </a:rPr>
              <a:t>trươc</a:t>
            </a:r>
            <a:r>
              <a:rPr lang="en-US" sz="2800" dirty="0" smtClean="0">
                <a:effectLst>
                  <a:outerShdw blurRad="38100" dist="38100" dir="2700000" algn="tl">
                    <a:srgbClr val="FFFFFF"/>
                  </a:outerShdw>
                </a:effectLst>
                <a:latin typeface="Arial" charset="0"/>
              </a:rPr>
              <a:t> 40: </a:t>
            </a:r>
            <a:r>
              <a:rPr lang="en-US" sz="2800" dirty="0" err="1" smtClean="0">
                <a:effectLst>
                  <a:outerShdw blurRad="38100" dist="38100" dir="2700000" algn="tl">
                    <a:srgbClr val="FFFFFF"/>
                  </a:outerShdw>
                </a:effectLst>
                <a:latin typeface="Arial" charset="0"/>
              </a:rPr>
              <a:t>giảm</a:t>
            </a:r>
            <a:r>
              <a:rPr lang="en-US" sz="2800" dirty="0" smtClean="0">
                <a:effectLst>
                  <a:outerShdw blurRad="38100" dist="38100" dir="2700000" algn="tl">
                    <a:srgbClr val="FFFFFF"/>
                  </a:outerShdw>
                </a:effectLst>
                <a:latin typeface="Arial" charset="0"/>
              </a:rPr>
              <a:t> 90% TV</a:t>
            </a:r>
            <a:endParaRPr lang="en-US" sz="2800" dirty="0">
              <a:latin typeface="Arial" charset="0"/>
              <a:cs typeface="+mn-cs"/>
            </a:endParaRPr>
          </a:p>
        </p:txBody>
      </p:sp>
      <p:grpSp>
        <p:nvGrpSpPr>
          <p:cNvPr id="2" name="Group 3"/>
          <p:cNvGrpSpPr/>
          <p:nvPr/>
        </p:nvGrpSpPr>
        <p:grpSpPr>
          <a:xfrm>
            <a:off x="5791200" y="1708785"/>
            <a:ext cx="3048000" cy="4768215"/>
            <a:chOff x="5791200" y="1708785"/>
            <a:chExt cx="3048000" cy="4768215"/>
          </a:xfrm>
        </p:grpSpPr>
        <p:pic>
          <p:nvPicPr>
            <p:cNvPr id="5" name="Picture 4" descr="VANGOG~1"/>
            <p:cNvPicPr>
              <a:picLocks noChangeAspect="1" noChangeArrowheads="1"/>
            </p:cNvPicPr>
            <p:nvPr/>
          </p:nvPicPr>
          <p:blipFill>
            <a:blip r:embed="rId2" cstate="print"/>
            <a:srcRect/>
            <a:stretch>
              <a:fillRect/>
            </a:stretch>
          </p:blipFill>
          <p:spPr bwMode="auto">
            <a:xfrm>
              <a:off x="5867400" y="1708785"/>
              <a:ext cx="2819400" cy="4158615"/>
            </a:xfrm>
            <a:prstGeom prst="rect">
              <a:avLst/>
            </a:prstGeom>
            <a:noFill/>
            <a:ln w="9525">
              <a:noFill/>
              <a:miter lim="800000"/>
              <a:headEnd/>
              <a:tailEnd/>
            </a:ln>
          </p:spPr>
        </p:pic>
        <p:sp>
          <p:nvSpPr>
            <p:cNvPr id="6" name="Rectangle 5"/>
            <p:cNvSpPr>
              <a:spLocks noChangeArrowheads="1"/>
            </p:cNvSpPr>
            <p:nvPr/>
          </p:nvSpPr>
          <p:spPr bwMode="auto">
            <a:xfrm>
              <a:off x="5791200" y="5943600"/>
              <a:ext cx="3048000" cy="533400"/>
            </a:xfrm>
            <a:prstGeom prst="rect">
              <a:avLst/>
            </a:prstGeom>
            <a:noFill/>
            <a:ln w="9525">
              <a:noFill/>
              <a:miter lim="800000"/>
              <a:headEnd/>
              <a:tailEnd/>
            </a:ln>
          </p:spPr>
          <p:txBody>
            <a:bodyPr anchor="ctr"/>
            <a:lstStyle/>
            <a:p>
              <a:pPr algn="l">
                <a:lnSpc>
                  <a:spcPct val="100000"/>
                </a:lnSpc>
                <a:spcBef>
                  <a:spcPct val="0"/>
                </a:spcBef>
                <a:buClrTx/>
                <a:buFontTx/>
                <a:buNone/>
              </a:pPr>
              <a:r>
                <a:rPr lang="en-US" sz="1800" i="1" dirty="0" err="1">
                  <a:solidFill>
                    <a:srgbClr val="000066"/>
                  </a:solidFill>
                  <a:latin typeface="Times New Roman" pitchFamily="18" charset="0"/>
                </a:rPr>
                <a:t>Tranh</a:t>
              </a:r>
              <a:r>
                <a:rPr lang="en-US" sz="1800" i="1" dirty="0">
                  <a:solidFill>
                    <a:srgbClr val="000066"/>
                  </a:solidFill>
                  <a:latin typeface="Times New Roman" pitchFamily="18" charset="0"/>
                </a:rPr>
                <a:t> </a:t>
              </a:r>
              <a:r>
                <a:rPr lang="en-US" sz="1800" i="1" dirty="0" err="1">
                  <a:solidFill>
                    <a:srgbClr val="000066"/>
                  </a:solidFill>
                  <a:latin typeface="Times New Roman" pitchFamily="18" charset="0"/>
                </a:rPr>
                <a:t>của</a:t>
              </a:r>
              <a:r>
                <a:rPr lang="en-US" sz="1800" i="1" dirty="0">
                  <a:solidFill>
                    <a:srgbClr val="000066"/>
                  </a:solidFill>
                  <a:latin typeface="Times New Roman" pitchFamily="18" charset="0"/>
                </a:rPr>
                <a:t> Van Gogh (</a:t>
              </a:r>
              <a:r>
                <a:rPr lang="en-US" sz="1800" i="1" dirty="0" err="1">
                  <a:solidFill>
                    <a:srgbClr val="000066"/>
                  </a:solidFill>
                  <a:latin typeface="Times New Roman" pitchFamily="18" charset="0"/>
                </a:rPr>
                <a:t>Hà</a:t>
              </a:r>
              <a:r>
                <a:rPr lang="en-US" sz="1800" i="1" dirty="0">
                  <a:solidFill>
                    <a:srgbClr val="000066"/>
                  </a:solidFill>
                  <a:latin typeface="Times New Roman" pitchFamily="18" charset="0"/>
                </a:rPr>
                <a:t> </a:t>
              </a:r>
              <a:r>
                <a:rPr lang="en-US" sz="1800" i="1" dirty="0" err="1">
                  <a:solidFill>
                    <a:srgbClr val="000066"/>
                  </a:solidFill>
                  <a:latin typeface="Times New Roman" pitchFamily="18" charset="0"/>
                </a:rPr>
                <a:t>Lan</a:t>
              </a:r>
              <a:r>
                <a:rPr lang="en-US" sz="1800" i="1" dirty="0">
                  <a:solidFill>
                    <a:srgbClr val="000066"/>
                  </a:solidFill>
                  <a:latin typeface="Times New Roman" pitchFamily="18" charset="0"/>
                </a:rPr>
                <a:t>)</a:t>
              </a:r>
              <a:endParaRPr lang="en-US" sz="3200" i="1" dirty="0">
                <a:solidFill>
                  <a:srgbClr val="000066"/>
                </a:solidFill>
                <a:latin typeface="Times New Roman" pitchFamily="18" charset="0"/>
              </a:endParaRPr>
            </a:p>
          </p:txBody>
        </p:sp>
      </p:grpSp>
    </p:spTree>
    <p:extLst>
      <p:ext uri="{BB962C8B-B14F-4D97-AF65-F5344CB8AC3E}">
        <p14:creationId xmlns:p14="http://schemas.microsoft.com/office/powerpoint/2010/main" xmlns="" val="15692517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a:xfrm>
            <a:off x="381000" y="304800"/>
            <a:ext cx="8610600" cy="1139825"/>
          </a:xfrm>
        </p:spPr>
        <p:txBody>
          <a:bodyPr>
            <a:normAutofit/>
          </a:bodyPr>
          <a:lstStyle/>
          <a:p>
            <a:pPr eaLnBrk="1" hangingPunct="1">
              <a:defRPr/>
            </a:pPr>
            <a:r>
              <a:rPr lang="en-GB" sz="2300" b="1" dirty="0" smtClean="0">
                <a:solidFill>
                  <a:srgbClr val="00B0F0"/>
                </a:solidFill>
                <a:effectLst>
                  <a:outerShdw blurRad="38100" dist="38100" dir="2700000" algn="tl">
                    <a:srgbClr val="FFFFFF"/>
                  </a:outerShdw>
                </a:effectLst>
                <a:latin typeface="Verdana" pitchFamily="34" charset="0"/>
                <a:ea typeface="Verdana" pitchFamily="34" charset="0"/>
                <a:cs typeface="Verdana" pitchFamily="34" charset="0"/>
              </a:rPr>
              <a:t>CHUNG TAY VÌ MỘT THẾ GIỚI KHÔNG KHÓI THUỐC</a:t>
            </a:r>
            <a:endParaRPr lang="en-US" sz="2300" b="1" dirty="0" smtClean="0">
              <a:solidFill>
                <a:srgbClr val="00B0F0"/>
              </a:solidFill>
              <a:effectLst>
                <a:outerShdw blurRad="38100" dist="38100" dir="2700000" algn="tl">
                  <a:srgbClr val="FFFFFF"/>
                </a:outerShdw>
              </a:effectLst>
              <a:latin typeface="Verdana" pitchFamily="34" charset="0"/>
              <a:ea typeface="Verdana" pitchFamily="34" charset="0"/>
              <a:cs typeface="Verdana" pitchFamily="34" charset="0"/>
            </a:endParaRPr>
          </a:p>
        </p:txBody>
      </p:sp>
      <p:pic>
        <p:nvPicPr>
          <p:cNvPr id="83971" name="Picture 3" descr="j0430642"/>
          <p:cNvPicPr>
            <a:picLocks noChangeAspect="1" noChangeArrowheads="1"/>
          </p:cNvPicPr>
          <p:nvPr/>
        </p:nvPicPr>
        <p:blipFill>
          <a:blip r:embed="rId2" cstate="print"/>
          <a:srcRect/>
          <a:stretch>
            <a:fillRect/>
          </a:stretch>
        </p:blipFill>
        <p:spPr bwMode="auto">
          <a:xfrm>
            <a:off x="685800" y="1641475"/>
            <a:ext cx="7751763" cy="4683125"/>
          </a:xfrm>
          <a:prstGeom prst="rect">
            <a:avLst/>
          </a:prstGeom>
          <a:noFill/>
          <a:ln w="9525">
            <a:noFill/>
            <a:miter lim="800000"/>
            <a:headEnd/>
            <a:tailEnd/>
          </a:ln>
        </p:spPr>
      </p:pic>
    </p:spTree>
    <p:extLst>
      <p:ext uri="{BB962C8B-B14F-4D97-AF65-F5344CB8AC3E}">
        <p14:creationId xmlns:p14="http://schemas.microsoft.com/office/powerpoint/2010/main" xmlns="" val="378727243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PSNARRATIONPROPS" val="D:\Projects\LangSci\67902-JohnHopkins\WIP\VI\Module 2 - Smoking and Health\Lecture 2.6 (Zeller)\Lec_2.6-B_zeller\Audio\VI_2.6b_Zeller_02.mp3"/>
  <p:tag name="PPSNARRATION" val="2,1510426110,D:\Projects\LangSci\67902-JohnHopkins\WIP\VI\Module 2 - Smoking and Health\Lecture 2.6 (Zeller)\Lec_2.6-B_zeller_VIT\Media.ppcx"/>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99</TotalTime>
  <Words>2766</Words>
  <Application>Microsoft Office PowerPoint</Application>
  <PresentationFormat>On-screen Show (4:3)</PresentationFormat>
  <Paragraphs>320</Paragraphs>
  <Slides>60</Slides>
  <Notes>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60</vt:i4>
      </vt:variant>
    </vt:vector>
  </HeadingPairs>
  <TitlesOfParts>
    <vt:vector size="62" baseType="lpstr">
      <vt:lpstr>Module</vt:lpstr>
      <vt:lpstr>Chart</vt:lpstr>
      <vt:lpstr>Tác hại của hút thuốc và hút thuốc thụ động</vt:lpstr>
      <vt:lpstr>Nội dung trình bày</vt:lpstr>
      <vt:lpstr>Slide 3</vt:lpstr>
      <vt:lpstr>Phần 1</vt:lpstr>
      <vt:lpstr>Slide 5</vt:lpstr>
      <vt:lpstr>Thuốc lá có khói</vt:lpstr>
      <vt:lpstr>Thuốc lá không khói</vt:lpstr>
      <vt:lpstr>PHẦN 2</vt:lpstr>
      <vt:lpstr>Slide 9</vt:lpstr>
      <vt:lpstr>Slide 10</vt:lpstr>
      <vt:lpstr>Slide 11</vt:lpstr>
      <vt:lpstr>Slide 12</vt:lpstr>
      <vt:lpstr>Slide 13</vt:lpstr>
      <vt:lpstr>Slide 14</vt:lpstr>
      <vt:lpstr>Slide 15</vt:lpstr>
      <vt:lpstr>HÚT THUỐC VÀ BỆNH HÔ HẤP</vt:lpstr>
      <vt:lpstr>HÚT THUỐC VÀ BỆNH HÔ HẤP</vt:lpstr>
      <vt:lpstr>HÚT THUỐC VÀ BỆNH HÔ HẤP</vt:lpstr>
      <vt:lpstr>Hút thuốc và hệ thống miễn dịch trong phổi</vt:lpstr>
      <vt:lpstr>HÚT THUỐC VÀ BỆNH HÔ HẤP</vt:lpstr>
      <vt:lpstr>HÚT THUỐC VÀ BỆNH HÔ HẤP</vt:lpstr>
      <vt:lpstr>Slide 22</vt:lpstr>
      <vt:lpstr>HÚT THUỐC GÂY UNG THƯ PHỔI</vt:lpstr>
      <vt:lpstr>HÚT THUỐC GÂY UNG THƯ PHỔI</vt:lpstr>
      <vt:lpstr>Hút thuốc lá là nguyên nhân của 75% các ca bệnh phổi tắc nghẽn mạn tính</vt:lpstr>
      <vt:lpstr>Slide 26</vt:lpstr>
      <vt:lpstr>Người hút thuốc có tỷ lệ ung thư miệng cao gấp 27  và ung thư thanh quản cao gấp 12 lần  người không hút thuốc (WHO)</vt:lpstr>
      <vt:lpstr>HÚT THUỐC VÀ BỆNH TIM MẠCH</vt:lpstr>
      <vt:lpstr>Slide 29</vt:lpstr>
      <vt:lpstr>HÚT THUỐC VÀ BỆNH UNG THƯ</vt:lpstr>
      <vt:lpstr>HÚT THUỐC VÀ BỆNH UNG THƯ</vt:lpstr>
      <vt:lpstr>HÚT THUỐC VÀ SỨC KHOẺ SINH SẢN</vt:lpstr>
      <vt:lpstr>HÚT THUỐC VÀ SỨC KHOẺ SINH SẢN</vt:lpstr>
      <vt:lpstr>Slide 34</vt:lpstr>
      <vt:lpstr>HÚT THUỐC VÀ RỐI LOẠN TÌNH DỤC Ở NAM GIỚI</vt:lpstr>
      <vt:lpstr>Thuốc lá làm giảm khả năng tình dục, gây bất lực và tăng nguy cơ vô sinh ở cả 2 giới</vt:lpstr>
      <vt:lpstr>CÁC BỆNH DO HÚT THUỐC LÁ</vt:lpstr>
      <vt:lpstr>Slide 38</vt:lpstr>
      <vt:lpstr>Slide 39</vt:lpstr>
      <vt:lpstr>Khái niệm</vt:lpstr>
      <vt:lpstr>TÁC HẠI CỦA HÚT THUỐC THỤ ĐỘNG</vt:lpstr>
      <vt:lpstr>ẢNH HƯỞNG CỦA HÚT THUỐC THỤ ĐỘNG  VỚI SỨC KHOẺ</vt:lpstr>
      <vt:lpstr>ẢNH HƯỞNG CỦA HÚT THUỐC THỤ ĐỘNG  VỚI SỨC KHOẺ</vt:lpstr>
      <vt:lpstr>Slide 44</vt:lpstr>
      <vt:lpstr>Slide 45</vt:lpstr>
      <vt:lpstr>Slide 46</vt:lpstr>
      <vt:lpstr>Slide 47</vt:lpstr>
      <vt:lpstr>Slide 48</vt:lpstr>
      <vt:lpstr>Phần 5</vt:lpstr>
      <vt:lpstr>Hút thuốc lá nguyên nhân gây tử vong thứ 2 trên toàn cầu</vt:lpstr>
      <vt:lpstr>Tử vong do thuốc lá chiếm 1/10 tổng số tử vong toàn cầu</vt:lpstr>
      <vt:lpstr>Tử vong do thuốc lá sẽ tiếp tục tăng nhanh ở các nước đang phát triển</vt:lpstr>
      <vt:lpstr>Tỉ lệ hút thuốc lá rất cao ở nam giới</vt:lpstr>
      <vt:lpstr>Thuốc lá là nguyên nhân tử vong hàng đầu </vt:lpstr>
      <vt:lpstr>Slide 55</vt:lpstr>
      <vt:lpstr>Thuốc lá và kinh tế  (Tổng tổng thât 500 tỷ USD/năm trên thế giới)</vt:lpstr>
      <vt:lpstr>Chi phí điều trị bệnh và mất năng suất lao động</vt:lpstr>
      <vt:lpstr>Gánh nặng kinh tế do sử dụng thuốc lá </vt:lpstr>
      <vt:lpstr>KẾT LUẬN</vt:lpstr>
      <vt:lpstr>CHUNG TAY VÌ MỘT THẾ GIỚI KHÔNG KHÓI THUỐC</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dc:creator>
  <cp:lastModifiedBy>Admin</cp:lastModifiedBy>
  <cp:revision>25</cp:revision>
  <dcterms:created xsi:type="dcterms:W3CDTF">2016-03-23T09:01:51Z</dcterms:created>
  <dcterms:modified xsi:type="dcterms:W3CDTF">2016-03-24T03:04:20Z</dcterms:modified>
</cp:coreProperties>
</file>